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91"/>
  </p:notesMasterIdLst>
  <p:sldIdLst>
    <p:sldId id="257" r:id="rId2"/>
    <p:sldId id="256" r:id="rId3"/>
    <p:sldId id="271" r:id="rId4"/>
    <p:sldId id="289" r:id="rId5"/>
    <p:sldId id="303" r:id="rId6"/>
    <p:sldId id="260" r:id="rId7"/>
    <p:sldId id="259" r:id="rId8"/>
    <p:sldId id="261" r:id="rId9"/>
    <p:sldId id="287" r:id="rId10"/>
    <p:sldId id="288" r:id="rId11"/>
    <p:sldId id="316" r:id="rId12"/>
    <p:sldId id="281" r:id="rId13"/>
    <p:sldId id="262" r:id="rId14"/>
    <p:sldId id="318" r:id="rId15"/>
    <p:sldId id="438" r:id="rId16"/>
    <p:sldId id="263" r:id="rId17"/>
    <p:sldId id="319" r:id="rId18"/>
    <p:sldId id="264" r:id="rId19"/>
    <p:sldId id="317" r:id="rId20"/>
    <p:sldId id="435" r:id="rId21"/>
    <p:sldId id="290" r:id="rId22"/>
    <p:sldId id="291" r:id="rId23"/>
    <p:sldId id="285" r:id="rId24"/>
    <p:sldId id="327" r:id="rId25"/>
    <p:sldId id="265" r:id="rId26"/>
    <p:sldId id="266" r:id="rId27"/>
    <p:sldId id="267" r:id="rId28"/>
    <p:sldId id="269" r:id="rId29"/>
    <p:sldId id="362" r:id="rId30"/>
    <p:sldId id="425" r:id="rId31"/>
    <p:sldId id="276" r:id="rId32"/>
    <p:sldId id="278" r:id="rId33"/>
    <p:sldId id="299" r:id="rId34"/>
    <p:sldId id="437" r:id="rId35"/>
    <p:sldId id="322" r:id="rId36"/>
    <p:sldId id="433" r:id="rId37"/>
    <p:sldId id="374" r:id="rId38"/>
    <p:sldId id="297" r:id="rId39"/>
    <p:sldId id="294" r:id="rId40"/>
    <p:sldId id="272" r:id="rId41"/>
    <p:sldId id="273" r:id="rId42"/>
    <p:sldId id="418" r:id="rId43"/>
    <p:sldId id="419" r:id="rId44"/>
    <p:sldId id="431" r:id="rId45"/>
    <p:sldId id="432" r:id="rId46"/>
    <p:sldId id="274" r:id="rId47"/>
    <p:sldId id="298" r:id="rId48"/>
    <p:sldId id="279" r:id="rId49"/>
    <p:sldId id="310" r:id="rId50"/>
    <p:sldId id="280" r:id="rId51"/>
    <p:sldId id="300" r:id="rId52"/>
    <p:sldId id="371" r:id="rId53"/>
    <p:sldId id="282" r:id="rId54"/>
    <p:sldId id="286" r:id="rId55"/>
    <p:sldId id="436" r:id="rId56"/>
    <p:sldId id="311" r:id="rId57"/>
    <p:sldId id="439" r:id="rId58"/>
    <p:sldId id="301" r:id="rId59"/>
    <p:sldId id="304" r:id="rId60"/>
    <p:sldId id="440" r:id="rId61"/>
    <p:sldId id="284" r:id="rId62"/>
    <p:sldId id="306" r:id="rId63"/>
    <p:sldId id="307" r:id="rId64"/>
    <p:sldId id="441" r:id="rId65"/>
    <p:sldId id="420" r:id="rId66"/>
    <p:sldId id="308" r:id="rId67"/>
    <p:sldId id="423" r:id="rId68"/>
    <p:sldId id="442" r:id="rId69"/>
    <p:sldId id="424" r:id="rId70"/>
    <p:sldId id="372" r:id="rId71"/>
    <p:sldId id="309" r:id="rId72"/>
    <p:sldId id="422" r:id="rId73"/>
    <p:sldId id="312" r:id="rId74"/>
    <p:sldId id="421" r:id="rId75"/>
    <p:sldId id="455" r:id="rId76"/>
    <p:sldId id="454" r:id="rId77"/>
    <p:sldId id="283" r:id="rId78"/>
    <p:sldId id="313" r:id="rId79"/>
    <p:sldId id="314" r:id="rId80"/>
    <p:sldId id="434" r:id="rId81"/>
    <p:sldId id="321" r:id="rId82"/>
    <p:sldId id="315" r:id="rId83"/>
    <p:sldId id="325" r:id="rId84"/>
    <p:sldId id="323" r:id="rId85"/>
    <p:sldId id="328" r:id="rId86"/>
    <p:sldId id="458" r:id="rId87"/>
    <p:sldId id="457" r:id="rId88"/>
    <p:sldId id="375" r:id="rId89"/>
    <p:sldId id="324" r:id="rId90"/>
    <p:sldId id="426" r:id="rId91"/>
    <p:sldId id="332" r:id="rId92"/>
    <p:sldId id="329" r:id="rId93"/>
    <p:sldId id="333" r:id="rId94"/>
    <p:sldId id="336" r:id="rId95"/>
    <p:sldId id="331" r:id="rId96"/>
    <p:sldId id="330" r:id="rId97"/>
    <p:sldId id="337" r:id="rId98"/>
    <p:sldId id="338" r:id="rId99"/>
    <p:sldId id="334" r:id="rId100"/>
    <p:sldId id="335" r:id="rId101"/>
    <p:sldId id="427" r:id="rId102"/>
    <p:sldId id="428" r:id="rId103"/>
    <p:sldId id="430" r:id="rId104"/>
    <p:sldId id="429" r:id="rId105"/>
    <p:sldId id="339" r:id="rId106"/>
    <p:sldId id="340" r:id="rId107"/>
    <p:sldId id="341" r:id="rId108"/>
    <p:sldId id="343" r:id="rId109"/>
    <p:sldId id="346" r:id="rId110"/>
    <p:sldId id="344" r:id="rId111"/>
    <p:sldId id="345" r:id="rId112"/>
    <p:sldId id="347" r:id="rId113"/>
    <p:sldId id="348" r:id="rId114"/>
    <p:sldId id="352" r:id="rId115"/>
    <p:sldId id="349" r:id="rId116"/>
    <p:sldId id="354" r:id="rId117"/>
    <p:sldId id="356" r:id="rId118"/>
    <p:sldId id="355" r:id="rId119"/>
    <p:sldId id="357" r:id="rId120"/>
    <p:sldId id="353" r:id="rId121"/>
    <p:sldId id="359" r:id="rId122"/>
    <p:sldId id="350" r:id="rId123"/>
    <p:sldId id="358" r:id="rId124"/>
    <p:sldId id="360" r:id="rId125"/>
    <p:sldId id="397" r:id="rId126"/>
    <p:sldId id="399" r:id="rId127"/>
    <p:sldId id="398" r:id="rId128"/>
    <p:sldId id="459" r:id="rId129"/>
    <p:sldId id="342" r:id="rId130"/>
    <p:sldId id="364" r:id="rId131"/>
    <p:sldId id="443" r:id="rId132"/>
    <p:sldId id="365" r:id="rId133"/>
    <p:sldId id="444" r:id="rId134"/>
    <p:sldId id="367" r:id="rId135"/>
    <p:sldId id="369" r:id="rId136"/>
    <p:sldId id="387" r:id="rId137"/>
    <p:sldId id="388" r:id="rId138"/>
    <p:sldId id="407" r:id="rId139"/>
    <p:sldId id="377" r:id="rId140"/>
    <p:sldId id="376" r:id="rId141"/>
    <p:sldId id="393" r:id="rId142"/>
    <p:sldId id="379" r:id="rId143"/>
    <p:sldId id="403" r:id="rId144"/>
    <p:sldId id="404" r:id="rId145"/>
    <p:sldId id="406" r:id="rId146"/>
    <p:sldId id="408" r:id="rId147"/>
    <p:sldId id="380" r:id="rId148"/>
    <p:sldId id="409" r:id="rId149"/>
    <p:sldId id="410" r:id="rId150"/>
    <p:sldId id="389" r:id="rId151"/>
    <p:sldId id="391" r:id="rId152"/>
    <p:sldId id="392" r:id="rId153"/>
    <p:sldId id="390" r:id="rId154"/>
    <p:sldId id="394" r:id="rId155"/>
    <p:sldId id="395" r:id="rId156"/>
    <p:sldId id="396" r:id="rId157"/>
    <p:sldId id="400" r:id="rId158"/>
    <p:sldId id="405" r:id="rId159"/>
    <p:sldId id="381" r:id="rId160"/>
    <p:sldId id="385" r:id="rId161"/>
    <p:sldId id="386" r:id="rId162"/>
    <p:sldId id="378" r:id="rId163"/>
    <p:sldId id="384" r:id="rId164"/>
    <p:sldId id="368" r:id="rId165"/>
    <p:sldId id="411" r:id="rId166"/>
    <p:sldId id="413" r:id="rId167"/>
    <p:sldId id="414" r:id="rId168"/>
    <p:sldId id="415" r:id="rId169"/>
    <p:sldId id="416" r:id="rId170"/>
    <p:sldId id="417" r:id="rId171"/>
    <p:sldId id="412" r:id="rId172"/>
    <p:sldId id="445" r:id="rId173"/>
    <p:sldId id="446" r:id="rId174"/>
    <p:sldId id="447" r:id="rId175"/>
    <p:sldId id="448" r:id="rId176"/>
    <p:sldId id="449" r:id="rId177"/>
    <p:sldId id="450" r:id="rId178"/>
    <p:sldId id="451" r:id="rId179"/>
    <p:sldId id="452" r:id="rId180"/>
    <p:sldId id="456" r:id="rId181"/>
    <p:sldId id="453" r:id="rId182"/>
    <p:sldId id="461" r:id="rId183"/>
    <p:sldId id="460" r:id="rId184"/>
    <p:sldId id="462" r:id="rId185"/>
    <p:sldId id="464" r:id="rId186"/>
    <p:sldId id="463" r:id="rId187"/>
    <p:sldId id="383" r:id="rId188"/>
    <p:sldId id="361" r:id="rId189"/>
    <p:sldId id="305"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6" autoAdjust="0"/>
    <p:restoredTop sz="95033" autoAdjust="0"/>
  </p:normalViewPr>
  <p:slideViewPr>
    <p:cSldViewPr snapToGrid="0">
      <p:cViewPr>
        <p:scale>
          <a:sx n="75" d="100"/>
          <a:sy n="75" d="100"/>
        </p:scale>
        <p:origin x="1243"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1BEC4C-F089-4255-B248-07B9743A9D3D}"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0B84F39A-895E-4C53-9023-18E694CFB037}">
      <dgm:prSet phldrT="[Text]"/>
      <dgm:spPr>
        <a:solidFill>
          <a:schemeClr val="accent1">
            <a:lumMod val="50000"/>
          </a:schemeClr>
        </a:solidFill>
      </dgm:spPr>
      <dgm:t>
        <a:bodyPr/>
        <a:lstStyle/>
        <a:p>
          <a:r>
            <a:rPr lang="en-IN" b="0" i="0" dirty="0"/>
            <a:t>Types of Constructors </a:t>
          </a:r>
          <a:endParaRPr lang="en-IN" dirty="0"/>
        </a:p>
      </dgm:t>
    </dgm:pt>
    <dgm:pt modelId="{1B4A216B-B35A-4142-97D5-D5F80695BDA9}" type="parTrans" cxnId="{7A7B06A1-FF87-48D4-B69A-00782BDA30C4}">
      <dgm:prSet/>
      <dgm:spPr/>
      <dgm:t>
        <a:bodyPr/>
        <a:lstStyle/>
        <a:p>
          <a:endParaRPr lang="en-IN"/>
        </a:p>
      </dgm:t>
    </dgm:pt>
    <dgm:pt modelId="{C315987D-525A-4BBD-BC7B-3F5524AA03FF}" type="sibTrans" cxnId="{7A7B06A1-FF87-48D4-B69A-00782BDA30C4}">
      <dgm:prSet/>
      <dgm:spPr/>
      <dgm:t>
        <a:bodyPr/>
        <a:lstStyle/>
        <a:p>
          <a:endParaRPr lang="en-IN"/>
        </a:p>
      </dgm:t>
    </dgm:pt>
    <dgm:pt modelId="{8DA3EBE7-053A-437A-9D6D-B97F143A15CC}">
      <dgm:prSet phldrT="[Text]"/>
      <dgm:spPr/>
      <dgm:t>
        <a:bodyPr/>
        <a:lstStyle/>
        <a:p>
          <a:pPr>
            <a:buFont typeface="+mj-lt"/>
            <a:buAutoNum type="arabicPeriod"/>
          </a:pPr>
          <a:r>
            <a:rPr lang="en-IN" b="0" i="0" dirty="0"/>
            <a:t>Default Constructor</a:t>
          </a:r>
          <a:endParaRPr lang="en-IN" dirty="0"/>
        </a:p>
      </dgm:t>
    </dgm:pt>
    <dgm:pt modelId="{6EF8AEBB-2DF5-4AFC-B6EF-7A5FCC0DD337}" type="parTrans" cxnId="{798D1CEF-E59D-4FD3-98AC-9CB0CBA74867}">
      <dgm:prSet/>
      <dgm:spPr/>
      <dgm:t>
        <a:bodyPr/>
        <a:lstStyle/>
        <a:p>
          <a:endParaRPr lang="en-IN"/>
        </a:p>
      </dgm:t>
    </dgm:pt>
    <dgm:pt modelId="{1B0E1749-A300-4ED8-9954-D705BD9D7108}" type="sibTrans" cxnId="{798D1CEF-E59D-4FD3-98AC-9CB0CBA74867}">
      <dgm:prSet/>
      <dgm:spPr/>
      <dgm:t>
        <a:bodyPr/>
        <a:lstStyle/>
        <a:p>
          <a:endParaRPr lang="en-IN"/>
        </a:p>
      </dgm:t>
    </dgm:pt>
    <dgm:pt modelId="{0CE5B52D-25E6-4169-92DA-252A0AD956C7}">
      <dgm:prSet phldrT="[Text]"/>
      <dgm:spPr/>
      <dgm:t>
        <a:bodyPr/>
        <a:lstStyle/>
        <a:p>
          <a:pPr>
            <a:buFont typeface="+mj-lt"/>
            <a:buAutoNum type="arabicPeriod"/>
          </a:pPr>
          <a:r>
            <a:rPr lang="en-IN" b="0" i="0" dirty="0"/>
            <a:t>Parameterized Constructor</a:t>
          </a:r>
          <a:endParaRPr lang="en-IN" dirty="0"/>
        </a:p>
      </dgm:t>
    </dgm:pt>
    <dgm:pt modelId="{7878A533-5C35-4142-8D79-9DB76A8FB33A}" type="parTrans" cxnId="{14E18632-33DA-4C02-ABB9-024020DEBE81}">
      <dgm:prSet/>
      <dgm:spPr/>
      <dgm:t>
        <a:bodyPr/>
        <a:lstStyle/>
        <a:p>
          <a:endParaRPr lang="en-IN"/>
        </a:p>
      </dgm:t>
    </dgm:pt>
    <dgm:pt modelId="{EAF9E056-5331-4920-AB41-CB83F74C46D1}" type="sibTrans" cxnId="{14E18632-33DA-4C02-ABB9-024020DEBE81}">
      <dgm:prSet/>
      <dgm:spPr/>
      <dgm:t>
        <a:bodyPr/>
        <a:lstStyle/>
        <a:p>
          <a:endParaRPr lang="en-IN"/>
        </a:p>
      </dgm:t>
    </dgm:pt>
    <dgm:pt modelId="{DEAB47C2-94B7-4A06-B46A-D129253AE592}">
      <dgm:prSet phldrT="[Text]"/>
      <dgm:spPr/>
      <dgm:t>
        <a:bodyPr/>
        <a:lstStyle/>
        <a:p>
          <a:pPr>
            <a:buFont typeface="+mj-lt"/>
            <a:buAutoNum type="arabicPeriod"/>
          </a:pPr>
          <a:r>
            <a:rPr lang="en-IN" b="0" i="0" dirty="0"/>
            <a:t>Non-Parameterized Constructor</a:t>
          </a:r>
          <a:endParaRPr lang="en-IN" dirty="0"/>
        </a:p>
      </dgm:t>
    </dgm:pt>
    <dgm:pt modelId="{D176FF19-9414-43C3-B639-0BAD26F41E63}" type="parTrans" cxnId="{EECCD0B0-B8DD-4139-8962-A564EE23EC4C}">
      <dgm:prSet/>
      <dgm:spPr/>
      <dgm:t>
        <a:bodyPr/>
        <a:lstStyle/>
        <a:p>
          <a:endParaRPr lang="en-IN"/>
        </a:p>
      </dgm:t>
    </dgm:pt>
    <dgm:pt modelId="{80187C5A-CEF5-4A59-BAFD-0F7FB0AB3A06}" type="sibTrans" cxnId="{EECCD0B0-B8DD-4139-8962-A564EE23EC4C}">
      <dgm:prSet/>
      <dgm:spPr/>
      <dgm:t>
        <a:bodyPr/>
        <a:lstStyle/>
        <a:p>
          <a:endParaRPr lang="en-IN"/>
        </a:p>
      </dgm:t>
    </dgm:pt>
    <dgm:pt modelId="{507C273F-5C6F-4791-AF0F-05F88EB00C5A}" type="pres">
      <dgm:prSet presAssocID="{EB1BEC4C-F089-4255-B248-07B9743A9D3D}" presName="hierChild1" presStyleCnt="0">
        <dgm:presLayoutVars>
          <dgm:orgChart val="1"/>
          <dgm:chPref val="1"/>
          <dgm:dir/>
          <dgm:animOne val="branch"/>
          <dgm:animLvl val="lvl"/>
          <dgm:resizeHandles/>
        </dgm:presLayoutVars>
      </dgm:prSet>
      <dgm:spPr/>
    </dgm:pt>
    <dgm:pt modelId="{87FE99B5-AF29-4834-9DDF-6A36206E637B}" type="pres">
      <dgm:prSet presAssocID="{0B84F39A-895E-4C53-9023-18E694CFB037}" presName="hierRoot1" presStyleCnt="0">
        <dgm:presLayoutVars>
          <dgm:hierBranch val="init"/>
        </dgm:presLayoutVars>
      </dgm:prSet>
      <dgm:spPr/>
    </dgm:pt>
    <dgm:pt modelId="{9A59CFF9-E1D9-4E9B-967A-83C832327229}" type="pres">
      <dgm:prSet presAssocID="{0B84F39A-895E-4C53-9023-18E694CFB037}" presName="rootComposite1" presStyleCnt="0"/>
      <dgm:spPr/>
    </dgm:pt>
    <dgm:pt modelId="{8FF02BC7-5DAF-407E-998B-FD2BE3EDC132}" type="pres">
      <dgm:prSet presAssocID="{0B84F39A-895E-4C53-9023-18E694CFB037}" presName="rootText1" presStyleLbl="node0" presStyleIdx="0" presStyleCnt="1">
        <dgm:presLayoutVars>
          <dgm:chPref val="3"/>
        </dgm:presLayoutVars>
      </dgm:prSet>
      <dgm:spPr/>
    </dgm:pt>
    <dgm:pt modelId="{5B322907-B5F1-4B05-90DE-D6186B18B117}" type="pres">
      <dgm:prSet presAssocID="{0B84F39A-895E-4C53-9023-18E694CFB037}" presName="rootConnector1" presStyleLbl="node1" presStyleIdx="0" presStyleCnt="0"/>
      <dgm:spPr/>
    </dgm:pt>
    <dgm:pt modelId="{5227FD3C-9DEF-482E-B66B-9E4A087783DD}" type="pres">
      <dgm:prSet presAssocID="{0B84F39A-895E-4C53-9023-18E694CFB037}" presName="hierChild2" presStyleCnt="0"/>
      <dgm:spPr/>
    </dgm:pt>
    <dgm:pt modelId="{B48ADC1E-9092-42A4-84A1-C7ED7E1C5822}" type="pres">
      <dgm:prSet presAssocID="{6EF8AEBB-2DF5-4AFC-B6EF-7A5FCC0DD337}" presName="Name37" presStyleLbl="parChTrans1D2" presStyleIdx="0" presStyleCnt="3"/>
      <dgm:spPr/>
    </dgm:pt>
    <dgm:pt modelId="{2A72245A-99E3-469F-9362-76932FEC2B27}" type="pres">
      <dgm:prSet presAssocID="{8DA3EBE7-053A-437A-9D6D-B97F143A15CC}" presName="hierRoot2" presStyleCnt="0">
        <dgm:presLayoutVars>
          <dgm:hierBranch val="init"/>
        </dgm:presLayoutVars>
      </dgm:prSet>
      <dgm:spPr/>
    </dgm:pt>
    <dgm:pt modelId="{07E85C30-F327-4369-AB15-D4713CA0C752}" type="pres">
      <dgm:prSet presAssocID="{8DA3EBE7-053A-437A-9D6D-B97F143A15CC}" presName="rootComposite" presStyleCnt="0"/>
      <dgm:spPr/>
    </dgm:pt>
    <dgm:pt modelId="{C865F62A-58C4-446D-AEF7-14E92194F803}" type="pres">
      <dgm:prSet presAssocID="{8DA3EBE7-053A-437A-9D6D-B97F143A15CC}" presName="rootText" presStyleLbl="node2" presStyleIdx="0" presStyleCnt="3">
        <dgm:presLayoutVars>
          <dgm:chPref val="3"/>
        </dgm:presLayoutVars>
      </dgm:prSet>
      <dgm:spPr/>
    </dgm:pt>
    <dgm:pt modelId="{87445C91-82EE-4A08-A92C-AAC61AA53466}" type="pres">
      <dgm:prSet presAssocID="{8DA3EBE7-053A-437A-9D6D-B97F143A15CC}" presName="rootConnector" presStyleLbl="node2" presStyleIdx="0" presStyleCnt="3"/>
      <dgm:spPr/>
    </dgm:pt>
    <dgm:pt modelId="{67E1335C-0DEA-4DF5-9FBE-7E42EFA5C1BD}" type="pres">
      <dgm:prSet presAssocID="{8DA3EBE7-053A-437A-9D6D-B97F143A15CC}" presName="hierChild4" presStyleCnt="0"/>
      <dgm:spPr/>
    </dgm:pt>
    <dgm:pt modelId="{C5A530F1-686C-4955-BE5E-144839BB5357}" type="pres">
      <dgm:prSet presAssocID="{8DA3EBE7-053A-437A-9D6D-B97F143A15CC}" presName="hierChild5" presStyleCnt="0"/>
      <dgm:spPr/>
    </dgm:pt>
    <dgm:pt modelId="{C6FD7D17-BE46-4903-AD49-52C6FEB251FB}" type="pres">
      <dgm:prSet presAssocID="{7878A533-5C35-4142-8D79-9DB76A8FB33A}" presName="Name37" presStyleLbl="parChTrans1D2" presStyleIdx="1" presStyleCnt="3"/>
      <dgm:spPr/>
    </dgm:pt>
    <dgm:pt modelId="{161F9669-C337-4448-A1E4-7DB6FC9F69A9}" type="pres">
      <dgm:prSet presAssocID="{0CE5B52D-25E6-4169-92DA-252A0AD956C7}" presName="hierRoot2" presStyleCnt="0">
        <dgm:presLayoutVars>
          <dgm:hierBranch val="init"/>
        </dgm:presLayoutVars>
      </dgm:prSet>
      <dgm:spPr/>
    </dgm:pt>
    <dgm:pt modelId="{A7FE9A5F-B949-45D1-B3D8-C3E24F259DE0}" type="pres">
      <dgm:prSet presAssocID="{0CE5B52D-25E6-4169-92DA-252A0AD956C7}" presName="rootComposite" presStyleCnt="0"/>
      <dgm:spPr/>
    </dgm:pt>
    <dgm:pt modelId="{3EB63A1A-2A42-44C9-B766-A396BC43D5FE}" type="pres">
      <dgm:prSet presAssocID="{0CE5B52D-25E6-4169-92DA-252A0AD956C7}" presName="rootText" presStyleLbl="node2" presStyleIdx="1" presStyleCnt="3">
        <dgm:presLayoutVars>
          <dgm:chPref val="3"/>
        </dgm:presLayoutVars>
      </dgm:prSet>
      <dgm:spPr/>
    </dgm:pt>
    <dgm:pt modelId="{9DF620DF-66D2-45D3-A612-A590D8A05FAF}" type="pres">
      <dgm:prSet presAssocID="{0CE5B52D-25E6-4169-92DA-252A0AD956C7}" presName="rootConnector" presStyleLbl="node2" presStyleIdx="1" presStyleCnt="3"/>
      <dgm:spPr/>
    </dgm:pt>
    <dgm:pt modelId="{5F14B674-0521-446B-BBF8-C3A26676965F}" type="pres">
      <dgm:prSet presAssocID="{0CE5B52D-25E6-4169-92DA-252A0AD956C7}" presName="hierChild4" presStyleCnt="0"/>
      <dgm:spPr/>
    </dgm:pt>
    <dgm:pt modelId="{66360B7D-AE34-4A37-8380-CA08FB9CD792}" type="pres">
      <dgm:prSet presAssocID="{0CE5B52D-25E6-4169-92DA-252A0AD956C7}" presName="hierChild5" presStyleCnt="0"/>
      <dgm:spPr/>
    </dgm:pt>
    <dgm:pt modelId="{37C7DA5D-39ED-42A4-85EE-CF66E1418106}" type="pres">
      <dgm:prSet presAssocID="{D176FF19-9414-43C3-B639-0BAD26F41E63}" presName="Name37" presStyleLbl="parChTrans1D2" presStyleIdx="2" presStyleCnt="3"/>
      <dgm:spPr/>
    </dgm:pt>
    <dgm:pt modelId="{43E42863-BCCA-4475-AA01-A38E12AD2901}" type="pres">
      <dgm:prSet presAssocID="{DEAB47C2-94B7-4A06-B46A-D129253AE592}" presName="hierRoot2" presStyleCnt="0">
        <dgm:presLayoutVars>
          <dgm:hierBranch val="init"/>
        </dgm:presLayoutVars>
      </dgm:prSet>
      <dgm:spPr/>
    </dgm:pt>
    <dgm:pt modelId="{7C1A5893-0C90-4DF0-BA30-05A3682CC935}" type="pres">
      <dgm:prSet presAssocID="{DEAB47C2-94B7-4A06-B46A-D129253AE592}" presName="rootComposite" presStyleCnt="0"/>
      <dgm:spPr/>
    </dgm:pt>
    <dgm:pt modelId="{A4DA4E79-CF1B-465B-AF42-295817D616B4}" type="pres">
      <dgm:prSet presAssocID="{DEAB47C2-94B7-4A06-B46A-D129253AE592}" presName="rootText" presStyleLbl="node2" presStyleIdx="2" presStyleCnt="3">
        <dgm:presLayoutVars>
          <dgm:chPref val="3"/>
        </dgm:presLayoutVars>
      </dgm:prSet>
      <dgm:spPr/>
    </dgm:pt>
    <dgm:pt modelId="{6B95FE8E-9DA0-41E9-98F1-904049DBE117}" type="pres">
      <dgm:prSet presAssocID="{DEAB47C2-94B7-4A06-B46A-D129253AE592}" presName="rootConnector" presStyleLbl="node2" presStyleIdx="2" presStyleCnt="3"/>
      <dgm:spPr/>
    </dgm:pt>
    <dgm:pt modelId="{368287BA-78A4-4624-AD9F-D536B61036AF}" type="pres">
      <dgm:prSet presAssocID="{DEAB47C2-94B7-4A06-B46A-D129253AE592}" presName="hierChild4" presStyleCnt="0"/>
      <dgm:spPr/>
    </dgm:pt>
    <dgm:pt modelId="{BAA48EE0-A2C7-4554-82B2-CCAA6EC03EDF}" type="pres">
      <dgm:prSet presAssocID="{DEAB47C2-94B7-4A06-B46A-D129253AE592}" presName="hierChild5" presStyleCnt="0"/>
      <dgm:spPr/>
    </dgm:pt>
    <dgm:pt modelId="{0CAF4C9E-F95A-4341-91F2-065ACD9038D3}" type="pres">
      <dgm:prSet presAssocID="{0B84F39A-895E-4C53-9023-18E694CFB037}" presName="hierChild3" presStyleCnt="0"/>
      <dgm:spPr/>
    </dgm:pt>
  </dgm:ptLst>
  <dgm:cxnLst>
    <dgm:cxn modelId="{E69B5B0C-7428-472D-ADDF-65BB98205AEF}" type="presOf" srcId="{8DA3EBE7-053A-437A-9D6D-B97F143A15CC}" destId="{87445C91-82EE-4A08-A92C-AAC61AA53466}" srcOrd="1" destOrd="0" presId="urn:microsoft.com/office/officeart/2005/8/layout/orgChart1"/>
    <dgm:cxn modelId="{14E18632-33DA-4C02-ABB9-024020DEBE81}" srcId="{0B84F39A-895E-4C53-9023-18E694CFB037}" destId="{0CE5B52D-25E6-4169-92DA-252A0AD956C7}" srcOrd="1" destOrd="0" parTransId="{7878A533-5C35-4142-8D79-9DB76A8FB33A}" sibTransId="{EAF9E056-5331-4920-AB41-CB83F74C46D1}"/>
    <dgm:cxn modelId="{F82FE43F-BBF7-4D3B-AEDB-7981CA8B2970}" type="presOf" srcId="{D176FF19-9414-43C3-B639-0BAD26F41E63}" destId="{37C7DA5D-39ED-42A4-85EE-CF66E1418106}" srcOrd="0" destOrd="0" presId="urn:microsoft.com/office/officeart/2005/8/layout/orgChart1"/>
    <dgm:cxn modelId="{7018076F-787A-4971-BBF4-5717A58B0669}" type="presOf" srcId="{DEAB47C2-94B7-4A06-B46A-D129253AE592}" destId="{6B95FE8E-9DA0-41E9-98F1-904049DBE117}" srcOrd="1" destOrd="0" presId="urn:microsoft.com/office/officeart/2005/8/layout/orgChart1"/>
    <dgm:cxn modelId="{74741453-A462-47B7-9E20-47DF9DAAED62}" type="presOf" srcId="{EB1BEC4C-F089-4255-B248-07B9743A9D3D}" destId="{507C273F-5C6F-4791-AF0F-05F88EB00C5A}" srcOrd="0" destOrd="0" presId="urn:microsoft.com/office/officeart/2005/8/layout/orgChart1"/>
    <dgm:cxn modelId="{B294A779-F6D5-4C2B-9B77-7174515513A4}" type="presOf" srcId="{DEAB47C2-94B7-4A06-B46A-D129253AE592}" destId="{A4DA4E79-CF1B-465B-AF42-295817D616B4}" srcOrd="0" destOrd="0" presId="urn:microsoft.com/office/officeart/2005/8/layout/orgChart1"/>
    <dgm:cxn modelId="{7A7B06A1-FF87-48D4-B69A-00782BDA30C4}" srcId="{EB1BEC4C-F089-4255-B248-07B9743A9D3D}" destId="{0B84F39A-895E-4C53-9023-18E694CFB037}" srcOrd="0" destOrd="0" parTransId="{1B4A216B-B35A-4142-97D5-D5F80695BDA9}" sibTransId="{C315987D-525A-4BBD-BC7B-3F5524AA03FF}"/>
    <dgm:cxn modelId="{EECCD0B0-B8DD-4139-8962-A564EE23EC4C}" srcId="{0B84F39A-895E-4C53-9023-18E694CFB037}" destId="{DEAB47C2-94B7-4A06-B46A-D129253AE592}" srcOrd="2" destOrd="0" parTransId="{D176FF19-9414-43C3-B639-0BAD26F41E63}" sibTransId="{80187C5A-CEF5-4A59-BAFD-0F7FB0AB3A06}"/>
    <dgm:cxn modelId="{C8313DB4-353B-4FC5-A723-9EBD26CF36B3}" type="presOf" srcId="{7878A533-5C35-4142-8D79-9DB76A8FB33A}" destId="{C6FD7D17-BE46-4903-AD49-52C6FEB251FB}" srcOrd="0" destOrd="0" presId="urn:microsoft.com/office/officeart/2005/8/layout/orgChart1"/>
    <dgm:cxn modelId="{528790BE-7420-44FF-8D50-5DB21997AAC0}" type="presOf" srcId="{0CE5B52D-25E6-4169-92DA-252A0AD956C7}" destId="{9DF620DF-66D2-45D3-A612-A590D8A05FAF}" srcOrd="1" destOrd="0" presId="urn:microsoft.com/office/officeart/2005/8/layout/orgChart1"/>
    <dgm:cxn modelId="{888180C5-2D2F-4CEE-9417-FFCE70F4A3FB}" type="presOf" srcId="{0CE5B52D-25E6-4169-92DA-252A0AD956C7}" destId="{3EB63A1A-2A42-44C9-B766-A396BC43D5FE}" srcOrd="0" destOrd="0" presId="urn:microsoft.com/office/officeart/2005/8/layout/orgChart1"/>
    <dgm:cxn modelId="{DCF548E7-C014-4143-8FE7-287D933D5756}" type="presOf" srcId="{8DA3EBE7-053A-437A-9D6D-B97F143A15CC}" destId="{C865F62A-58C4-446D-AEF7-14E92194F803}" srcOrd="0" destOrd="0" presId="urn:microsoft.com/office/officeart/2005/8/layout/orgChart1"/>
    <dgm:cxn modelId="{8A30ECEC-A7EF-4390-A866-FA7D6638E2EC}" type="presOf" srcId="{0B84F39A-895E-4C53-9023-18E694CFB037}" destId="{8FF02BC7-5DAF-407E-998B-FD2BE3EDC132}" srcOrd="0" destOrd="0" presId="urn:microsoft.com/office/officeart/2005/8/layout/orgChart1"/>
    <dgm:cxn modelId="{798D1CEF-E59D-4FD3-98AC-9CB0CBA74867}" srcId="{0B84F39A-895E-4C53-9023-18E694CFB037}" destId="{8DA3EBE7-053A-437A-9D6D-B97F143A15CC}" srcOrd="0" destOrd="0" parTransId="{6EF8AEBB-2DF5-4AFC-B6EF-7A5FCC0DD337}" sibTransId="{1B0E1749-A300-4ED8-9954-D705BD9D7108}"/>
    <dgm:cxn modelId="{30C2A1EF-C104-49CA-8DF1-89544997545F}" type="presOf" srcId="{6EF8AEBB-2DF5-4AFC-B6EF-7A5FCC0DD337}" destId="{B48ADC1E-9092-42A4-84A1-C7ED7E1C5822}" srcOrd="0" destOrd="0" presId="urn:microsoft.com/office/officeart/2005/8/layout/orgChart1"/>
    <dgm:cxn modelId="{53DEA3FE-1BCF-43AF-8121-C698A5233063}" type="presOf" srcId="{0B84F39A-895E-4C53-9023-18E694CFB037}" destId="{5B322907-B5F1-4B05-90DE-D6186B18B117}" srcOrd="1" destOrd="0" presId="urn:microsoft.com/office/officeart/2005/8/layout/orgChart1"/>
    <dgm:cxn modelId="{CC15A840-87C8-4260-9A76-E811010A48A8}" type="presParOf" srcId="{507C273F-5C6F-4791-AF0F-05F88EB00C5A}" destId="{87FE99B5-AF29-4834-9DDF-6A36206E637B}" srcOrd="0" destOrd="0" presId="urn:microsoft.com/office/officeart/2005/8/layout/orgChart1"/>
    <dgm:cxn modelId="{53A6BC87-71DD-4ECE-9D95-35A4D3D3FA23}" type="presParOf" srcId="{87FE99B5-AF29-4834-9DDF-6A36206E637B}" destId="{9A59CFF9-E1D9-4E9B-967A-83C832327229}" srcOrd="0" destOrd="0" presId="urn:microsoft.com/office/officeart/2005/8/layout/orgChart1"/>
    <dgm:cxn modelId="{5B4562F1-02BE-4C42-8C24-A2B9E104DAE3}" type="presParOf" srcId="{9A59CFF9-E1D9-4E9B-967A-83C832327229}" destId="{8FF02BC7-5DAF-407E-998B-FD2BE3EDC132}" srcOrd="0" destOrd="0" presId="urn:microsoft.com/office/officeart/2005/8/layout/orgChart1"/>
    <dgm:cxn modelId="{74E5D1FA-D570-496E-9298-8B19839C7667}" type="presParOf" srcId="{9A59CFF9-E1D9-4E9B-967A-83C832327229}" destId="{5B322907-B5F1-4B05-90DE-D6186B18B117}" srcOrd="1" destOrd="0" presId="urn:microsoft.com/office/officeart/2005/8/layout/orgChart1"/>
    <dgm:cxn modelId="{F4755879-D38A-45C9-9706-C7F34041E441}" type="presParOf" srcId="{87FE99B5-AF29-4834-9DDF-6A36206E637B}" destId="{5227FD3C-9DEF-482E-B66B-9E4A087783DD}" srcOrd="1" destOrd="0" presId="urn:microsoft.com/office/officeart/2005/8/layout/orgChart1"/>
    <dgm:cxn modelId="{0CE3388A-8BBC-49F3-8A74-949E0C3F16D6}" type="presParOf" srcId="{5227FD3C-9DEF-482E-B66B-9E4A087783DD}" destId="{B48ADC1E-9092-42A4-84A1-C7ED7E1C5822}" srcOrd="0" destOrd="0" presId="urn:microsoft.com/office/officeart/2005/8/layout/orgChart1"/>
    <dgm:cxn modelId="{87F8D3ED-C95A-4196-A223-F860188EEDFB}" type="presParOf" srcId="{5227FD3C-9DEF-482E-B66B-9E4A087783DD}" destId="{2A72245A-99E3-469F-9362-76932FEC2B27}" srcOrd="1" destOrd="0" presId="urn:microsoft.com/office/officeart/2005/8/layout/orgChart1"/>
    <dgm:cxn modelId="{BFE8D20C-1764-4C0D-B5B4-08D87D2C1A7A}" type="presParOf" srcId="{2A72245A-99E3-469F-9362-76932FEC2B27}" destId="{07E85C30-F327-4369-AB15-D4713CA0C752}" srcOrd="0" destOrd="0" presId="urn:microsoft.com/office/officeart/2005/8/layout/orgChart1"/>
    <dgm:cxn modelId="{86FDF2D9-589C-4B3C-AB56-CD4B190B7F81}" type="presParOf" srcId="{07E85C30-F327-4369-AB15-D4713CA0C752}" destId="{C865F62A-58C4-446D-AEF7-14E92194F803}" srcOrd="0" destOrd="0" presId="urn:microsoft.com/office/officeart/2005/8/layout/orgChart1"/>
    <dgm:cxn modelId="{86E910E2-80F1-4F21-ABD6-366AFDA19231}" type="presParOf" srcId="{07E85C30-F327-4369-AB15-D4713CA0C752}" destId="{87445C91-82EE-4A08-A92C-AAC61AA53466}" srcOrd="1" destOrd="0" presId="urn:microsoft.com/office/officeart/2005/8/layout/orgChart1"/>
    <dgm:cxn modelId="{F3A75BEE-339F-46BD-8665-2D7C26878F8A}" type="presParOf" srcId="{2A72245A-99E3-469F-9362-76932FEC2B27}" destId="{67E1335C-0DEA-4DF5-9FBE-7E42EFA5C1BD}" srcOrd="1" destOrd="0" presId="urn:microsoft.com/office/officeart/2005/8/layout/orgChart1"/>
    <dgm:cxn modelId="{8A211573-C3A3-4711-9369-B4C666878832}" type="presParOf" srcId="{2A72245A-99E3-469F-9362-76932FEC2B27}" destId="{C5A530F1-686C-4955-BE5E-144839BB5357}" srcOrd="2" destOrd="0" presId="urn:microsoft.com/office/officeart/2005/8/layout/orgChart1"/>
    <dgm:cxn modelId="{9DEB65F8-5758-43E7-B712-551283819424}" type="presParOf" srcId="{5227FD3C-9DEF-482E-B66B-9E4A087783DD}" destId="{C6FD7D17-BE46-4903-AD49-52C6FEB251FB}" srcOrd="2" destOrd="0" presId="urn:microsoft.com/office/officeart/2005/8/layout/orgChart1"/>
    <dgm:cxn modelId="{18A710C1-3D1E-4245-8C7A-54A84367B684}" type="presParOf" srcId="{5227FD3C-9DEF-482E-B66B-9E4A087783DD}" destId="{161F9669-C337-4448-A1E4-7DB6FC9F69A9}" srcOrd="3" destOrd="0" presId="urn:microsoft.com/office/officeart/2005/8/layout/orgChart1"/>
    <dgm:cxn modelId="{6149095E-62A6-458C-B23C-C50C7CBFEE03}" type="presParOf" srcId="{161F9669-C337-4448-A1E4-7DB6FC9F69A9}" destId="{A7FE9A5F-B949-45D1-B3D8-C3E24F259DE0}" srcOrd="0" destOrd="0" presId="urn:microsoft.com/office/officeart/2005/8/layout/orgChart1"/>
    <dgm:cxn modelId="{2D5167F9-B86A-4A1B-ACCF-C1ABBFB880B4}" type="presParOf" srcId="{A7FE9A5F-B949-45D1-B3D8-C3E24F259DE0}" destId="{3EB63A1A-2A42-44C9-B766-A396BC43D5FE}" srcOrd="0" destOrd="0" presId="urn:microsoft.com/office/officeart/2005/8/layout/orgChart1"/>
    <dgm:cxn modelId="{0569F98C-C5B2-42F1-BD36-58BDC8D3F2B2}" type="presParOf" srcId="{A7FE9A5F-B949-45D1-B3D8-C3E24F259DE0}" destId="{9DF620DF-66D2-45D3-A612-A590D8A05FAF}" srcOrd="1" destOrd="0" presId="urn:microsoft.com/office/officeart/2005/8/layout/orgChart1"/>
    <dgm:cxn modelId="{3AA93CE5-8663-420B-989A-7A427594D009}" type="presParOf" srcId="{161F9669-C337-4448-A1E4-7DB6FC9F69A9}" destId="{5F14B674-0521-446B-BBF8-C3A26676965F}" srcOrd="1" destOrd="0" presId="urn:microsoft.com/office/officeart/2005/8/layout/orgChart1"/>
    <dgm:cxn modelId="{4E6DB826-2A38-4A5D-AF4B-C8BB7D38EAC9}" type="presParOf" srcId="{161F9669-C337-4448-A1E4-7DB6FC9F69A9}" destId="{66360B7D-AE34-4A37-8380-CA08FB9CD792}" srcOrd="2" destOrd="0" presId="urn:microsoft.com/office/officeart/2005/8/layout/orgChart1"/>
    <dgm:cxn modelId="{5063D3B3-93ED-4370-97B9-40178FECFBEB}" type="presParOf" srcId="{5227FD3C-9DEF-482E-B66B-9E4A087783DD}" destId="{37C7DA5D-39ED-42A4-85EE-CF66E1418106}" srcOrd="4" destOrd="0" presId="urn:microsoft.com/office/officeart/2005/8/layout/orgChart1"/>
    <dgm:cxn modelId="{8CFF1D5B-8D44-459B-B6AF-1863AD2CFC4F}" type="presParOf" srcId="{5227FD3C-9DEF-482E-B66B-9E4A087783DD}" destId="{43E42863-BCCA-4475-AA01-A38E12AD2901}" srcOrd="5" destOrd="0" presId="urn:microsoft.com/office/officeart/2005/8/layout/orgChart1"/>
    <dgm:cxn modelId="{4DD6372E-3080-4AA2-A7DE-707D290AF535}" type="presParOf" srcId="{43E42863-BCCA-4475-AA01-A38E12AD2901}" destId="{7C1A5893-0C90-4DF0-BA30-05A3682CC935}" srcOrd="0" destOrd="0" presId="urn:microsoft.com/office/officeart/2005/8/layout/orgChart1"/>
    <dgm:cxn modelId="{8745B55E-0F1F-4132-BB45-1DF41261DD3B}" type="presParOf" srcId="{7C1A5893-0C90-4DF0-BA30-05A3682CC935}" destId="{A4DA4E79-CF1B-465B-AF42-295817D616B4}" srcOrd="0" destOrd="0" presId="urn:microsoft.com/office/officeart/2005/8/layout/orgChart1"/>
    <dgm:cxn modelId="{CEB782A2-C3F5-41F9-8DBD-F26D0672D4E4}" type="presParOf" srcId="{7C1A5893-0C90-4DF0-BA30-05A3682CC935}" destId="{6B95FE8E-9DA0-41E9-98F1-904049DBE117}" srcOrd="1" destOrd="0" presId="urn:microsoft.com/office/officeart/2005/8/layout/orgChart1"/>
    <dgm:cxn modelId="{3C7C8F0D-1F57-40FA-82D0-85003AEAA467}" type="presParOf" srcId="{43E42863-BCCA-4475-AA01-A38E12AD2901}" destId="{368287BA-78A4-4624-AD9F-D536B61036AF}" srcOrd="1" destOrd="0" presId="urn:microsoft.com/office/officeart/2005/8/layout/orgChart1"/>
    <dgm:cxn modelId="{6F2672FC-541F-4E95-8435-D56B78327CDE}" type="presParOf" srcId="{43E42863-BCCA-4475-AA01-A38E12AD2901}" destId="{BAA48EE0-A2C7-4554-82B2-CCAA6EC03EDF}" srcOrd="2" destOrd="0" presId="urn:microsoft.com/office/officeart/2005/8/layout/orgChart1"/>
    <dgm:cxn modelId="{1B9495D2-0076-4F0E-8C0C-79319B5F6882}" type="presParOf" srcId="{87FE99B5-AF29-4834-9DDF-6A36206E637B}" destId="{0CAF4C9E-F95A-4341-91F2-065ACD9038D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7DA5D-39ED-42A4-85EE-CF66E1418106}">
      <dsp:nvSpPr>
        <dsp:cNvPr id="0" name=""/>
        <dsp:cNvSpPr/>
      </dsp:nvSpPr>
      <dsp:spPr>
        <a:xfrm>
          <a:off x="2193587" y="908714"/>
          <a:ext cx="1551978" cy="269351"/>
        </a:xfrm>
        <a:custGeom>
          <a:avLst/>
          <a:gdLst/>
          <a:ahLst/>
          <a:cxnLst/>
          <a:rect l="0" t="0" r="0" b="0"/>
          <a:pathLst>
            <a:path>
              <a:moveTo>
                <a:pt x="0" y="0"/>
              </a:moveTo>
              <a:lnTo>
                <a:pt x="0" y="134675"/>
              </a:lnTo>
              <a:lnTo>
                <a:pt x="1551978" y="134675"/>
              </a:lnTo>
              <a:lnTo>
                <a:pt x="1551978" y="26935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D7D17-BE46-4903-AD49-52C6FEB251FB}">
      <dsp:nvSpPr>
        <dsp:cNvPr id="0" name=""/>
        <dsp:cNvSpPr/>
      </dsp:nvSpPr>
      <dsp:spPr>
        <a:xfrm>
          <a:off x="2147866" y="908714"/>
          <a:ext cx="91440" cy="269351"/>
        </a:xfrm>
        <a:custGeom>
          <a:avLst/>
          <a:gdLst/>
          <a:ahLst/>
          <a:cxnLst/>
          <a:rect l="0" t="0" r="0" b="0"/>
          <a:pathLst>
            <a:path>
              <a:moveTo>
                <a:pt x="45720" y="0"/>
              </a:moveTo>
              <a:lnTo>
                <a:pt x="45720" y="26935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ADC1E-9092-42A4-84A1-C7ED7E1C5822}">
      <dsp:nvSpPr>
        <dsp:cNvPr id="0" name=""/>
        <dsp:cNvSpPr/>
      </dsp:nvSpPr>
      <dsp:spPr>
        <a:xfrm>
          <a:off x="641608" y="908714"/>
          <a:ext cx="1551978" cy="269351"/>
        </a:xfrm>
        <a:custGeom>
          <a:avLst/>
          <a:gdLst/>
          <a:ahLst/>
          <a:cxnLst/>
          <a:rect l="0" t="0" r="0" b="0"/>
          <a:pathLst>
            <a:path>
              <a:moveTo>
                <a:pt x="1551978" y="0"/>
              </a:moveTo>
              <a:lnTo>
                <a:pt x="1551978" y="134675"/>
              </a:lnTo>
              <a:lnTo>
                <a:pt x="0" y="134675"/>
              </a:lnTo>
              <a:lnTo>
                <a:pt x="0" y="26935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2BC7-5DAF-407E-998B-FD2BE3EDC132}">
      <dsp:nvSpPr>
        <dsp:cNvPr id="0" name=""/>
        <dsp:cNvSpPr/>
      </dsp:nvSpPr>
      <dsp:spPr>
        <a:xfrm>
          <a:off x="1552273" y="267400"/>
          <a:ext cx="1282627" cy="641313"/>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dirty="0"/>
            <a:t>Types of Constructors </a:t>
          </a:r>
          <a:endParaRPr lang="en-IN" sz="1400" kern="1200" dirty="0"/>
        </a:p>
      </dsp:txBody>
      <dsp:txXfrm>
        <a:off x="1552273" y="267400"/>
        <a:ext cx="1282627" cy="641313"/>
      </dsp:txXfrm>
    </dsp:sp>
    <dsp:sp modelId="{C865F62A-58C4-446D-AEF7-14E92194F803}">
      <dsp:nvSpPr>
        <dsp:cNvPr id="0" name=""/>
        <dsp:cNvSpPr/>
      </dsp:nvSpPr>
      <dsp:spPr>
        <a:xfrm>
          <a:off x="294" y="1178065"/>
          <a:ext cx="1282627" cy="6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mj-lt"/>
            <a:buNone/>
          </a:pPr>
          <a:r>
            <a:rPr lang="en-IN" sz="1400" b="0" i="0" kern="1200" dirty="0"/>
            <a:t>Default Constructor</a:t>
          </a:r>
          <a:endParaRPr lang="en-IN" sz="1400" kern="1200" dirty="0"/>
        </a:p>
      </dsp:txBody>
      <dsp:txXfrm>
        <a:off x="294" y="1178065"/>
        <a:ext cx="1282627" cy="641313"/>
      </dsp:txXfrm>
    </dsp:sp>
    <dsp:sp modelId="{3EB63A1A-2A42-44C9-B766-A396BC43D5FE}">
      <dsp:nvSpPr>
        <dsp:cNvPr id="0" name=""/>
        <dsp:cNvSpPr/>
      </dsp:nvSpPr>
      <dsp:spPr>
        <a:xfrm>
          <a:off x="1552273" y="1178065"/>
          <a:ext cx="1282627" cy="6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mj-lt"/>
            <a:buNone/>
          </a:pPr>
          <a:r>
            <a:rPr lang="en-IN" sz="1400" b="0" i="0" kern="1200" dirty="0"/>
            <a:t>Parameterized Constructor</a:t>
          </a:r>
          <a:endParaRPr lang="en-IN" sz="1400" kern="1200" dirty="0"/>
        </a:p>
      </dsp:txBody>
      <dsp:txXfrm>
        <a:off x="1552273" y="1178065"/>
        <a:ext cx="1282627" cy="641313"/>
      </dsp:txXfrm>
    </dsp:sp>
    <dsp:sp modelId="{A4DA4E79-CF1B-465B-AF42-295817D616B4}">
      <dsp:nvSpPr>
        <dsp:cNvPr id="0" name=""/>
        <dsp:cNvSpPr/>
      </dsp:nvSpPr>
      <dsp:spPr>
        <a:xfrm>
          <a:off x="3104252" y="1178065"/>
          <a:ext cx="1282627" cy="6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mj-lt"/>
            <a:buNone/>
          </a:pPr>
          <a:r>
            <a:rPr lang="en-IN" sz="1400" b="0" i="0" kern="1200" dirty="0"/>
            <a:t>Non-Parameterized Constructor</a:t>
          </a:r>
          <a:endParaRPr lang="en-IN" sz="1400" kern="1200" dirty="0"/>
        </a:p>
      </dsp:txBody>
      <dsp:txXfrm>
        <a:off x="3104252" y="1178065"/>
        <a:ext cx="1282627" cy="6413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3846C-7C53-40E1-A109-2E1C08C25A70}" type="datetimeFigureOut">
              <a:rPr lang="en-IN" smtClean="0"/>
              <a:t>13-10-2025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AD455-667B-4550-82EF-E536C25D1E1F}" type="slidenum">
              <a:rPr lang="en-IN" smtClean="0"/>
              <a:t>‹#›</a:t>
            </a:fld>
            <a:endParaRPr lang="en-IN"/>
          </a:p>
        </p:txBody>
      </p:sp>
    </p:spTree>
    <p:extLst>
      <p:ext uri="{BB962C8B-B14F-4D97-AF65-F5344CB8AC3E}">
        <p14:creationId xmlns:p14="http://schemas.microsoft.com/office/powerpoint/2010/main" val="48507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5AD455-667B-4550-82EF-E536C25D1E1F}" type="slidenum">
              <a:rPr lang="en-IN" smtClean="0"/>
              <a:t>167</a:t>
            </a:fld>
            <a:endParaRPr lang="en-IN"/>
          </a:p>
        </p:txBody>
      </p:sp>
    </p:spTree>
    <p:extLst>
      <p:ext uri="{BB962C8B-B14F-4D97-AF65-F5344CB8AC3E}">
        <p14:creationId xmlns:p14="http://schemas.microsoft.com/office/powerpoint/2010/main" val="357313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3E83-D185-927F-461D-E61B50FE3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26611-4568-10B8-C86D-8AF61F1D1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C3209-7458-DAD2-5140-99043076FF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267567-2A5B-34B4-944C-9F54E61F748A}"/>
              </a:ext>
            </a:extLst>
          </p:cNvPr>
          <p:cNvSpPr>
            <a:spLocks noGrp="1"/>
          </p:cNvSpPr>
          <p:nvPr>
            <p:ph type="sldNum" sz="quarter" idx="5"/>
          </p:nvPr>
        </p:nvSpPr>
        <p:spPr/>
        <p:txBody>
          <a:bodyPr/>
          <a:lstStyle/>
          <a:p>
            <a:fld id="{105AD455-667B-4550-82EF-E536C25D1E1F}" type="slidenum">
              <a:rPr lang="en-IN" smtClean="0"/>
              <a:t>168</a:t>
            </a:fld>
            <a:endParaRPr lang="en-IN"/>
          </a:p>
        </p:txBody>
      </p:sp>
    </p:spTree>
    <p:extLst>
      <p:ext uri="{BB962C8B-B14F-4D97-AF65-F5344CB8AC3E}">
        <p14:creationId xmlns:p14="http://schemas.microsoft.com/office/powerpoint/2010/main" val="398117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01A2C-BF9B-92D6-1776-1AA0256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0A8E3-851B-D024-0D27-D19911C18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FFAF9-F575-23F5-527B-9898415082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F722AD-F397-C4E6-B546-DB9C92B111F6}"/>
              </a:ext>
            </a:extLst>
          </p:cNvPr>
          <p:cNvSpPr>
            <a:spLocks noGrp="1"/>
          </p:cNvSpPr>
          <p:nvPr>
            <p:ph type="sldNum" sz="quarter" idx="5"/>
          </p:nvPr>
        </p:nvSpPr>
        <p:spPr/>
        <p:txBody>
          <a:bodyPr/>
          <a:lstStyle/>
          <a:p>
            <a:fld id="{105AD455-667B-4550-82EF-E536C25D1E1F}" type="slidenum">
              <a:rPr lang="en-IN" smtClean="0"/>
              <a:t>169</a:t>
            </a:fld>
            <a:endParaRPr lang="en-IN"/>
          </a:p>
        </p:txBody>
      </p:sp>
    </p:spTree>
    <p:extLst>
      <p:ext uri="{BB962C8B-B14F-4D97-AF65-F5344CB8AC3E}">
        <p14:creationId xmlns:p14="http://schemas.microsoft.com/office/powerpoint/2010/main" val="382791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09DEB-37AD-1D8F-4170-E7826DF5D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A0736-9EAD-ABA2-0424-627C7682A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B5C74-EBDE-C45B-4A85-76FF624E71A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4FB5D50-0000-D24E-9FFA-6D6D9BD922BC}"/>
              </a:ext>
            </a:extLst>
          </p:cNvPr>
          <p:cNvSpPr>
            <a:spLocks noGrp="1"/>
          </p:cNvSpPr>
          <p:nvPr>
            <p:ph type="sldNum" sz="quarter" idx="5"/>
          </p:nvPr>
        </p:nvSpPr>
        <p:spPr/>
        <p:txBody>
          <a:bodyPr/>
          <a:lstStyle/>
          <a:p>
            <a:fld id="{105AD455-667B-4550-82EF-E536C25D1E1F}" type="slidenum">
              <a:rPr lang="en-IN" smtClean="0"/>
              <a:t>170</a:t>
            </a:fld>
            <a:endParaRPr lang="en-IN"/>
          </a:p>
        </p:txBody>
      </p:sp>
    </p:spTree>
    <p:extLst>
      <p:ext uri="{BB962C8B-B14F-4D97-AF65-F5344CB8AC3E}">
        <p14:creationId xmlns:p14="http://schemas.microsoft.com/office/powerpoint/2010/main" val="304729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51A1-4208-6ED0-B336-8CB1B0F1E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B269B4-B881-D0C1-ED25-06542C2561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E31E5B-C2AA-AB8C-8EF0-F6E5AF7F06C4}"/>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8A6B0ADF-5056-F8A6-C33E-5961A1FA31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44ABE2-1F8A-45DF-21ED-46A03E24E04D}"/>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1660743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63AC-48CA-AAE0-AF0B-5D68883C40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2FBADB-AC69-2D1C-6235-31668336AF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718488-A4E8-F01D-4B91-7EF36AA25A3D}"/>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990FDFEF-AE0D-DEA2-20D7-0E5D4EC81C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87218-9B1B-0B6F-3FF8-DEFB38756CF6}"/>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36126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4826D-A85F-5E31-C4C6-3788BD7C26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38C5AE-79F0-2082-201E-22D5FAA6F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8E0AC-470D-966E-16B4-BF986639E58C}"/>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C880202F-C1F7-AC32-4EE3-79CEDBCB10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847EDF-1135-A105-547E-B6534E7C320C}"/>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8369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6BC0-9246-F072-C53A-48A4E4A244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B2FB52-0FC8-B7D3-6B67-319142180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522DE6-092B-0401-63C9-E9D5AF2230AA}"/>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0C33FBD9-2E5B-FAB3-A091-F047352B3C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CA1EB-FA33-D383-D4D5-D985552AE7C3}"/>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82601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FEF6-1A93-F37B-E6B8-7C2534B1AF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737126-001D-5036-A78D-D49B247F9C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D6C3B2-9B99-F934-7B12-58BF5465D57F}"/>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C3D8240B-5B9C-8507-DE5D-5E2EEBD185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887572-C3AE-0898-2AC2-8E92D5D5DAC6}"/>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170764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600D-69A0-7A4D-5EA7-BCF3B7FCCE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1EB03C-EF71-0825-1488-3F718B77C4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4B9E4E-3CAA-C7A4-1BB2-64C89D2899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FAABDF-92D1-9A48-AEA1-B9DBEC27D8B9}"/>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6" name="Footer Placeholder 5">
            <a:extLst>
              <a:ext uri="{FF2B5EF4-FFF2-40B4-BE49-F238E27FC236}">
                <a16:creationId xmlns:a16="http://schemas.microsoft.com/office/drawing/2014/main" id="{6E25CC4F-79DC-47AB-65B4-CD689BD43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5A3BB1-0D94-272F-9792-1E5452FCFF9A}"/>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133350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6467-E5F6-AC34-6C80-C69A58472B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BB5800-DE11-3FF3-C6CB-C17369A4DA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8E899-96A4-3724-5210-2693ADEBBE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6FDDD7-8DFF-72B0-A88C-B3BD7D767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5106FC-7970-4141-C076-36EA908DA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5BA6C-BA0F-2354-6B75-143BC8E8F3F4}"/>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8" name="Footer Placeholder 7">
            <a:extLst>
              <a:ext uri="{FF2B5EF4-FFF2-40B4-BE49-F238E27FC236}">
                <a16:creationId xmlns:a16="http://schemas.microsoft.com/office/drawing/2014/main" id="{950B43B1-CB67-088E-E0E4-F012FC98F1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ECC5C2-1BA3-3E7D-BE95-6FF36AC5BCF1}"/>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249985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5AE0-F6AF-D29A-C618-C9EFC25341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0FF8F3-157B-BC07-E1FD-E5D41330B6EB}"/>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4" name="Footer Placeholder 3">
            <a:extLst>
              <a:ext uri="{FF2B5EF4-FFF2-40B4-BE49-F238E27FC236}">
                <a16:creationId xmlns:a16="http://schemas.microsoft.com/office/drawing/2014/main" id="{921AA9D2-997E-4FB2-65FA-69CD2E200F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009703-4AFE-9659-3AB7-1777721BE0C6}"/>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289347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C0ACA-A0BD-5B79-F7BB-162F6C1E680D}"/>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3" name="Footer Placeholder 2">
            <a:extLst>
              <a:ext uri="{FF2B5EF4-FFF2-40B4-BE49-F238E27FC236}">
                <a16:creationId xmlns:a16="http://schemas.microsoft.com/office/drawing/2014/main" id="{75D0E352-AC2C-C836-214F-9BF5D5341D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6F4781-2FB8-FB16-F2FB-0A4D0CCD180F}"/>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199111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87B6-40D2-6B7F-4115-26EE5E005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9BD389-279A-2AAF-46CD-74E8EA464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6639BF-E97A-B19A-A4F6-65AD63154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BEFB6-3E01-CF9D-FA26-EB7B8DF5EC94}"/>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6" name="Footer Placeholder 5">
            <a:extLst>
              <a:ext uri="{FF2B5EF4-FFF2-40B4-BE49-F238E27FC236}">
                <a16:creationId xmlns:a16="http://schemas.microsoft.com/office/drawing/2014/main" id="{4380A829-948C-180B-7C5A-53E5AF8E43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6181F4-2BEF-4DE6-4FCD-F1D21AABEBDF}"/>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799429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356C-8472-44B3-3432-62E0E369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1B1EEB-5054-ED46-2D9B-3AD326B88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B47521-EA17-5426-C52C-0D50ED260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A82C96-15D4-5423-BC39-25ACBBADC6E3}"/>
              </a:ext>
            </a:extLst>
          </p:cNvPr>
          <p:cNvSpPr>
            <a:spLocks noGrp="1"/>
          </p:cNvSpPr>
          <p:nvPr>
            <p:ph type="dt" sz="half" idx="10"/>
          </p:nvPr>
        </p:nvSpPr>
        <p:spPr/>
        <p:txBody>
          <a:bodyPr/>
          <a:lstStyle/>
          <a:p>
            <a:fld id="{8AD95770-0D9F-40B6-B413-7550BD21A72F}" type="datetimeFigureOut">
              <a:rPr lang="en-IN" smtClean="0"/>
              <a:t>13-10-2025</a:t>
            </a:fld>
            <a:endParaRPr lang="en-IN"/>
          </a:p>
        </p:txBody>
      </p:sp>
      <p:sp>
        <p:nvSpPr>
          <p:cNvPr id="6" name="Footer Placeholder 5">
            <a:extLst>
              <a:ext uri="{FF2B5EF4-FFF2-40B4-BE49-F238E27FC236}">
                <a16:creationId xmlns:a16="http://schemas.microsoft.com/office/drawing/2014/main" id="{B43F126E-BACB-6724-A132-D167B08B4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F18837-DC78-0D5A-546B-0F2F0EB59C9F}"/>
              </a:ext>
            </a:extLst>
          </p:cNvPr>
          <p:cNvSpPr>
            <a:spLocks noGrp="1"/>
          </p:cNvSpPr>
          <p:nvPr>
            <p:ph type="sldNum" sz="quarter" idx="12"/>
          </p:nvPr>
        </p:nvSpPr>
        <p:spPr/>
        <p:txBody>
          <a:bodyPr/>
          <a:lstStyle/>
          <a:p>
            <a:fld id="{0D115E30-BA36-4C01-8568-00B1AC3147CF}" type="slidenum">
              <a:rPr lang="en-IN" smtClean="0"/>
              <a:t>‹#›</a:t>
            </a:fld>
            <a:endParaRPr lang="en-IN"/>
          </a:p>
        </p:txBody>
      </p:sp>
    </p:spTree>
    <p:extLst>
      <p:ext uri="{BB962C8B-B14F-4D97-AF65-F5344CB8AC3E}">
        <p14:creationId xmlns:p14="http://schemas.microsoft.com/office/powerpoint/2010/main" val="309102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DD0D9-ED33-C38E-7DFD-EFEAC387E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8756EC-D7AF-0433-17A0-3B0852105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05927F-63F6-E7FE-13C0-C4D6872AC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95770-0D9F-40B6-B413-7550BD21A72F}" type="datetimeFigureOut">
              <a:rPr lang="en-IN" smtClean="0"/>
              <a:t>13-10-2025</a:t>
            </a:fld>
            <a:endParaRPr lang="en-IN"/>
          </a:p>
        </p:txBody>
      </p:sp>
      <p:sp>
        <p:nvSpPr>
          <p:cNvPr id="5" name="Footer Placeholder 4">
            <a:extLst>
              <a:ext uri="{FF2B5EF4-FFF2-40B4-BE49-F238E27FC236}">
                <a16:creationId xmlns:a16="http://schemas.microsoft.com/office/drawing/2014/main" id="{DE003C40-80B9-049D-35F9-5D41B9462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2B639A-B31A-EF2D-4BE8-6A9660DD2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15E30-BA36-4C01-8568-00B1AC3147CF}" type="slidenum">
              <a:rPr lang="en-IN" smtClean="0"/>
              <a:t>‹#›</a:t>
            </a:fld>
            <a:endParaRPr lang="en-IN"/>
          </a:p>
        </p:txBody>
      </p:sp>
    </p:spTree>
    <p:extLst>
      <p:ext uri="{BB962C8B-B14F-4D97-AF65-F5344CB8AC3E}">
        <p14:creationId xmlns:p14="http://schemas.microsoft.com/office/powerpoint/2010/main" val="2369628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stackabuse.com/map-filter-and-reduce-in-python-with-examples/" TargetMode="External"/><Relationship Id="rId2" Type="http://schemas.openxmlformats.org/officeDocument/2006/relationships/hyperlink" Target="https://medium.com/@ankur.ghogle100/difference-between-map-and-filter-in-python-8c5bca11afe8"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geeksforgeeks.org/whats-the-difference-between-scripting-and-programming-language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scholarhat.com/tutorial/python/exception-handling-in-python"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www.rapidtables.com/convert/number/ascii-to-binary.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file:///D:\btoc\Python\File%20Handling\005.%20FILE%20HANDLING.pdf"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atatus.com/blog/programming-paradigms-compared-function-procedural-and-oop/"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www.programiz.com/python-programming/object-oriented-programming"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ython.plainenglish.io/everything-about-methods-classes-in-python-6bffa1adb5d8"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python.plainenglish.io/everything-about-methods-classes-in-python-6bffa1adb5d8" TargetMode="External"/><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s://python.plainenglish.io/everything-about-methods-classes-in-python-6bffa1adb5d8"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listendata.com/2019/08/python-object-oriented-programming.html#basics_oop_in_python"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listendata.com/2019/08/python-object-oriented-programming.html#basics_oop_in_python"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drive.google.com/drive/folders/16wPAyRIORMcvGEAW9ScB14-TZe_PPSDv" TargetMode="External"/><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7.xml.rels><?xml version="1.0" encoding="UTF-8" standalone="yes"?>
<Relationships xmlns="http://schemas.openxmlformats.org/package/2006/relationships"><Relationship Id="rId2" Type="http://schemas.openxmlformats.org/officeDocument/2006/relationships/hyperlink" Target="https://www.listendata.com/2019/08/python-object-oriented-programming.html"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www.listendata.com/2019/08/python-object-oriented-programming.html"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shiksha.com/online-courses/articles/understanding-python-methods/"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listendata.com/2019/08/python-object-oriented-programming.html#basics_oop_in_python"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datacamp.com/tutorial/python-oop-tutorial"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scholarhat.com/tutorial/python/constructors-in-python" TargetMode="External"/><Relationship Id="rId2" Type="http://schemas.openxmlformats.org/officeDocument/2006/relationships/hyperlink" Target="https://www.javatpoint.com/python-constructors"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166.xml.rels><?xml version="1.0" encoding="UTF-8" standalone="yes"?>
<Relationships xmlns="http://schemas.openxmlformats.org/package/2006/relationships"><Relationship Id="rId2" Type="http://schemas.openxmlformats.org/officeDocument/2006/relationships/hyperlink" Target="https://dev.to/kedark/pillars-of-oops-in-python-k6a"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mailto:username@domain.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piceworks.com/tech/devops/articles/what-is-ide/"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datacamp.com/tutorial/python-oop-tutorial" TargetMode="External"/><Relationship Id="rId2" Type="http://schemas.openxmlformats.org/officeDocument/2006/relationships/hyperlink" Target="https://www.listendata.com/2019/08/python-object-oriented-programming.html" TargetMode="External"/><Relationship Id="rId1" Type="http://schemas.openxmlformats.org/officeDocument/2006/relationships/slideLayout" Target="../slideLayouts/slideLayout2.xml"/><Relationship Id="rId5" Type="http://schemas.openxmlformats.org/officeDocument/2006/relationships/hyperlink" Target="https://third-bit.com/sdxpy/oop/" TargetMode="External"/><Relationship Id="rId4" Type="http://schemas.openxmlformats.org/officeDocument/2006/relationships/hyperlink" Target="https://python.plainenglish.io/everything-about-methods-classes-in-python-6bffa1adb5d8"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tpointtech.com/python-programs"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hyperlink" Target="Python%20TOC.xlsx"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d7Qs-zHzQhc" TargetMode="External"/><Relationship Id="rId2" Type="http://schemas.openxmlformats.org/officeDocument/2006/relationships/hyperlink" Target="https://www.youtube.com/watch?v=sv_6BXQqBc8"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youtube.com/watch?v=zIjI8H945T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0Om2gYU6c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input-and-output-in-python/?ref=lbp" TargetMode="External"/><Relationship Id="rId2" Type="http://schemas.openxmlformats.org/officeDocument/2006/relationships/hyperlink" Target="https://pynative.com/python-input-and-output-exercis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qgpZ_v4Ne8" TargetMode="External"/><Relationship Id="rId2" Type="http://schemas.openxmlformats.org/officeDocument/2006/relationships/hyperlink" Target="https://www.youtube.com/watch?v=gjVX47dLlN8&amp;t=28s" TargetMode="External"/><Relationship Id="rId1" Type="http://schemas.openxmlformats.org/officeDocument/2006/relationships/slideLayout" Target="../slideLayouts/slideLayout2.xml"/><Relationship Id="rId4" Type="http://schemas.openxmlformats.org/officeDocument/2006/relationships/hyperlink" Target="https://www.youtube.com/watch?v=IKLVSxhkZe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codesansar.com/python-programming-examples/add-two-complex-number.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geeksforgeeks.org/string-formatting-in-pyth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eksforgeeks.org/why-do-we-need-immutables-in-python/" TargetMode="External"/><Relationship Id="rId2" Type="http://schemas.openxmlformats.org/officeDocument/2006/relationships/hyperlink" Target="https://www.geeksforgeeks.org/why-are-python-strings-immutable/"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youtube.com/watch?v=iYCiWadRZ8I&amp;list=PLBlnK6fEyqRiEs0J_0q5EFzk_hzpPQ0tU" TargetMode="External"/><Relationship Id="rId4" Type="http://schemas.openxmlformats.org/officeDocument/2006/relationships/hyperlink" Target="https://www.tutorialspoint.com/python_text_processing/python_string_immutability.ht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hiksha.com/online-courses/articles/for-loop-in-python-examples/" TargetMode="External"/><Relationship Id="rId2" Type="http://schemas.openxmlformats.org/officeDocument/2006/relationships/hyperlink" Target="https://www.kaggle.com/code/themrityunjaypathak/25-python-loop-questions-with-solu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geeksforgeeks.org/types-software-test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1KLgcBcWCs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ggle.it/diagram/ZtMDf8rvLIwlbc-0/t/backend-engineering/44ac2c05e0c7fcdd9920723c49ec128e5a65bcc430a145638eb01f5c64a884a1" TargetMode="External"/><Relationship Id="rId2" Type="http://schemas.openxmlformats.org/officeDocument/2006/relationships/hyperlink" Target="https://www.nwkings.com/computer-network-componen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kj7NCCuAUj8"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btoc/Python/Python%20%20Practice%20Question.pptx"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csiplearninghub.com/questions-of-while-loop-in-python/" TargetMode="External"/><Relationship Id="rId2" Type="http://schemas.openxmlformats.org/officeDocument/2006/relationships/hyperlink" Target="https://30dayscoding.com/blog/python-while-loop-exercises"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file:///D:\btoc\Python\functions.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schools.com/python/python_ref_functions.asp"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w3resource.com/python-exercises/python-functions-exercises.ph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www.tutorialspoint.com/python/python_default_arguments.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AB19-DFB1-D0F2-0701-C8B7347EC717}"/>
              </a:ext>
            </a:extLst>
          </p:cNvPr>
          <p:cNvSpPr>
            <a:spLocks noGrp="1"/>
          </p:cNvSpPr>
          <p:nvPr>
            <p:ph type="ctrTitle"/>
          </p:nvPr>
        </p:nvSpPr>
        <p:spPr>
          <a:xfrm>
            <a:off x="1524000" y="68003"/>
            <a:ext cx="9144000" cy="1070331"/>
          </a:xfrm>
        </p:spPr>
        <p:txBody>
          <a:bodyPr/>
          <a:lstStyle/>
          <a:p>
            <a:r>
              <a:rPr lang="en-US" b="1" dirty="0">
                <a:solidFill>
                  <a:srgbClr val="0070C0"/>
                </a:solidFill>
              </a:rPr>
              <a:t>Python</a:t>
            </a:r>
            <a:r>
              <a:rPr lang="en-US" dirty="0">
                <a:solidFill>
                  <a:srgbClr val="FFFF00"/>
                </a:solidFill>
              </a:rPr>
              <a:t> </a:t>
            </a:r>
            <a:r>
              <a:rPr lang="en-US" b="1" dirty="0">
                <a:solidFill>
                  <a:srgbClr val="FFFF00"/>
                </a:solidFill>
              </a:rPr>
              <a:t>Training</a:t>
            </a:r>
            <a:endParaRPr lang="en-IN" b="1" dirty="0">
              <a:solidFill>
                <a:srgbClr val="FFFF00"/>
              </a:solidFill>
            </a:endParaRPr>
          </a:p>
        </p:txBody>
      </p:sp>
      <p:sp>
        <p:nvSpPr>
          <p:cNvPr id="6" name="TextBox 5">
            <a:extLst>
              <a:ext uri="{FF2B5EF4-FFF2-40B4-BE49-F238E27FC236}">
                <a16:creationId xmlns:a16="http://schemas.microsoft.com/office/drawing/2014/main" id="{FBF22088-8EB0-3CA0-15A4-EFD7A70B506F}"/>
              </a:ext>
            </a:extLst>
          </p:cNvPr>
          <p:cNvSpPr txBox="1"/>
          <p:nvPr/>
        </p:nvSpPr>
        <p:spPr>
          <a:xfrm>
            <a:off x="0" y="1138334"/>
            <a:ext cx="12192000" cy="6740307"/>
          </a:xfrm>
          <a:prstGeom prst="rect">
            <a:avLst/>
          </a:prstGeom>
          <a:solidFill>
            <a:schemeClr val="bg1">
              <a:lumMod val="85000"/>
            </a:schemeClr>
          </a:solidFill>
        </p:spPr>
        <p:txBody>
          <a:bodyPr wrap="square">
            <a:spAutoFit/>
          </a:bodyPr>
          <a:lstStyle/>
          <a:p>
            <a:pPr marL="0" indent="0">
              <a:buNone/>
            </a:pPr>
            <a:r>
              <a:rPr lang="en-US" b="1" dirty="0">
                <a:solidFill>
                  <a:srgbClr val="0070C0"/>
                </a:solidFill>
              </a:rPr>
              <a:t>Python Training:</a:t>
            </a:r>
          </a:p>
          <a:p>
            <a:r>
              <a:rPr lang="en-US" dirty="0">
                <a:solidFill>
                  <a:srgbClr val="0070C0"/>
                </a:solidFill>
              </a:rPr>
              <a:t>Course Length: 4Days						</a:t>
            </a: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endParaRPr lang="en-US" dirty="0">
              <a:solidFill>
                <a:srgbClr val="0070C0"/>
              </a:solidFill>
            </a:endParaRPr>
          </a:p>
          <a:p>
            <a:pPr marL="0" indent="0">
              <a:buFont typeface="Arial" panose="020B0604020202020204" pitchFamily="34" charset="0"/>
              <a:buNone/>
            </a:pPr>
            <a:endParaRPr lang="en-US" dirty="0"/>
          </a:p>
        </p:txBody>
      </p:sp>
      <p:sp>
        <p:nvSpPr>
          <p:cNvPr id="7" name="Rectangle 6">
            <a:extLst>
              <a:ext uri="{FF2B5EF4-FFF2-40B4-BE49-F238E27FC236}">
                <a16:creationId xmlns:a16="http://schemas.microsoft.com/office/drawing/2014/main" id="{90ED3578-D560-3F8B-9009-3A79662262CA}"/>
              </a:ext>
            </a:extLst>
          </p:cNvPr>
          <p:cNvSpPr/>
          <p:nvPr/>
        </p:nvSpPr>
        <p:spPr>
          <a:xfrm>
            <a:off x="40435" y="1779465"/>
            <a:ext cx="5604590" cy="244928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Agenda:</a:t>
            </a:r>
          </a:p>
          <a:p>
            <a:r>
              <a:rPr lang="en-US" dirty="0">
                <a:solidFill>
                  <a:srgbClr val="FFFF00"/>
                </a:solidFill>
              </a:rPr>
              <a:t>Complete understanding of Python</a:t>
            </a:r>
          </a:p>
          <a:p>
            <a:r>
              <a:rPr lang="en-US" dirty="0">
                <a:solidFill>
                  <a:srgbClr val="FFFF00"/>
                </a:solidFill>
              </a:rPr>
              <a:t>We will provide resources (websites, assessments, doubt clarification)</a:t>
            </a:r>
          </a:p>
          <a:p>
            <a:r>
              <a:rPr lang="en-US" dirty="0">
                <a:solidFill>
                  <a:srgbClr val="FFFF00"/>
                </a:solidFill>
              </a:rPr>
              <a:t>Certification and Placement assistance </a:t>
            </a:r>
          </a:p>
        </p:txBody>
      </p:sp>
      <p:sp>
        <p:nvSpPr>
          <p:cNvPr id="8" name="Rectangle 7">
            <a:extLst>
              <a:ext uri="{FF2B5EF4-FFF2-40B4-BE49-F238E27FC236}">
                <a16:creationId xmlns:a16="http://schemas.microsoft.com/office/drawing/2014/main" id="{55CF0BB0-61DA-E5A9-AD27-87DCD674D1F9}"/>
              </a:ext>
            </a:extLst>
          </p:cNvPr>
          <p:cNvSpPr/>
          <p:nvPr/>
        </p:nvSpPr>
        <p:spPr>
          <a:xfrm>
            <a:off x="6546977" y="1779465"/>
            <a:ext cx="5467739" cy="244928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From Students side:</a:t>
            </a:r>
          </a:p>
          <a:p>
            <a:r>
              <a:rPr lang="en-US" b="1" dirty="0">
                <a:solidFill>
                  <a:srgbClr val="FFFF00"/>
                </a:solidFill>
              </a:rPr>
              <a:t>Participation and engaging</a:t>
            </a:r>
          </a:p>
          <a:p>
            <a:r>
              <a:rPr lang="en-US" b="1" dirty="0">
                <a:solidFill>
                  <a:srgbClr val="FFFF00"/>
                </a:solidFill>
              </a:rPr>
              <a:t>Understanding before questioning</a:t>
            </a:r>
          </a:p>
          <a:p>
            <a:r>
              <a:rPr lang="en-US" b="1" dirty="0">
                <a:solidFill>
                  <a:srgbClr val="FFFF00"/>
                </a:solidFill>
              </a:rPr>
              <a:t>Doubts clarification then and there</a:t>
            </a:r>
          </a:p>
          <a:p>
            <a:r>
              <a:rPr lang="en-US" b="1" dirty="0">
                <a:solidFill>
                  <a:srgbClr val="FFFF00"/>
                </a:solidFill>
              </a:rPr>
              <a:t>Exercise completion</a:t>
            </a:r>
          </a:p>
          <a:p>
            <a:r>
              <a:rPr lang="en-US" b="1" dirty="0">
                <a:solidFill>
                  <a:srgbClr val="FFFF00"/>
                </a:solidFill>
              </a:rPr>
              <a:t>Regular to classes</a:t>
            </a:r>
          </a:p>
          <a:p>
            <a:r>
              <a:rPr lang="en-US" b="1" dirty="0">
                <a:solidFill>
                  <a:srgbClr val="FFFF00"/>
                </a:solidFill>
              </a:rPr>
              <a:t>Sit and practice as much as you can</a:t>
            </a:r>
          </a:p>
        </p:txBody>
      </p:sp>
      <p:sp>
        <p:nvSpPr>
          <p:cNvPr id="9" name="Rectangle 8">
            <a:extLst>
              <a:ext uri="{FF2B5EF4-FFF2-40B4-BE49-F238E27FC236}">
                <a16:creationId xmlns:a16="http://schemas.microsoft.com/office/drawing/2014/main" id="{4E82B20E-E0A4-717E-3A9B-1B21DA67A79F}"/>
              </a:ext>
            </a:extLst>
          </p:cNvPr>
          <p:cNvSpPr/>
          <p:nvPr/>
        </p:nvSpPr>
        <p:spPr>
          <a:xfrm>
            <a:off x="3285931" y="4340712"/>
            <a:ext cx="5620138" cy="244928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Classroom etiquette:</a:t>
            </a:r>
          </a:p>
          <a:p>
            <a:r>
              <a:rPr lang="en-US" b="1" dirty="0">
                <a:solidFill>
                  <a:srgbClr val="FFFF00"/>
                </a:solidFill>
              </a:rPr>
              <a:t>Turn cell phones off or to vibrate</a:t>
            </a:r>
          </a:p>
          <a:p>
            <a:r>
              <a:rPr lang="en-US" b="1" dirty="0">
                <a:solidFill>
                  <a:srgbClr val="FFFF00"/>
                </a:solidFill>
              </a:rPr>
              <a:t>Refrain from e-mail and web surfing</a:t>
            </a:r>
          </a:p>
        </p:txBody>
      </p:sp>
    </p:spTree>
    <p:extLst>
      <p:ext uri="{BB962C8B-B14F-4D97-AF65-F5344CB8AC3E}">
        <p14:creationId xmlns:p14="http://schemas.microsoft.com/office/powerpoint/2010/main" val="20890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53ECA83-C953-9E5A-C9C6-B9C4DF8912A5}"/>
              </a:ext>
            </a:extLst>
          </p:cNvPr>
          <p:cNvSpPr/>
          <p:nvPr/>
        </p:nvSpPr>
        <p:spPr>
          <a:xfrm>
            <a:off x="7458533" y="0"/>
            <a:ext cx="3470988" cy="6858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IN" sz="2800" b="1" u="sng" dirty="0">
                <a:solidFill>
                  <a:schemeClr val="accent2">
                    <a:lumMod val="75000"/>
                  </a:schemeClr>
                </a:solidFill>
              </a:rPr>
              <a:t>Data Analytics</a:t>
            </a:r>
          </a:p>
          <a:p>
            <a:pPr>
              <a:buFont typeface="Wingdings" panose="05000000000000000000" pitchFamily="2" charset="2"/>
              <a:buChar char="Ø"/>
            </a:pPr>
            <a:r>
              <a:rPr lang="en-IN" sz="2400" dirty="0">
                <a:solidFill>
                  <a:schemeClr val="accent1">
                    <a:lumMod val="75000"/>
                  </a:schemeClr>
                </a:solidFill>
              </a:rPr>
              <a:t>AI</a:t>
            </a:r>
          </a:p>
          <a:p>
            <a:pPr>
              <a:buFont typeface="Wingdings" panose="05000000000000000000" pitchFamily="2" charset="2"/>
              <a:buChar char="Ø"/>
            </a:pPr>
            <a:r>
              <a:rPr lang="en-IN" sz="2400" dirty="0">
                <a:solidFill>
                  <a:schemeClr val="accent1">
                    <a:lumMod val="75000"/>
                  </a:schemeClr>
                </a:solidFill>
              </a:rPr>
              <a:t>Generative AI</a:t>
            </a:r>
          </a:p>
          <a:p>
            <a:pPr>
              <a:buFont typeface="Wingdings" panose="05000000000000000000" pitchFamily="2" charset="2"/>
              <a:buChar char="Ø"/>
            </a:pPr>
            <a:r>
              <a:rPr lang="en-IN" sz="2400" dirty="0">
                <a:solidFill>
                  <a:schemeClr val="accent1">
                    <a:lumMod val="75000"/>
                  </a:schemeClr>
                </a:solidFill>
              </a:rPr>
              <a:t>ChatGPT-3.5 </a:t>
            </a:r>
          </a:p>
          <a:p>
            <a:pPr>
              <a:buFont typeface="Wingdings" panose="05000000000000000000" pitchFamily="2" charset="2"/>
              <a:buChar char="Ø"/>
            </a:pPr>
            <a:r>
              <a:rPr lang="en-IN" sz="2400" dirty="0">
                <a:solidFill>
                  <a:schemeClr val="accent1">
                    <a:lumMod val="75000"/>
                  </a:schemeClr>
                </a:solidFill>
              </a:rPr>
              <a:t>ChatGPT-4</a:t>
            </a:r>
          </a:p>
          <a:p>
            <a:pPr>
              <a:buFont typeface="Wingdings" panose="05000000000000000000" pitchFamily="2" charset="2"/>
              <a:buChar char="Ø"/>
            </a:pPr>
            <a:r>
              <a:rPr lang="en-IN" sz="2400" dirty="0">
                <a:solidFill>
                  <a:schemeClr val="accent1">
                    <a:lumMod val="75000"/>
                  </a:schemeClr>
                </a:solidFill>
              </a:rPr>
              <a:t>Google Bard</a:t>
            </a:r>
          </a:p>
          <a:p>
            <a:pPr>
              <a:buFont typeface="Wingdings" panose="05000000000000000000" pitchFamily="2" charset="2"/>
              <a:buChar char="Ø"/>
            </a:pPr>
            <a:r>
              <a:rPr lang="en-IN" sz="2400" dirty="0">
                <a:solidFill>
                  <a:schemeClr val="accent1">
                    <a:lumMod val="75000"/>
                  </a:schemeClr>
                </a:solidFill>
              </a:rPr>
              <a:t>Machine Learning</a:t>
            </a:r>
          </a:p>
          <a:p>
            <a:pPr>
              <a:buFont typeface="Wingdings" panose="05000000000000000000" pitchFamily="2" charset="2"/>
              <a:buChar char="Ø"/>
            </a:pPr>
            <a:r>
              <a:rPr lang="en-IN" sz="2400" dirty="0">
                <a:solidFill>
                  <a:schemeClr val="accent1">
                    <a:lumMod val="75000"/>
                  </a:schemeClr>
                </a:solidFill>
              </a:rPr>
              <a:t>DSA</a:t>
            </a:r>
          </a:p>
          <a:p>
            <a:pPr>
              <a:buFont typeface="Wingdings" panose="05000000000000000000" pitchFamily="2" charset="2"/>
              <a:buChar char="Ø"/>
            </a:pPr>
            <a:r>
              <a:rPr lang="en-IN" sz="2400" dirty="0">
                <a:solidFill>
                  <a:schemeClr val="accent1">
                    <a:lumMod val="75000"/>
                  </a:schemeClr>
                </a:solidFill>
              </a:rPr>
              <a:t>Data Science</a:t>
            </a:r>
          </a:p>
          <a:p>
            <a:pPr>
              <a:buFont typeface="Wingdings" panose="05000000000000000000" pitchFamily="2" charset="2"/>
              <a:buChar char="Ø"/>
            </a:pPr>
            <a:r>
              <a:rPr lang="en-IN" sz="2400" dirty="0">
                <a:solidFill>
                  <a:schemeClr val="accent1">
                    <a:lumMod val="75000"/>
                  </a:schemeClr>
                </a:solidFill>
              </a:rPr>
              <a:t>NumPy</a:t>
            </a:r>
          </a:p>
          <a:p>
            <a:pPr>
              <a:buFont typeface="Wingdings" panose="05000000000000000000" pitchFamily="2" charset="2"/>
              <a:buChar char="Ø"/>
            </a:pPr>
            <a:r>
              <a:rPr lang="en-IN" sz="2400" dirty="0">
                <a:solidFill>
                  <a:schemeClr val="accent1">
                    <a:lumMod val="75000"/>
                  </a:schemeClr>
                </a:solidFill>
              </a:rPr>
              <a:t>Pandas</a:t>
            </a:r>
          </a:p>
          <a:p>
            <a:pPr>
              <a:buFont typeface="Wingdings" panose="05000000000000000000" pitchFamily="2" charset="2"/>
              <a:buChar char="Ø"/>
            </a:pPr>
            <a:r>
              <a:rPr lang="en-IN" sz="2400" dirty="0">
                <a:solidFill>
                  <a:schemeClr val="accent1">
                    <a:lumMod val="75000"/>
                  </a:schemeClr>
                </a:solidFill>
              </a:rPr>
              <a:t>SciPy</a:t>
            </a:r>
          </a:p>
          <a:p>
            <a:pPr>
              <a:buFont typeface="Wingdings" panose="05000000000000000000" pitchFamily="2" charset="2"/>
              <a:buChar char="Ø"/>
            </a:pPr>
            <a:r>
              <a:rPr lang="en-IN" sz="2400" dirty="0">
                <a:solidFill>
                  <a:schemeClr val="accent1">
                    <a:lumMod val="75000"/>
                  </a:schemeClr>
                </a:solidFill>
              </a:rPr>
              <a:t>Matplotlib</a:t>
            </a:r>
          </a:p>
          <a:p>
            <a:pPr>
              <a:buFont typeface="Wingdings" panose="05000000000000000000" pitchFamily="2" charset="2"/>
              <a:buChar char="Ø"/>
            </a:pPr>
            <a:r>
              <a:rPr lang="en-IN" sz="2400" dirty="0">
                <a:solidFill>
                  <a:schemeClr val="accent1">
                    <a:lumMod val="75000"/>
                  </a:schemeClr>
                </a:solidFill>
              </a:rPr>
              <a:t>Statistics</a:t>
            </a:r>
          </a:p>
          <a:p>
            <a:pPr>
              <a:buFont typeface="Wingdings" panose="05000000000000000000" pitchFamily="2" charset="2"/>
              <a:buChar char="Ø"/>
            </a:pPr>
            <a:r>
              <a:rPr lang="en-IN" sz="2400" dirty="0">
                <a:solidFill>
                  <a:schemeClr val="accent1">
                    <a:lumMod val="75000"/>
                  </a:schemeClr>
                </a:solidFill>
              </a:rPr>
              <a:t>Excel</a:t>
            </a:r>
          </a:p>
          <a:p>
            <a:pPr>
              <a:buFont typeface="Wingdings" panose="05000000000000000000" pitchFamily="2" charset="2"/>
              <a:buChar char="Ø"/>
            </a:pPr>
            <a:r>
              <a:rPr lang="en-IN" sz="2400" dirty="0">
                <a:solidFill>
                  <a:schemeClr val="accent1">
                    <a:lumMod val="75000"/>
                  </a:schemeClr>
                </a:solidFill>
              </a:rPr>
              <a:t>Google Sheets</a:t>
            </a:r>
          </a:p>
        </p:txBody>
      </p:sp>
      <p:sp>
        <p:nvSpPr>
          <p:cNvPr id="6" name="Rectangle: Rounded Corners 5">
            <a:extLst>
              <a:ext uri="{FF2B5EF4-FFF2-40B4-BE49-F238E27FC236}">
                <a16:creationId xmlns:a16="http://schemas.microsoft.com/office/drawing/2014/main" id="{46412E08-77C5-A6A5-1B0C-85357A5140C9}"/>
              </a:ext>
            </a:extLst>
          </p:cNvPr>
          <p:cNvSpPr/>
          <p:nvPr/>
        </p:nvSpPr>
        <p:spPr>
          <a:xfrm>
            <a:off x="2220752" y="0"/>
            <a:ext cx="3470988" cy="6858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2800" b="1" u="sng" dirty="0">
                <a:solidFill>
                  <a:schemeClr val="accent2">
                    <a:lumMod val="75000"/>
                  </a:schemeClr>
                </a:solidFill>
              </a:rPr>
              <a:t>Backend</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Python</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SQL</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MySQL </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PHP </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Java</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C</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C++ </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C# </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R</a:t>
            </a:r>
          </a:p>
          <a:p>
            <a:pPr indent="-457200">
              <a:lnSpc>
                <a:spcPct val="107000"/>
              </a:lnSpc>
              <a:spcAft>
                <a:spcPts val="800"/>
              </a:spcAft>
              <a:buFont typeface="Wingdings" panose="05000000000000000000" pitchFamily="2" charset="2"/>
              <a:buChar char="Ø"/>
            </a:pPr>
            <a:r>
              <a:rPr lang="en-IN" sz="2400" dirty="0">
                <a:solidFill>
                  <a:schemeClr val="accent1">
                    <a:lumMod val="75000"/>
                  </a:schemeClr>
                </a:solidFill>
              </a:rPr>
              <a:t>Kotlin</a:t>
            </a:r>
          </a:p>
        </p:txBody>
      </p:sp>
    </p:spTree>
    <p:extLst>
      <p:ext uri="{BB962C8B-B14F-4D97-AF65-F5344CB8AC3E}">
        <p14:creationId xmlns:p14="http://schemas.microsoft.com/office/powerpoint/2010/main" val="1572173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buNone/>
            </a:pPr>
            <a:r>
              <a:rPr lang="en-US" sz="2000" b="1" u="sng" dirty="0">
                <a:solidFill>
                  <a:schemeClr val="accent2">
                    <a:lumMod val="75000"/>
                  </a:schemeClr>
                </a:solidFill>
              </a:rPr>
              <a:t>Arbitrary Keyword Arguments, **kwargs:</a:t>
            </a:r>
            <a:r>
              <a:rPr lang="en-US" sz="2000" dirty="0">
                <a:solidFill>
                  <a:schemeClr val="accent1">
                    <a:lumMod val="50000"/>
                  </a:schemeClr>
                </a:solidFill>
              </a:rPr>
              <a:t>If not known the no of keyword arguments that will be passed in function, add two asterisk( ** )before the parameter name in the function. Function will receive a no of arguments. Double star allows us to pass through keyword arguments</a:t>
            </a:r>
          </a:p>
          <a:p>
            <a:pPr>
              <a:buFont typeface="Wingdings" panose="05000000000000000000" pitchFamily="2" charset="2"/>
              <a:buChar char="Ø"/>
            </a:pPr>
            <a:r>
              <a:rPr lang="en-US" sz="2000" dirty="0">
                <a:solidFill>
                  <a:schemeClr val="accent1">
                    <a:lumMod val="50000"/>
                  </a:schemeClr>
                </a:solidFill>
              </a:rPr>
              <a:t>A keyword argument is where you provide a name to the variable as you pass it into the function.</a:t>
            </a:r>
          </a:p>
          <a:p>
            <a:pPr>
              <a:buFont typeface="Wingdings" panose="05000000000000000000" pitchFamily="2" charset="2"/>
              <a:buChar char="Ø"/>
            </a:pPr>
            <a:r>
              <a:rPr lang="en-US" sz="2000" dirty="0">
                <a:solidFill>
                  <a:schemeClr val="accent1">
                    <a:lumMod val="50000"/>
                  </a:schemeClr>
                </a:solidFill>
              </a:rPr>
              <a:t>kwargs as being a dictionary that maps each keyword to the value that we pass alongside it.</a:t>
            </a:r>
          </a:p>
          <a:p>
            <a:pPr>
              <a:buFont typeface="Wingdings" panose="05000000000000000000" pitchFamily="2" charset="2"/>
              <a:buChar char="Ø"/>
            </a:pPr>
            <a:r>
              <a:rPr lang="en-US" sz="2000" dirty="0">
                <a:solidFill>
                  <a:schemeClr val="accent1">
                    <a:lumMod val="50000"/>
                  </a:schemeClr>
                </a:solidFill>
              </a:rPr>
              <a:t>should use the positional argument if we know the order of arguments or before using read the function you use and know the order of arguments to be passed over.</a:t>
            </a:r>
          </a:p>
          <a:p>
            <a:pPr>
              <a:buFont typeface="Wingdings" panose="05000000000000000000" pitchFamily="2" charset="2"/>
              <a:buChar char="Ø"/>
            </a:pPr>
            <a:endParaRPr lang="en-US" sz="2000" dirty="0">
              <a:solidFill>
                <a:schemeClr val="accent1">
                  <a:lumMod val="50000"/>
                </a:schemeClr>
              </a:solidFill>
            </a:endParaRPr>
          </a:p>
          <a:p>
            <a:pPr marL="0" indent="0">
              <a:buNone/>
            </a:pPr>
            <a:r>
              <a:rPr lang="en-US" sz="2000" b="1" dirty="0">
                <a:solidFill>
                  <a:schemeClr val="accent2">
                    <a:lumMod val="75000"/>
                  </a:schemeClr>
                </a:solidFill>
              </a:rPr>
              <a:t>Ex: </a:t>
            </a:r>
            <a:r>
              <a:rPr lang="en-US" sz="2000" dirty="0">
                <a:solidFill>
                  <a:schemeClr val="accent1">
                    <a:lumMod val="50000"/>
                  </a:schemeClr>
                </a:solidFill>
              </a:rPr>
              <a:t>def </a:t>
            </a:r>
            <a:r>
              <a:rPr lang="en-US" sz="2000" dirty="0" err="1">
                <a:solidFill>
                  <a:schemeClr val="accent1">
                    <a:lumMod val="50000"/>
                  </a:schemeClr>
                </a:solidFill>
              </a:rPr>
              <a:t>myTeam</a:t>
            </a:r>
            <a:r>
              <a:rPr lang="en-US" sz="2000" dirty="0">
                <a:solidFill>
                  <a:schemeClr val="accent1">
                    <a:lumMod val="50000"/>
                  </a:schemeClr>
                </a:solidFill>
              </a:rPr>
              <a:t>(**</a:t>
            </a:r>
            <a:r>
              <a:rPr lang="en-US" sz="2000" dirty="0" err="1">
                <a:solidFill>
                  <a:schemeClr val="accent1">
                    <a:lumMod val="50000"/>
                  </a:schemeClr>
                </a:solidFill>
              </a:rPr>
              <a:t>kwargs</a:t>
            </a:r>
            <a:r>
              <a:rPr lang="en-US" sz="2000" dirty="0">
                <a:solidFill>
                  <a:schemeClr val="accent1">
                    <a:lumMod val="50000"/>
                  </a:schemeClr>
                </a:solidFill>
              </a:rPr>
              <a:t>):</a:t>
            </a:r>
          </a:p>
          <a:p>
            <a:pPr marL="0" indent="0">
              <a:buNone/>
            </a:pPr>
            <a:r>
              <a:rPr lang="en-US" sz="2000" dirty="0">
                <a:solidFill>
                  <a:schemeClr val="accent1">
                    <a:lumMod val="50000"/>
                  </a:schemeClr>
                </a:solidFill>
              </a:rPr>
              <a:t>    for </a:t>
            </a:r>
            <a:r>
              <a:rPr lang="en-US" sz="2000" dirty="0" err="1">
                <a:solidFill>
                  <a:schemeClr val="accent1">
                    <a:lumMod val="50000"/>
                  </a:schemeClr>
                </a:solidFill>
              </a:rPr>
              <a:t>key,val</a:t>
            </a:r>
            <a:r>
              <a:rPr lang="en-US" sz="2000" dirty="0">
                <a:solidFill>
                  <a:schemeClr val="accent1">
                    <a:lumMod val="50000"/>
                  </a:schemeClr>
                </a:solidFill>
              </a:rPr>
              <a:t> in </a:t>
            </a:r>
            <a:r>
              <a:rPr lang="en-US" sz="2000" dirty="0" err="1">
                <a:solidFill>
                  <a:schemeClr val="accent1">
                    <a:lumMod val="50000"/>
                  </a:schemeClr>
                </a:solidFill>
              </a:rPr>
              <a:t>kwargs.items</a:t>
            </a:r>
            <a:r>
              <a:rPr lang="en-US" sz="2000" dirty="0">
                <a:solidFill>
                  <a:schemeClr val="accent1">
                    <a:lumMod val="50000"/>
                  </a:schemeClr>
                </a:solidFill>
              </a:rPr>
              <a:t>():</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key,val</a:t>
            </a:r>
            <a:r>
              <a:rPr lang="en-US" sz="2000" dirty="0">
                <a:solidFill>
                  <a:schemeClr val="accent1">
                    <a:lumMod val="50000"/>
                  </a:schemeClr>
                </a:solidFill>
              </a:rPr>
              <a:t>)</a:t>
            </a:r>
          </a:p>
          <a:p>
            <a:pPr marL="0" indent="0">
              <a:buNone/>
            </a:pPr>
            <a:r>
              <a:rPr lang="en-US" sz="2000" dirty="0" err="1">
                <a:solidFill>
                  <a:schemeClr val="accent1">
                    <a:lumMod val="50000"/>
                  </a:schemeClr>
                </a:solidFill>
              </a:rPr>
              <a:t>myTeam</a:t>
            </a:r>
            <a:r>
              <a:rPr lang="en-US" sz="2000" dirty="0">
                <a:solidFill>
                  <a:schemeClr val="accent1">
                    <a:lumMod val="50000"/>
                  </a:schemeClr>
                </a:solidFill>
              </a:rPr>
              <a:t>(captain="</a:t>
            </a:r>
            <a:r>
              <a:rPr lang="en-US" sz="2000" dirty="0" err="1">
                <a:solidFill>
                  <a:schemeClr val="accent1">
                    <a:lumMod val="50000"/>
                  </a:schemeClr>
                </a:solidFill>
              </a:rPr>
              <a:t>dhoni</a:t>
            </a:r>
            <a:r>
              <a:rPr lang="en-US" sz="2000" dirty="0">
                <a:solidFill>
                  <a:schemeClr val="accent1">
                    <a:lumMod val="50000"/>
                  </a:schemeClr>
                </a:solidFill>
              </a:rPr>
              <a:t>",</a:t>
            </a:r>
            <a:r>
              <a:rPr lang="en-US" sz="2000" dirty="0" err="1">
                <a:solidFill>
                  <a:schemeClr val="accent1">
                    <a:lumMod val="50000"/>
                  </a:schemeClr>
                </a:solidFill>
              </a:rPr>
              <a:t>vicecap</a:t>
            </a:r>
            <a:r>
              <a:rPr lang="en-US" sz="2000" dirty="0">
                <a:solidFill>
                  <a:schemeClr val="accent1">
                    <a:lumMod val="50000"/>
                  </a:schemeClr>
                </a:solidFill>
              </a:rPr>
              <a:t>="</a:t>
            </a:r>
            <a:r>
              <a:rPr lang="en-US" sz="2000" dirty="0" err="1">
                <a:solidFill>
                  <a:schemeClr val="accent1">
                    <a:lumMod val="50000"/>
                  </a:schemeClr>
                </a:solidFill>
              </a:rPr>
              <a:t>sachin</a:t>
            </a:r>
            <a:r>
              <a:rPr lang="en-US" sz="2000" dirty="0">
                <a:solidFill>
                  <a:schemeClr val="accent1">
                    <a:lumMod val="50000"/>
                  </a:schemeClr>
                </a:solidFill>
              </a:rPr>
              <a:t>",</a:t>
            </a:r>
            <a:r>
              <a:rPr lang="en-US" sz="2000" dirty="0" err="1">
                <a:solidFill>
                  <a:schemeClr val="accent1">
                    <a:lumMod val="50000"/>
                  </a:schemeClr>
                </a:solidFill>
              </a:rPr>
              <a:t>midorder</a:t>
            </a:r>
            <a:r>
              <a:rPr lang="en-US" sz="2000" dirty="0">
                <a:solidFill>
                  <a:schemeClr val="accent1">
                    <a:lumMod val="50000"/>
                  </a:schemeClr>
                </a:solidFill>
              </a:rPr>
              <a:t>="</a:t>
            </a:r>
            <a:r>
              <a:rPr lang="en-US" sz="2000" dirty="0" err="1">
                <a:solidFill>
                  <a:schemeClr val="accent1">
                    <a:lumMod val="50000"/>
                  </a:schemeClr>
                </a:solidFill>
              </a:rPr>
              <a:t>raina</a:t>
            </a:r>
            <a:r>
              <a:rPr lang="en-US" sz="2000" dirty="0">
                <a:solidFill>
                  <a:schemeClr val="accent1">
                    <a:lumMod val="50000"/>
                  </a:schemeClr>
                </a:solidFill>
              </a:rPr>
              <a:t>",bowler="</a:t>
            </a:r>
            <a:r>
              <a:rPr lang="en-US" sz="2000" dirty="0" err="1">
                <a:solidFill>
                  <a:schemeClr val="accent1">
                    <a:lumMod val="50000"/>
                  </a:schemeClr>
                </a:solidFill>
              </a:rPr>
              <a:t>bumrah</a:t>
            </a:r>
            <a:r>
              <a:rPr lang="en-US" sz="2000" dirty="0">
                <a:solidFill>
                  <a:schemeClr val="accent1">
                    <a:lumMod val="50000"/>
                  </a:schemeClr>
                </a:solidFill>
              </a:rPr>
              <a:t>")</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15595936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D7389-E784-4A2F-2D8F-13F29AA927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181C3E-B57E-6BB9-96D4-1A2BA5047483}"/>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buNone/>
            </a:pPr>
            <a:r>
              <a:rPr lang="en-US" sz="2000" b="1" u="sng" dirty="0">
                <a:solidFill>
                  <a:schemeClr val="accent2">
                    <a:lumMod val="75000"/>
                  </a:schemeClr>
                </a:solidFill>
              </a:rPr>
              <a:t>Function with Return Value :</a:t>
            </a:r>
            <a:r>
              <a:rPr lang="en-US" sz="2000" b="1" u="sng" dirty="0">
                <a:solidFill>
                  <a:schemeClr val="accent1">
                    <a:lumMod val="50000"/>
                  </a:schemeClr>
                </a:solidFill>
              </a:rPr>
              <a:t> </a:t>
            </a:r>
            <a:r>
              <a:rPr lang="en-US" sz="2000" dirty="0">
                <a:solidFill>
                  <a:schemeClr val="accent1">
                    <a:lumMod val="50000"/>
                  </a:schemeClr>
                </a:solidFill>
              </a:rPr>
              <a:t>A</a:t>
            </a:r>
          </a:p>
          <a:p>
            <a:pPr marL="0" indent="0">
              <a:buNone/>
            </a:pPr>
            <a:r>
              <a:rPr lang="en-US" sz="2000" dirty="0">
                <a:solidFill>
                  <a:schemeClr val="accent1">
                    <a:lumMod val="50000"/>
                  </a:schemeClr>
                </a:solidFill>
              </a:rPr>
              <a:t>def add(</a:t>
            </a:r>
            <a:r>
              <a:rPr lang="en-US" sz="2000" dirty="0" err="1">
                <a:solidFill>
                  <a:schemeClr val="accent1">
                    <a:lumMod val="50000"/>
                  </a:schemeClr>
                </a:solidFill>
              </a:rPr>
              <a:t>x,y</a:t>
            </a:r>
            <a:r>
              <a:rPr lang="en-US" sz="2000" dirty="0">
                <a:solidFill>
                  <a:schemeClr val="accent1">
                    <a:lumMod val="50000"/>
                  </a:schemeClr>
                </a:solidFill>
              </a:rPr>
              <a:t>):</a:t>
            </a:r>
          </a:p>
          <a:p>
            <a:pPr marL="0" indent="0">
              <a:buNone/>
            </a:pPr>
            <a:r>
              <a:rPr lang="en-US" sz="2000" dirty="0">
                <a:solidFill>
                  <a:schemeClr val="accent1">
                    <a:lumMod val="50000"/>
                  </a:schemeClr>
                </a:solidFill>
              </a:rPr>
              <a:t>   z=</a:t>
            </a:r>
            <a:r>
              <a:rPr lang="en-US" sz="2000" dirty="0" err="1">
                <a:solidFill>
                  <a:schemeClr val="accent1">
                    <a:lumMod val="50000"/>
                  </a:schemeClr>
                </a:solidFill>
              </a:rPr>
              <a:t>x+y</a:t>
            </a:r>
            <a:endParaRPr lang="en-US" sz="2000" dirty="0">
              <a:solidFill>
                <a:schemeClr val="accent1">
                  <a:lumMod val="50000"/>
                </a:schemeClr>
              </a:solidFill>
            </a:endParaRPr>
          </a:p>
          <a:p>
            <a:pPr marL="0" indent="0">
              <a:buNone/>
            </a:pPr>
            <a:r>
              <a:rPr lang="en-US" sz="2000" dirty="0">
                <a:solidFill>
                  <a:schemeClr val="accent1">
                    <a:lumMod val="50000"/>
                  </a:schemeClr>
                </a:solidFill>
              </a:rPr>
              <a:t>   return z</a:t>
            </a:r>
          </a:p>
          <a:p>
            <a:pPr marL="0" indent="0">
              <a:buNone/>
            </a:pPr>
            <a:r>
              <a:rPr lang="en-US" sz="2000" dirty="0">
                <a:solidFill>
                  <a:schemeClr val="accent1">
                    <a:lumMod val="50000"/>
                  </a:schemeClr>
                </a:solidFill>
              </a:rPr>
              <a:t>a=10</a:t>
            </a:r>
          </a:p>
          <a:p>
            <a:pPr marL="0" indent="0">
              <a:buNone/>
            </a:pPr>
            <a:r>
              <a:rPr lang="en-US" sz="2000" dirty="0">
                <a:solidFill>
                  <a:schemeClr val="accent1">
                    <a:lumMod val="50000"/>
                  </a:schemeClr>
                </a:solidFill>
              </a:rPr>
              <a:t>b=20</a:t>
            </a:r>
          </a:p>
          <a:p>
            <a:pPr marL="0" indent="0">
              <a:buNone/>
            </a:pPr>
            <a:r>
              <a:rPr lang="en-US" sz="2000" dirty="0">
                <a:solidFill>
                  <a:schemeClr val="accent1">
                    <a:lumMod val="50000"/>
                  </a:schemeClr>
                </a:solidFill>
              </a:rPr>
              <a:t>result = add(</a:t>
            </a:r>
            <a:r>
              <a:rPr lang="en-US" sz="2000" dirty="0" err="1">
                <a:solidFill>
                  <a:schemeClr val="accent1">
                    <a:lumMod val="50000"/>
                  </a:schemeClr>
                </a:solidFill>
              </a:rPr>
              <a:t>a,b</a:t>
            </a:r>
            <a:r>
              <a:rPr lang="en-US" sz="2000" dirty="0">
                <a:solidFill>
                  <a:schemeClr val="accent1">
                    <a:lumMod val="50000"/>
                  </a:schemeClr>
                </a:solidFill>
              </a:rPr>
              <a:t>)</a:t>
            </a:r>
          </a:p>
          <a:p>
            <a:pPr marL="0" indent="0">
              <a:buNone/>
            </a:pPr>
            <a:r>
              <a:rPr lang="en-US" sz="2000" dirty="0">
                <a:solidFill>
                  <a:schemeClr val="accent1">
                    <a:lumMod val="50000"/>
                  </a:schemeClr>
                </a:solidFill>
              </a:rPr>
              <a:t>print ("a = {} b = {} </a:t>
            </a:r>
            <a:r>
              <a:rPr lang="en-US" sz="2000" dirty="0" err="1">
                <a:solidFill>
                  <a:schemeClr val="accent1">
                    <a:lumMod val="50000"/>
                  </a:schemeClr>
                </a:solidFill>
              </a:rPr>
              <a:t>a+b</a:t>
            </a:r>
            <a:r>
              <a:rPr lang="en-US" sz="2000" dirty="0">
                <a:solidFill>
                  <a:schemeClr val="accent1">
                    <a:lumMod val="50000"/>
                  </a:schemeClr>
                </a:solidFill>
              </a:rPr>
              <a:t> = {}".format(a, b, result))</a:t>
            </a:r>
          </a:p>
          <a:p>
            <a:pPr marL="0" indent="0">
              <a:buNone/>
            </a:pPr>
            <a:endParaRPr lang="en-US" sz="2000" dirty="0">
              <a:solidFill>
                <a:schemeClr val="accent1">
                  <a:lumMod val="50000"/>
                </a:schemeClr>
              </a:solidFill>
              <a:highlight>
                <a:srgbClr val="FFFF00"/>
              </a:highlight>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3622837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981BD-99F1-B789-0A23-3F4C90BD77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79AC3-0AC7-499E-00FA-C5D3C1F6F0D8}"/>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buNone/>
            </a:pPr>
            <a:r>
              <a:rPr lang="en-US" sz="2000" b="1" u="sng" dirty="0">
                <a:solidFill>
                  <a:schemeClr val="accent2">
                    <a:lumMod val="75000"/>
                  </a:schemeClr>
                </a:solidFill>
              </a:rPr>
              <a:t>Function within Functions:</a:t>
            </a:r>
            <a:r>
              <a:rPr lang="en-US" sz="2000" b="1" u="sng" dirty="0">
                <a:solidFill>
                  <a:schemeClr val="accent1">
                    <a:lumMod val="50000"/>
                  </a:schemeClr>
                </a:solidFill>
              </a:rPr>
              <a:t> </a:t>
            </a:r>
            <a:r>
              <a:rPr lang="en-US" sz="2000" dirty="0">
                <a:solidFill>
                  <a:schemeClr val="accent1">
                    <a:lumMod val="50000"/>
                  </a:schemeClr>
                </a:solidFill>
              </a:rPr>
              <a:t>A function that is defined inside another function is known as the inner function or nested function. Nested functions can access variables of the enclosing scope. Inner functions are used so that they can be protected from everything happening outside the function.</a:t>
            </a:r>
          </a:p>
          <a:p>
            <a:pPr marL="0" indent="0">
              <a:buNone/>
            </a:pPr>
            <a:r>
              <a:rPr lang="en-US" sz="2000" dirty="0">
                <a:solidFill>
                  <a:schemeClr val="accent1">
                    <a:lumMod val="50000"/>
                  </a:schemeClr>
                </a:solidFill>
              </a:rPr>
              <a:t>Nested functions, are functions that you define inside other functions. In Python, this kind of function has direct access to variables and names defined in the enclosing function. Inner functions have many uses, most notably as closure factories and decorator functions.</a:t>
            </a:r>
          </a:p>
          <a:p>
            <a:pPr marL="0" indent="0">
              <a:buNone/>
            </a:pPr>
            <a:r>
              <a:rPr lang="en-US" sz="2000" b="1" u="sng" dirty="0">
                <a:solidFill>
                  <a:schemeClr val="accent2">
                    <a:lumMod val="75000"/>
                  </a:schemeClr>
                </a:solidFill>
              </a:rPr>
              <a:t>Features:</a:t>
            </a:r>
          </a:p>
          <a:p>
            <a:pPr marL="0" indent="0">
              <a:buNone/>
            </a:pPr>
            <a:r>
              <a:rPr lang="en-US" sz="2000" dirty="0">
                <a:solidFill>
                  <a:schemeClr val="accent1">
                    <a:lumMod val="50000"/>
                  </a:schemeClr>
                </a:solidFill>
              </a:rPr>
              <a:t>Provide encapsulation and hide your functions from external access</a:t>
            </a:r>
          </a:p>
          <a:p>
            <a:pPr marL="0" indent="0">
              <a:buNone/>
            </a:pPr>
            <a:r>
              <a:rPr lang="en-US" sz="2000" dirty="0">
                <a:solidFill>
                  <a:schemeClr val="accent1">
                    <a:lumMod val="50000"/>
                  </a:schemeClr>
                </a:solidFill>
              </a:rPr>
              <a:t>Write helper functions to facilitate code reuse</a:t>
            </a:r>
          </a:p>
          <a:p>
            <a:pPr marL="0" indent="0">
              <a:buNone/>
            </a:pPr>
            <a:r>
              <a:rPr lang="en-US" sz="2000" dirty="0">
                <a:solidFill>
                  <a:schemeClr val="accent1">
                    <a:lumMod val="50000"/>
                  </a:schemeClr>
                </a:solidFill>
              </a:rPr>
              <a:t>Create closure factory functions that retain state between calls</a:t>
            </a:r>
          </a:p>
          <a:p>
            <a:pPr marL="0" indent="0">
              <a:buNone/>
            </a:pPr>
            <a:r>
              <a:rPr lang="en-US" sz="2000" dirty="0">
                <a:solidFill>
                  <a:schemeClr val="accent1">
                    <a:lumMod val="50000"/>
                  </a:schemeClr>
                </a:solidFill>
              </a:rPr>
              <a:t>Code decorator functions to add behavior to existing functions</a:t>
            </a:r>
          </a:p>
          <a:p>
            <a:pPr marL="0" indent="0">
              <a:buNone/>
            </a:pPr>
            <a:r>
              <a:rPr lang="en-IN" sz="2000" b="1" u="sng" dirty="0">
                <a:solidFill>
                  <a:schemeClr val="accent2">
                    <a:lumMod val="75000"/>
                  </a:schemeClr>
                </a:solidFill>
              </a:rPr>
              <a:t>Creating Nested Functions</a:t>
            </a:r>
          </a:p>
          <a:p>
            <a:pPr marL="0" indent="0">
              <a:buNone/>
            </a:pPr>
            <a:r>
              <a:rPr lang="en-US" sz="2000" b="1" dirty="0">
                <a:solidFill>
                  <a:schemeClr val="accent2">
                    <a:lumMod val="75000"/>
                  </a:schemeClr>
                </a:solidFill>
              </a:rPr>
              <a:t>Ex: </a:t>
            </a:r>
            <a:r>
              <a:rPr lang="en-US" sz="2000" dirty="0">
                <a:solidFill>
                  <a:schemeClr val="accent1">
                    <a:lumMod val="50000"/>
                  </a:schemeClr>
                </a:solidFill>
              </a:rPr>
              <a:t>def </a:t>
            </a:r>
            <a:r>
              <a:rPr lang="en-US" sz="2000" dirty="0" err="1">
                <a:solidFill>
                  <a:schemeClr val="accent1">
                    <a:lumMod val="50000"/>
                  </a:schemeClr>
                </a:solidFill>
              </a:rPr>
              <a:t>outer_func</a:t>
            </a:r>
            <a:r>
              <a:rPr lang="en-US" sz="2000" dirty="0">
                <a:solidFill>
                  <a:schemeClr val="accent1">
                    <a:lumMod val="50000"/>
                  </a:schemeClr>
                </a:solidFill>
              </a:rPr>
              <a:t>():</a:t>
            </a:r>
          </a:p>
          <a:p>
            <a:pPr marL="0" indent="0">
              <a:buNone/>
            </a:pPr>
            <a:r>
              <a:rPr lang="en-US" sz="2000" dirty="0">
                <a:solidFill>
                  <a:schemeClr val="accent1">
                    <a:lumMod val="50000"/>
                  </a:schemeClr>
                </a:solidFill>
              </a:rPr>
              <a:t>    def </a:t>
            </a:r>
            <a:r>
              <a:rPr lang="en-US" sz="2000" dirty="0" err="1">
                <a:solidFill>
                  <a:schemeClr val="accent1">
                    <a:lumMod val="50000"/>
                  </a:schemeClr>
                </a:solidFill>
              </a:rPr>
              <a:t>inner_func</a:t>
            </a:r>
            <a:r>
              <a:rPr lang="en-US" sz="2000" dirty="0">
                <a:solidFill>
                  <a:schemeClr val="accent1">
                    <a:lumMod val="50000"/>
                  </a:schemeClr>
                </a:solidFill>
              </a:rPr>
              <a:t>():</a:t>
            </a:r>
          </a:p>
          <a:p>
            <a:pPr marL="0" indent="0">
              <a:buNone/>
            </a:pPr>
            <a:r>
              <a:rPr lang="en-US" sz="2000" dirty="0">
                <a:solidFill>
                  <a:schemeClr val="accent1">
                    <a:lumMod val="50000"/>
                  </a:schemeClr>
                </a:solidFill>
              </a:rPr>
              <a:t>        print("Hello, World!")</a:t>
            </a:r>
          </a:p>
          <a:p>
            <a:pPr marL="0" indent="0">
              <a:buNone/>
            </a:pPr>
            <a:r>
              <a:rPr lang="en-US" sz="2000" dirty="0">
                <a:solidFill>
                  <a:schemeClr val="accent1">
                    <a:lumMod val="50000"/>
                  </a:schemeClr>
                </a:solidFill>
              </a:rPr>
              <a:t>    </a:t>
            </a:r>
            <a:r>
              <a:rPr lang="en-US" sz="2000" dirty="0" err="1">
                <a:solidFill>
                  <a:schemeClr val="accent1">
                    <a:lumMod val="50000"/>
                  </a:schemeClr>
                </a:solidFill>
              </a:rPr>
              <a:t>inner_func</a:t>
            </a:r>
            <a:r>
              <a:rPr lang="en-US" sz="2000" dirty="0">
                <a:solidFill>
                  <a:schemeClr val="accent1">
                    <a:lumMod val="50000"/>
                  </a:schemeClr>
                </a:solidFill>
              </a:rPr>
              <a:t>()</a:t>
            </a:r>
          </a:p>
          <a:p>
            <a:pPr marL="0" indent="0">
              <a:buNone/>
            </a:pPr>
            <a:r>
              <a:rPr lang="en-US" sz="2000" dirty="0" err="1">
                <a:solidFill>
                  <a:schemeClr val="accent1">
                    <a:lumMod val="50000"/>
                  </a:schemeClr>
                </a:solidFill>
              </a:rPr>
              <a:t>outer_func</a:t>
            </a:r>
            <a:r>
              <a:rPr lang="en-US" sz="2000" dirty="0">
                <a:solidFill>
                  <a:schemeClr val="accent1">
                    <a:lumMod val="50000"/>
                  </a:schemeClr>
                </a:solidFill>
              </a:rPr>
              <a:t>()</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DCA20789-E211-12B2-4D5C-4509025AF2F1}"/>
              </a:ext>
            </a:extLst>
          </p:cNvPr>
          <p:cNvSpPr/>
          <p:nvPr/>
        </p:nvSpPr>
        <p:spPr>
          <a:xfrm>
            <a:off x="3813242" y="4454872"/>
            <a:ext cx="3064214" cy="24031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2000" b="1" dirty="0">
                <a:solidFill>
                  <a:schemeClr val="accent2">
                    <a:lumMod val="75000"/>
                  </a:schemeClr>
                </a:solidFill>
              </a:rPr>
              <a:t>Ex: with argument</a:t>
            </a:r>
            <a:endParaRPr lang="en-IN" sz="2000" dirty="0">
              <a:solidFill>
                <a:schemeClr val="accent1">
                  <a:lumMod val="50000"/>
                </a:schemeClr>
              </a:solidFill>
            </a:endParaRPr>
          </a:p>
          <a:p>
            <a:pPr>
              <a:lnSpc>
                <a:spcPct val="90000"/>
              </a:lnSpc>
              <a:spcBef>
                <a:spcPts val="1000"/>
              </a:spcBef>
            </a:pPr>
            <a:r>
              <a:rPr lang="en-IN" sz="2000" dirty="0">
                <a:solidFill>
                  <a:schemeClr val="accent1">
                    <a:lumMod val="50000"/>
                  </a:schemeClr>
                </a:solidFill>
              </a:rPr>
              <a:t>def </a:t>
            </a:r>
            <a:r>
              <a:rPr lang="en-IN" sz="2000" dirty="0" err="1">
                <a:solidFill>
                  <a:schemeClr val="accent1">
                    <a:lumMod val="50000"/>
                  </a:schemeClr>
                </a:solidFill>
              </a:rPr>
              <a:t>outer_func</a:t>
            </a:r>
            <a:r>
              <a:rPr lang="en-IN" sz="2000" dirty="0">
                <a:solidFill>
                  <a:schemeClr val="accent1">
                    <a:lumMod val="50000"/>
                  </a:schemeClr>
                </a:solidFill>
              </a:rPr>
              <a:t>(who):</a:t>
            </a:r>
          </a:p>
          <a:p>
            <a:pPr>
              <a:lnSpc>
                <a:spcPct val="90000"/>
              </a:lnSpc>
              <a:spcBef>
                <a:spcPts val="1000"/>
              </a:spcBef>
            </a:pPr>
            <a:r>
              <a:rPr lang="en-IN" sz="2000" dirty="0">
                <a:solidFill>
                  <a:schemeClr val="accent1">
                    <a:lumMod val="50000"/>
                  </a:schemeClr>
                </a:solidFill>
              </a:rPr>
              <a:t>    def </a:t>
            </a:r>
            <a:r>
              <a:rPr lang="en-IN" sz="2000" dirty="0" err="1">
                <a:solidFill>
                  <a:schemeClr val="accent1">
                    <a:lumMod val="50000"/>
                  </a:schemeClr>
                </a:solidFill>
              </a:rPr>
              <a:t>inner_func</a:t>
            </a:r>
            <a:r>
              <a:rPr lang="en-IN" sz="2000" dirty="0">
                <a:solidFill>
                  <a:schemeClr val="accent1">
                    <a:lumMod val="50000"/>
                  </a:schemeClr>
                </a:solidFill>
              </a:rPr>
              <a:t>():</a:t>
            </a:r>
          </a:p>
          <a:p>
            <a:pPr>
              <a:lnSpc>
                <a:spcPct val="90000"/>
              </a:lnSpc>
              <a:spcBef>
                <a:spcPts val="1000"/>
              </a:spcBef>
            </a:pPr>
            <a:r>
              <a:rPr lang="en-IN" sz="2000" dirty="0">
                <a:solidFill>
                  <a:schemeClr val="accent1">
                    <a:lumMod val="50000"/>
                  </a:schemeClr>
                </a:solidFill>
              </a:rPr>
              <a:t>        print(</a:t>
            </a:r>
            <a:r>
              <a:rPr lang="en-IN" sz="2000" dirty="0" err="1">
                <a:solidFill>
                  <a:schemeClr val="accent1">
                    <a:lumMod val="50000"/>
                  </a:schemeClr>
                </a:solidFill>
              </a:rPr>
              <a:t>f"Hello</a:t>
            </a:r>
            <a:r>
              <a:rPr lang="en-IN" sz="2000" dirty="0">
                <a:solidFill>
                  <a:schemeClr val="accent1">
                    <a:lumMod val="50000"/>
                  </a:schemeClr>
                </a:solidFill>
              </a:rPr>
              <a:t>, {who}")</a:t>
            </a:r>
          </a:p>
          <a:p>
            <a:pPr>
              <a:lnSpc>
                <a:spcPct val="90000"/>
              </a:lnSpc>
              <a:spcBef>
                <a:spcPts val="1000"/>
              </a:spcBef>
            </a:pPr>
            <a:r>
              <a:rPr lang="en-IN" sz="2000" dirty="0">
                <a:solidFill>
                  <a:schemeClr val="accent1">
                    <a:lumMod val="50000"/>
                  </a:schemeClr>
                </a:solidFill>
              </a:rPr>
              <a:t>    </a:t>
            </a:r>
            <a:r>
              <a:rPr lang="en-IN" sz="2000" dirty="0" err="1">
                <a:solidFill>
                  <a:schemeClr val="accent1">
                    <a:lumMod val="50000"/>
                  </a:schemeClr>
                </a:solidFill>
              </a:rPr>
              <a:t>inner_func</a:t>
            </a:r>
            <a:r>
              <a:rPr lang="en-IN" sz="2000" dirty="0">
                <a:solidFill>
                  <a:schemeClr val="accent1">
                    <a:lumMod val="50000"/>
                  </a:schemeClr>
                </a:solidFill>
              </a:rPr>
              <a:t>()</a:t>
            </a:r>
          </a:p>
          <a:p>
            <a:pPr>
              <a:lnSpc>
                <a:spcPct val="90000"/>
              </a:lnSpc>
              <a:spcBef>
                <a:spcPts val="1000"/>
              </a:spcBef>
            </a:pPr>
            <a:r>
              <a:rPr lang="en-IN" sz="2000" dirty="0" err="1">
                <a:solidFill>
                  <a:schemeClr val="accent1">
                    <a:lumMod val="50000"/>
                  </a:schemeClr>
                </a:solidFill>
              </a:rPr>
              <a:t>outer_func</a:t>
            </a:r>
            <a:r>
              <a:rPr lang="en-IN" sz="2000" dirty="0">
                <a:solidFill>
                  <a:schemeClr val="accent1">
                    <a:lumMod val="50000"/>
                  </a:schemeClr>
                </a:solidFill>
              </a:rPr>
              <a:t>("World!")</a:t>
            </a:r>
          </a:p>
        </p:txBody>
      </p:sp>
      <p:sp>
        <p:nvSpPr>
          <p:cNvPr id="5" name="Rectangle 4">
            <a:extLst>
              <a:ext uri="{FF2B5EF4-FFF2-40B4-BE49-F238E27FC236}">
                <a16:creationId xmlns:a16="http://schemas.microsoft.com/office/drawing/2014/main" id="{2DD91D57-7DE7-BE33-5F82-BEB1AB3D4EDB}"/>
              </a:ext>
            </a:extLst>
          </p:cNvPr>
          <p:cNvSpPr/>
          <p:nvPr/>
        </p:nvSpPr>
        <p:spPr>
          <a:xfrm>
            <a:off x="7214680" y="4432174"/>
            <a:ext cx="3690026" cy="24031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2000" b="1" dirty="0">
                <a:solidFill>
                  <a:schemeClr val="accent2">
                    <a:lumMod val="75000"/>
                  </a:schemeClr>
                </a:solidFill>
              </a:rPr>
              <a:t>Ex: with argument</a:t>
            </a:r>
            <a:endParaRPr lang="en-IN" sz="2000" dirty="0">
              <a:solidFill>
                <a:schemeClr val="accent1">
                  <a:lumMod val="50000"/>
                </a:schemeClr>
              </a:solidFill>
            </a:endParaRPr>
          </a:p>
          <a:p>
            <a:pPr>
              <a:lnSpc>
                <a:spcPct val="90000"/>
              </a:lnSpc>
              <a:spcBef>
                <a:spcPts val="1000"/>
              </a:spcBef>
            </a:pPr>
            <a:r>
              <a:rPr lang="en-US" sz="2000" dirty="0">
                <a:solidFill>
                  <a:schemeClr val="accent1">
                    <a:lumMod val="50000"/>
                  </a:schemeClr>
                </a:solidFill>
              </a:rPr>
              <a:t>def increment(number):</a:t>
            </a:r>
          </a:p>
          <a:p>
            <a:pPr>
              <a:lnSpc>
                <a:spcPct val="90000"/>
              </a:lnSpc>
              <a:spcBef>
                <a:spcPts val="1000"/>
              </a:spcBef>
            </a:pPr>
            <a:r>
              <a:rPr lang="en-US" sz="2000" dirty="0">
                <a:solidFill>
                  <a:schemeClr val="accent1">
                    <a:lumMod val="50000"/>
                  </a:schemeClr>
                </a:solidFill>
              </a:rPr>
              <a:t>    def </a:t>
            </a:r>
            <a:r>
              <a:rPr lang="en-US" sz="2000" dirty="0" err="1">
                <a:solidFill>
                  <a:schemeClr val="accent1">
                    <a:lumMod val="50000"/>
                  </a:schemeClr>
                </a:solidFill>
              </a:rPr>
              <a:t>inner_increment</a:t>
            </a:r>
            <a:r>
              <a:rPr lang="en-US" sz="2000" dirty="0">
                <a:solidFill>
                  <a:schemeClr val="accent1">
                    <a:lumMod val="50000"/>
                  </a:schemeClr>
                </a:solidFill>
              </a:rPr>
              <a:t>():</a:t>
            </a:r>
          </a:p>
          <a:p>
            <a:pPr>
              <a:lnSpc>
                <a:spcPct val="90000"/>
              </a:lnSpc>
              <a:spcBef>
                <a:spcPts val="1000"/>
              </a:spcBef>
            </a:pPr>
            <a:r>
              <a:rPr lang="en-US" sz="2000" dirty="0">
                <a:solidFill>
                  <a:schemeClr val="accent1">
                    <a:lumMod val="50000"/>
                  </a:schemeClr>
                </a:solidFill>
              </a:rPr>
              <a:t>        return number + 1</a:t>
            </a:r>
          </a:p>
          <a:p>
            <a:pPr>
              <a:lnSpc>
                <a:spcPct val="90000"/>
              </a:lnSpc>
              <a:spcBef>
                <a:spcPts val="1000"/>
              </a:spcBef>
            </a:pPr>
            <a:r>
              <a:rPr lang="en-US" sz="2000" dirty="0">
                <a:solidFill>
                  <a:schemeClr val="accent1">
                    <a:lumMod val="50000"/>
                  </a:schemeClr>
                </a:solidFill>
              </a:rPr>
              <a:t>    return </a:t>
            </a:r>
            <a:r>
              <a:rPr lang="en-US" sz="2000" dirty="0" err="1">
                <a:solidFill>
                  <a:schemeClr val="accent1">
                    <a:lumMod val="50000"/>
                  </a:schemeClr>
                </a:solidFill>
              </a:rPr>
              <a:t>inner_increment</a:t>
            </a:r>
            <a:r>
              <a:rPr lang="en-US" sz="2000" dirty="0">
                <a:solidFill>
                  <a:schemeClr val="accent1">
                    <a:lumMod val="50000"/>
                  </a:schemeClr>
                </a:solidFill>
              </a:rPr>
              <a:t>()</a:t>
            </a:r>
            <a:endParaRPr lang="en-IN" sz="2000" dirty="0">
              <a:solidFill>
                <a:schemeClr val="accent1">
                  <a:lumMod val="50000"/>
                </a:schemeClr>
              </a:solidFill>
            </a:endParaRPr>
          </a:p>
        </p:txBody>
      </p:sp>
    </p:spTree>
    <p:extLst>
      <p:ext uri="{BB962C8B-B14F-4D97-AF65-F5344CB8AC3E}">
        <p14:creationId xmlns:p14="http://schemas.microsoft.com/office/powerpoint/2010/main" val="242008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A22DB-7C57-F2D0-2066-266EAECE8D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20C22-8A57-9EB1-D8E2-9118EFE80ADF}"/>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buNone/>
            </a:pPr>
            <a:r>
              <a:rPr lang="en-US" sz="2000" b="1" u="sng" dirty="0">
                <a:solidFill>
                  <a:schemeClr val="accent2">
                    <a:lumMod val="75000"/>
                  </a:schemeClr>
                </a:solidFill>
              </a:rPr>
              <a:t>Function within Functions:</a:t>
            </a:r>
            <a:r>
              <a:rPr lang="en-US" sz="2000" b="1" u="sng" dirty="0">
                <a:solidFill>
                  <a:schemeClr val="accent1">
                    <a:lumMod val="50000"/>
                  </a:schemeClr>
                </a:solidFill>
              </a:rPr>
              <a:t> </a:t>
            </a:r>
            <a:r>
              <a:rPr lang="en-US" sz="2000" dirty="0">
                <a:solidFill>
                  <a:schemeClr val="accent1">
                    <a:lumMod val="50000"/>
                  </a:schemeClr>
                </a:solidFill>
              </a:rPr>
              <a:t>A function that is defined inside another function is known as the inner function or</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2E93F87F-F3B2-AB83-E858-68D44467C0D7}"/>
              </a:ext>
            </a:extLst>
          </p:cNvPr>
          <p:cNvSpPr/>
          <p:nvPr/>
        </p:nvSpPr>
        <p:spPr>
          <a:xfrm>
            <a:off x="0" y="1721796"/>
            <a:ext cx="7529209" cy="37451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accent1">
                    <a:lumMod val="50000"/>
                  </a:schemeClr>
                </a:solidFill>
              </a:rPr>
              <a:t>def </a:t>
            </a:r>
            <a:r>
              <a:rPr lang="en-IN" sz="2000" dirty="0" err="1">
                <a:solidFill>
                  <a:schemeClr val="accent1">
                    <a:lumMod val="50000"/>
                  </a:schemeClr>
                </a:solidFill>
              </a:rPr>
              <a:t>has_permission</a:t>
            </a:r>
            <a:r>
              <a:rPr lang="en-IN" sz="2000" dirty="0">
                <a:solidFill>
                  <a:schemeClr val="accent1">
                    <a:lumMod val="50000"/>
                  </a:schemeClr>
                </a:solidFill>
              </a:rPr>
              <a:t>(page):</a:t>
            </a:r>
          </a:p>
          <a:p>
            <a:r>
              <a:rPr lang="en-IN" sz="2000" dirty="0">
                <a:solidFill>
                  <a:schemeClr val="accent1">
                    <a:lumMod val="50000"/>
                  </a:schemeClr>
                </a:solidFill>
              </a:rPr>
              <a:t>    def permission(username):</a:t>
            </a:r>
          </a:p>
          <a:p>
            <a:r>
              <a:rPr lang="en-IN" sz="2000" dirty="0">
                <a:solidFill>
                  <a:schemeClr val="accent1">
                    <a:lumMod val="50000"/>
                  </a:schemeClr>
                </a:solidFill>
              </a:rPr>
              <a:t>        if </a:t>
            </a:r>
            <a:r>
              <a:rPr lang="en-IN" sz="2000" dirty="0" err="1">
                <a:solidFill>
                  <a:schemeClr val="accent1">
                    <a:lumMod val="50000"/>
                  </a:schemeClr>
                </a:solidFill>
              </a:rPr>
              <a:t>username.lower</a:t>
            </a:r>
            <a:r>
              <a:rPr lang="en-IN" sz="2000" dirty="0">
                <a:solidFill>
                  <a:schemeClr val="accent1">
                    <a:lumMod val="50000"/>
                  </a:schemeClr>
                </a:solidFill>
              </a:rPr>
              <a:t>() == "admin":</a:t>
            </a:r>
          </a:p>
          <a:p>
            <a:r>
              <a:rPr lang="en-IN" sz="2000" dirty="0">
                <a:solidFill>
                  <a:schemeClr val="accent1">
                    <a:lumMod val="50000"/>
                  </a:schemeClr>
                </a:solidFill>
              </a:rPr>
              <a:t>            return f"{username}' has access to {page}."</a:t>
            </a:r>
          </a:p>
          <a:p>
            <a:r>
              <a:rPr lang="en-IN" sz="2000" dirty="0">
                <a:solidFill>
                  <a:schemeClr val="accent1">
                    <a:lumMod val="50000"/>
                  </a:schemeClr>
                </a:solidFill>
              </a:rPr>
              <a:t>        else:</a:t>
            </a:r>
          </a:p>
          <a:p>
            <a:r>
              <a:rPr lang="en-IN" sz="2000" dirty="0">
                <a:solidFill>
                  <a:schemeClr val="accent1">
                    <a:lumMod val="50000"/>
                  </a:schemeClr>
                </a:solidFill>
              </a:rPr>
              <a:t>            return f"{username}' doesn't have access to {page}."</a:t>
            </a:r>
          </a:p>
          <a:p>
            <a:r>
              <a:rPr lang="en-IN" sz="2000" dirty="0">
                <a:solidFill>
                  <a:schemeClr val="accent1">
                    <a:lumMod val="50000"/>
                  </a:schemeClr>
                </a:solidFill>
              </a:rPr>
              <a:t>    return permission</a:t>
            </a:r>
          </a:p>
          <a:p>
            <a:endParaRPr lang="en-IN" sz="2000" dirty="0">
              <a:solidFill>
                <a:schemeClr val="accent1">
                  <a:lumMod val="50000"/>
                </a:schemeClr>
              </a:solidFill>
            </a:endParaRPr>
          </a:p>
          <a:p>
            <a:r>
              <a:rPr lang="en-IN" sz="2000" dirty="0" err="1">
                <a:solidFill>
                  <a:schemeClr val="accent1">
                    <a:lumMod val="50000"/>
                  </a:schemeClr>
                </a:solidFill>
              </a:rPr>
              <a:t>check_admin_page_permision</a:t>
            </a:r>
            <a:r>
              <a:rPr lang="en-IN" sz="2000" dirty="0">
                <a:solidFill>
                  <a:schemeClr val="accent1">
                    <a:lumMod val="50000"/>
                  </a:schemeClr>
                </a:solidFill>
              </a:rPr>
              <a:t> = </a:t>
            </a:r>
            <a:r>
              <a:rPr lang="en-IN" sz="2000" dirty="0" err="1">
                <a:solidFill>
                  <a:schemeClr val="accent1">
                    <a:lumMod val="50000"/>
                  </a:schemeClr>
                </a:solidFill>
              </a:rPr>
              <a:t>has_permission</a:t>
            </a:r>
            <a:r>
              <a:rPr lang="en-IN" sz="2000" dirty="0">
                <a:solidFill>
                  <a:schemeClr val="accent1">
                    <a:lumMod val="50000"/>
                  </a:schemeClr>
                </a:solidFill>
              </a:rPr>
              <a:t>("Admin Page")</a:t>
            </a:r>
          </a:p>
          <a:p>
            <a:r>
              <a:rPr lang="en-IN" sz="2000" dirty="0">
                <a:solidFill>
                  <a:schemeClr val="accent1">
                    <a:lumMod val="50000"/>
                  </a:schemeClr>
                </a:solidFill>
              </a:rPr>
              <a:t>print(</a:t>
            </a:r>
            <a:r>
              <a:rPr lang="en-IN" sz="2000" dirty="0" err="1">
                <a:solidFill>
                  <a:schemeClr val="accent1">
                    <a:lumMod val="50000"/>
                  </a:schemeClr>
                </a:solidFill>
              </a:rPr>
              <a:t>check_admin_page_permision</a:t>
            </a:r>
            <a:r>
              <a:rPr lang="en-IN" sz="2000" dirty="0">
                <a:solidFill>
                  <a:schemeClr val="accent1">
                    <a:lumMod val="50000"/>
                  </a:schemeClr>
                </a:solidFill>
              </a:rPr>
              <a:t>("admin"))</a:t>
            </a:r>
          </a:p>
          <a:p>
            <a:r>
              <a:rPr lang="en-IN" sz="2000" dirty="0">
                <a:solidFill>
                  <a:schemeClr val="accent1">
                    <a:lumMod val="50000"/>
                  </a:schemeClr>
                </a:solidFill>
              </a:rPr>
              <a:t>print(</a:t>
            </a:r>
            <a:r>
              <a:rPr lang="en-IN" sz="2000" dirty="0" err="1">
                <a:solidFill>
                  <a:schemeClr val="accent1">
                    <a:lumMod val="50000"/>
                  </a:schemeClr>
                </a:solidFill>
              </a:rPr>
              <a:t>check_admin_page_permision</a:t>
            </a:r>
            <a:r>
              <a:rPr lang="en-IN" sz="2000" dirty="0">
                <a:solidFill>
                  <a:schemeClr val="accent1">
                    <a:lumMod val="50000"/>
                  </a:schemeClr>
                </a:solidFill>
              </a:rPr>
              <a:t>("john"))</a:t>
            </a:r>
          </a:p>
        </p:txBody>
      </p:sp>
    </p:spTree>
    <p:extLst>
      <p:ext uri="{BB962C8B-B14F-4D97-AF65-F5344CB8AC3E}">
        <p14:creationId xmlns:p14="http://schemas.microsoft.com/office/powerpoint/2010/main" val="1310169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38E2D-D2C3-01A2-FC89-8D6A0398E2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FBD8-DCA8-96D2-6697-1EB8E3EDE908}"/>
              </a:ext>
            </a:extLst>
          </p:cNvPr>
          <p:cNvSpPr>
            <a:spLocks noGrp="1"/>
          </p:cNvSpPr>
          <p:nvPr>
            <p:ph idx="1"/>
          </p:nvPr>
        </p:nvSpPr>
        <p:spPr>
          <a:xfrm>
            <a:off x="0" y="9332"/>
            <a:ext cx="12192000" cy="6848668"/>
          </a:xfrm>
        </p:spPr>
        <p:txBody>
          <a:bodyPr>
            <a:normAutofit fontScale="92500" lnSpcReduction="10000"/>
          </a:bodyPr>
          <a:lstStyle/>
          <a:p>
            <a:pPr marL="0" indent="0" algn="ctr">
              <a:buNone/>
            </a:pPr>
            <a:r>
              <a:rPr lang="en-IN" sz="3000" b="1" u="sng" dirty="0">
                <a:solidFill>
                  <a:schemeClr val="accent2">
                    <a:lumMod val="75000"/>
                  </a:schemeClr>
                </a:solidFill>
              </a:rPr>
              <a:t>Functions</a:t>
            </a:r>
          </a:p>
          <a:p>
            <a:pPr marL="0" indent="0">
              <a:buNone/>
            </a:pPr>
            <a:r>
              <a:rPr lang="en-IN" sz="2000" b="1" dirty="0">
                <a:solidFill>
                  <a:schemeClr val="accent1">
                    <a:lumMod val="50000"/>
                  </a:schemeClr>
                </a:solidFill>
              </a:rPr>
              <a:t>What is Scope:</a:t>
            </a:r>
            <a:r>
              <a:rPr lang="en-IN" sz="2000" dirty="0">
                <a:solidFill>
                  <a:schemeClr val="accent1">
                    <a:lumMod val="50000"/>
                  </a:schemeClr>
                </a:solidFill>
              </a:rPr>
              <a:t> </a:t>
            </a:r>
            <a:r>
              <a:rPr lang="en-US" sz="2000" dirty="0">
                <a:solidFill>
                  <a:schemeClr val="accent1">
                    <a:lumMod val="50000"/>
                  </a:schemeClr>
                </a:solidFill>
              </a:rPr>
              <a:t>scope refers to the region of the program where a variable is recognized, accessed, and modified.</a:t>
            </a:r>
          </a:p>
          <a:p>
            <a:pPr marL="0" indent="0">
              <a:buNone/>
            </a:pPr>
            <a:r>
              <a:rPr lang="en-US" sz="2000" dirty="0">
                <a:solidFill>
                  <a:schemeClr val="accent1">
                    <a:lumMod val="50000"/>
                  </a:schemeClr>
                </a:solidFill>
              </a:rPr>
              <a:t>If you try to access a variable outside its scope </a:t>
            </a:r>
            <a:r>
              <a:rPr lang="en-US" sz="2000" dirty="0" err="1">
                <a:solidFill>
                  <a:schemeClr val="accent1">
                    <a:lumMod val="50000"/>
                  </a:schemeClr>
                </a:solidFill>
              </a:rPr>
              <a:t>NameError</a:t>
            </a:r>
            <a:r>
              <a:rPr lang="en-US" sz="2000" dirty="0">
                <a:solidFill>
                  <a:schemeClr val="accent1">
                    <a:lumMod val="50000"/>
                  </a:schemeClr>
                </a:solidFill>
              </a:rPr>
              <a:t> occurs. Scope defines the lifetime and visibility of a variable.</a:t>
            </a:r>
          </a:p>
          <a:p>
            <a:pPr marL="0" indent="0">
              <a:buNone/>
            </a:pPr>
            <a:r>
              <a:rPr lang="en-US" sz="2000" b="1" dirty="0">
                <a:solidFill>
                  <a:schemeClr val="accent2">
                    <a:lumMod val="75000"/>
                  </a:schemeClr>
                </a:solidFill>
              </a:rPr>
              <a:t>Global Scope: </a:t>
            </a:r>
            <a:r>
              <a:rPr lang="en-US" sz="2000" dirty="0">
                <a:solidFill>
                  <a:schemeClr val="accent1">
                    <a:lumMod val="50000"/>
                  </a:schemeClr>
                </a:solidFill>
              </a:rPr>
              <a:t>Variables declared outside any function are global. They can be accessed anywhere (inside or outside functions), but if you want to modify them inside a function, you must use global.</a:t>
            </a:r>
          </a:p>
          <a:p>
            <a:pPr marL="0" indent="0">
              <a:buNone/>
            </a:pPr>
            <a:r>
              <a:rPr lang="en-US" sz="2000" dirty="0">
                <a:solidFill>
                  <a:schemeClr val="accent1">
                    <a:lumMod val="50000"/>
                  </a:schemeClr>
                </a:solidFill>
              </a:rPr>
              <a:t>x = 10   # global variable</a:t>
            </a:r>
          </a:p>
          <a:p>
            <a:pPr marL="0" indent="0">
              <a:buNone/>
            </a:pPr>
            <a:r>
              <a:rPr lang="en-US" sz="2000" dirty="0">
                <a:solidFill>
                  <a:schemeClr val="accent1">
                    <a:lumMod val="50000"/>
                  </a:schemeClr>
                </a:solidFill>
              </a:rPr>
              <a:t>def show():</a:t>
            </a:r>
          </a:p>
          <a:p>
            <a:pPr marL="0" indent="0">
              <a:buNone/>
            </a:pPr>
            <a:r>
              <a:rPr lang="en-US" sz="2000" dirty="0">
                <a:solidFill>
                  <a:schemeClr val="accent1">
                    <a:lumMod val="50000"/>
                  </a:schemeClr>
                </a:solidFill>
              </a:rPr>
              <a:t>    print("Inside function:", x)</a:t>
            </a:r>
          </a:p>
          <a:p>
            <a:pPr marL="0" indent="0">
              <a:buNone/>
            </a:pPr>
            <a:r>
              <a:rPr lang="en-US" sz="2000" dirty="0">
                <a:solidFill>
                  <a:schemeClr val="accent1">
                    <a:lumMod val="50000"/>
                  </a:schemeClr>
                </a:solidFill>
              </a:rPr>
              <a:t>show()</a:t>
            </a:r>
          </a:p>
          <a:p>
            <a:pPr marL="0" indent="0">
              <a:buNone/>
            </a:pPr>
            <a:r>
              <a:rPr lang="en-US" sz="2000" dirty="0">
                <a:solidFill>
                  <a:schemeClr val="accent1">
                    <a:lumMod val="50000"/>
                  </a:schemeClr>
                </a:solidFill>
              </a:rPr>
              <a:t>print("Outside function:", x)</a:t>
            </a:r>
          </a:p>
          <a:p>
            <a:pPr marL="0" indent="0">
              <a:buNone/>
            </a:pPr>
            <a:endParaRPr lang="en-US" sz="2000" dirty="0">
              <a:solidFill>
                <a:schemeClr val="accent1">
                  <a:lumMod val="50000"/>
                </a:schemeClr>
              </a:solidFill>
            </a:endParaRPr>
          </a:p>
          <a:p>
            <a:pPr marL="0" indent="0">
              <a:buNone/>
            </a:pPr>
            <a:r>
              <a:rPr lang="en-IN" sz="2000" b="1" dirty="0">
                <a:solidFill>
                  <a:schemeClr val="accent2">
                    <a:lumMod val="75000"/>
                  </a:schemeClr>
                </a:solidFill>
              </a:rPr>
              <a:t>Local Scope: </a:t>
            </a:r>
            <a:r>
              <a:rPr lang="en-US" sz="2000" dirty="0">
                <a:solidFill>
                  <a:schemeClr val="accent1">
                    <a:lumMod val="50000"/>
                  </a:schemeClr>
                </a:solidFill>
              </a:rPr>
              <a:t>Variables declared inside a function are local. </a:t>
            </a:r>
          </a:p>
          <a:p>
            <a:pPr marL="0" indent="0">
              <a:buNone/>
            </a:pPr>
            <a:r>
              <a:rPr lang="en-US" sz="2000" dirty="0">
                <a:solidFill>
                  <a:schemeClr val="accent1">
                    <a:lumMod val="50000"/>
                  </a:schemeClr>
                </a:solidFill>
              </a:rPr>
              <a:t>They exist only while the function runs.</a:t>
            </a:r>
          </a:p>
          <a:p>
            <a:pPr marL="0" indent="0">
              <a:buNone/>
            </a:pPr>
            <a:r>
              <a:rPr lang="en-US" sz="2000" dirty="0">
                <a:solidFill>
                  <a:schemeClr val="accent1">
                    <a:lumMod val="50000"/>
                  </a:schemeClr>
                </a:solidFill>
              </a:rPr>
              <a:t>def add():</a:t>
            </a:r>
          </a:p>
          <a:p>
            <a:pPr marL="0" indent="0">
              <a:buNone/>
            </a:pPr>
            <a:r>
              <a:rPr lang="en-US" sz="2000" dirty="0">
                <a:solidFill>
                  <a:schemeClr val="accent1">
                    <a:lumMod val="50000"/>
                  </a:schemeClr>
                </a:solidFill>
              </a:rPr>
              <a:t>    y = 5   # local variable</a:t>
            </a:r>
          </a:p>
          <a:p>
            <a:pPr marL="0" indent="0">
              <a:buNone/>
            </a:pPr>
            <a:r>
              <a:rPr lang="en-US" sz="2000" dirty="0">
                <a:solidFill>
                  <a:schemeClr val="accent1">
                    <a:lumMod val="50000"/>
                  </a:schemeClr>
                </a:solidFill>
              </a:rPr>
              <a:t>    print("Inside function:", y)</a:t>
            </a:r>
          </a:p>
          <a:p>
            <a:pPr marL="0" indent="0">
              <a:buNone/>
            </a:pPr>
            <a:r>
              <a:rPr lang="en-US" sz="2000" dirty="0">
                <a:solidFill>
                  <a:schemeClr val="accent1">
                    <a:lumMod val="50000"/>
                  </a:schemeClr>
                </a:solidFill>
              </a:rPr>
              <a:t>add()</a:t>
            </a:r>
          </a:p>
          <a:p>
            <a:pPr marL="0" indent="0">
              <a:buNone/>
            </a:pPr>
            <a:r>
              <a:rPr lang="en-US" sz="2000" dirty="0">
                <a:solidFill>
                  <a:schemeClr val="accent1">
                    <a:lumMod val="50000"/>
                  </a:schemeClr>
                </a:solidFill>
              </a:rPr>
              <a:t>print(y)  #ERROR: y is local, not visible here</a:t>
            </a:r>
          </a:p>
          <a:p>
            <a:pPr marL="0" indent="0">
              <a:buNone/>
            </a:pPr>
            <a:endParaRPr lang="en-US" sz="2000" dirty="0">
              <a:solidFill>
                <a:schemeClr val="accent1">
                  <a:lumMod val="50000"/>
                </a:schemeClr>
              </a:solidFill>
            </a:endParaRPr>
          </a:p>
          <a:p>
            <a:pPr marL="0" indent="0">
              <a:buNone/>
            </a:pPr>
            <a:endParaRPr lang="en-US" sz="2000" b="1" dirty="0">
              <a:solidFill>
                <a:schemeClr val="accent2">
                  <a:lumMod val="75000"/>
                </a:schemeClr>
              </a:solidFill>
              <a:highlight>
                <a:srgbClr val="FFFF00"/>
              </a:highlight>
            </a:endParaRPr>
          </a:p>
          <a:p>
            <a:pPr marL="0" indent="0">
              <a:buNone/>
            </a:pPr>
            <a:endParaRPr lang="en-US" sz="2000" dirty="0">
              <a:solidFill>
                <a:schemeClr val="accent1">
                  <a:lumMod val="50000"/>
                </a:schemeClr>
              </a:solidFill>
              <a:highlight>
                <a:srgbClr val="FFFF00"/>
              </a:highlight>
            </a:endParaRPr>
          </a:p>
          <a:p>
            <a:pPr marL="0" indent="0">
              <a:buNone/>
            </a:pPr>
            <a:endParaRPr lang="en-US" sz="2000" dirty="0">
              <a:solidFill>
                <a:schemeClr val="accent1">
                  <a:lumMod val="50000"/>
                </a:schemeClr>
              </a:solidFill>
              <a:highlight>
                <a:srgbClr val="FFFF00"/>
              </a:highlight>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5" name="Content Placeholder 2">
            <a:extLst>
              <a:ext uri="{FF2B5EF4-FFF2-40B4-BE49-F238E27FC236}">
                <a16:creationId xmlns:a16="http://schemas.microsoft.com/office/drawing/2014/main" id="{0DBBF98F-246F-0965-8486-63C3F5D0C0BD}"/>
              </a:ext>
            </a:extLst>
          </p:cNvPr>
          <p:cNvSpPr txBox="1">
            <a:spLocks/>
          </p:cNvSpPr>
          <p:nvPr/>
        </p:nvSpPr>
        <p:spPr>
          <a:xfrm>
            <a:off x="5865779" y="1828800"/>
            <a:ext cx="6326221" cy="50198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2">
                    <a:lumMod val="75000"/>
                  </a:schemeClr>
                </a:solidFill>
              </a:rPr>
              <a:t>Modifying Global Variables (with global keyword)</a:t>
            </a:r>
            <a:r>
              <a:rPr lang="en-IN" sz="2000" b="1" dirty="0">
                <a:solidFill>
                  <a:schemeClr val="accent2">
                    <a:lumMod val="75000"/>
                  </a:schemeClr>
                </a:solidFill>
              </a:rPr>
              <a:t> : </a:t>
            </a:r>
            <a:r>
              <a:rPr lang="en-US" sz="2000" dirty="0">
                <a:solidFill>
                  <a:schemeClr val="accent1">
                    <a:lumMod val="50000"/>
                  </a:schemeClr>
                </a:solidFill>
              </a:rPr>
              <a:t>Without global, Python treats the variable as local if you assign to it inside a function → causes error.</a:t>
            </a:r>
          </a:p>
          <a:p>
            <a:pPr marL="0" indent="0">
              <a:buNone/>
            </a:pPr>
            <a:r>
              <a:rPr lang="en-US" sz="2000" dirty="0">
                <a:solidFill>
                  <a:schemeClr val="accent1">
                    <a:lumMod val="50000"/>
                  </a:schemeClr>
                </a:solidFill>
              </a:rPr>
              <a:t>x = 10</a:t>
            </a:r>
          </a:p>
          <a:p>
            <a:pPr marL="0" indent="0">
              <a:buNone/>
            </a:pPr>
            <a:r>
              <a:rPr lang="en-US" sz="2000" dirty="0">
                <a:solidFill>
                  <a:schemeClr val="accent1">
                    <a:lumMod val="50000"/>
                  </a:schemeClr>
                </a:solidFill>
              </a:rPr>
              <a:t>def change():</a:t>
            </a:r>
          </a:p>
          <a:p>
            <a:pPr marL="0" indent="0">
              <a:buNone/>
            </a:pPr>
            <a:r>
              <a:rPr lang="en-US" sz="2000" dirty="0">
                <a:solidFill>
                  <a:schemeClr val="accent1">
                    <a:lumMod val="50000"/>
                  </a:schemeClr>
                </a:solidFill>
              </a:rPr>
              <a:t>    global x   # tell Python to use the global variable</a:t>
            </a:r>
          </a:p>
          <a:p>
            <a:pPr marL="0" indent="0">
              <a:buNone/>
            </a:pPr>
            <a:r>
              <a:rPr lang="en-US" sz="2000" dirty="0">
                <a:solidFill>
                  <a:schemeClr val="accent1">
                    <a:lumMod val="50000"/>
                  </a:schemeClr>
                </a:solidFill>
              </a:rPr>
              <a:t>    x = 20</a:t>
            </a:r>
          </a:p>
          <a:p>
            <a:pPr marL="0" indent="0">
              <a:buNone/>
            </a:pPr>
            <a:r>
              <a:rPr lang="en-US" sz="2000" dirty="0">
                <a:solidFill>
                  <a:schemeClr val="accent1">
                    <a:lumMod val="50000"/>
                  </a:schemeClr>
                </a:solidFill>
              </a:rPr>
              <a:t>change()</a:t>
            </a:r>
          </a:p>
          <a:p>
            <a:pPr marL="0" indent="0">
              <a:buNone/>
            </a:pPr>
            <a:r>
              <a:rPr lang="en-US" sz="2000" dirty="0">
                <a:solidFill>
                  <a:schemeClr val="accent1">
                    <a:lumMod val="50000"/>
                  </a:schemeClr>
                </a:solidFill>
              </a:rPr>
              <a:t>print("After function:", x)</a:t>
            </a:r>
          </a:p>
          <a:p>
            <a:pPr marL="0" indent="0">
              <a:buFont typeface="Arial" panose="020B0604020202020204" pitchFamily="34" charset="0"/>
              <a:buNone/>
            </a:pPr>
            <a:endParaRPr lang="en-US" sz="2000" b="1" dirty="0">
              <a:solidFill>
                <a:schemeClr val="accent1">
                  <a:lumMod val="50000"/>
                </a:schemeClr>
              </a:solidFill>
            </a:endParaRPr>
          </a:p>
          <a:p>
            <a:pPr marL="0" indent="0">
              <a:buFont typeface="Arial" panose="020B0604020202020204" pitchFamily="34" charset="0"/>
              <a:buNone/>
            </a:pPr>
            <a:r>
              <a:rPr lang="en-US" sz="2000" b="1" dirty="0">
                <a:solidFill>
                  <a:schemeClr val="accent1">
                    <a:lumMod val="50000"/>
                  </a:schemeClr>
                </a:solidFill>
              </a:rPr>
              <a:t>Summary:</a:t>
            </a:r>
          </a:p>
          <a:p>
            <a:pPr marL="0" indent="0">
              <a:buFont typeface="Arial" panose="020B0604020202020204" pitchFamily="34" charset="0"/>
              <a:buNone/>
            </a:pPr>
            <a:r>
              <a:rPr lang="en-US" sz="2000" dirty="0">
                <a:solidFill>
                  <a:schemeClr val="accent1">
                    <a:lumMod val="50000"/>
                  </a:schemeClr>
                </a:solidFill>
              </a:rPr>
              <a:t>Global variables: defined outside functions, can be read inside functions.</a:t>
            </a:r>
          </a:p>
          <a:p>
            <a:pPr marL="0" indent="0">
              <a:buFont typeface="Arial" panose="020B0604020202020204" pitchFamily="34" charset="0"/>
              <a:buNone/>
            </a:pPr>
            <a:r>
              <a:rPr lang="en-US" sz="2000" dirty="0">
                <a:solidFill>
                  <a:schemeClr val="accent1">
                    <a:lumMod val="50000"/>
                  </a:schemeClr>
                </a:solidFill>
              </a:rPr>
              <a:t>Local variables: defined inside functions, exist only within that function.</a:t>
            </a:r>
          </a:p>
          <a:p>
            <a:pPr marL="0" indent="0">
              <a:buFont typeface="Arial" panose="020B0604020202020204" pitchFamily="34" charset="0"/>
              <a:buNone/>
            </a:pPr>
            <a:r>
              <a:rPr lang="en-US" sz="2000" dirty="0">
                <a:solidFill>
                  <a:schemeClr val="accent1">
                    <a:lumMod val="50000"/>
                  </a:schemeClr>
                </a:solidFill>
              </a:rPr>
              <a:t>To modify a global variable inside a function use keyword global.</a:t>
            </a:r>
          </a:p>
          <a:p>
            <a:pPr marL="0" indent="0">
              <a:buFont typeface="Arial" panose="020B0604020202020204" pitchFamily="34" charset="0"/>
              <a:buNone/>
            </a:pPr>
            <a:endParaRPr lang="en-US" sz="2000" dirty="0">
              <a:solidFill>
                <a:schemeClr val="accent1">
                  <a:lumMod val="50000"/>
                </a:schemeClr>
              </a:solidFill>
            </a:endParaRPr>
          </a:p>
          <a:p>
            <a:pPr marL="0" indent="0">
              <a:buFont typeface="Arial" panose="020B0604020202020204" pitchFamily="34" charse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37985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buNone/>
            </a:pPr>
            <a:r>
              <a:rPr lang="en-US" sz="2000" b="1" u="sng" dirty="0">
                <a:solidFill>
                  <a:schemeClr val="accent2">
                    <a:lumMod val="75000"/>
                  </a:schemeClr>
                </a:solidFill>
              </a:rPr>
              <a:t>Order of Python Function Arguments: </a:t>
            </a:r>
            <a:r>
              <a:rPr lang="en-US" sz="2000" dirty="0">
                <a:solidFill>
                  <a:schemeClr val="accent1">
                    <a:lumMod val="50000"/>
                  </a:schemeClr>
                </a:solidFill>
              </a:rPr>
              <a:t>A function can have arguments of any of the types. However, the arguments must be declared in the following order</a:t>
            </a:r>
          </a:p>
          <a:p>
            <a:pPr>
              <a:buFont typeface="Wingdings" panose="05000000000000000000" pitchFamily="2" charset="2"/>
              <a:buChar char="Ø"/>
            </a:pPr>
            <a:r>
              <a:rPr lang="en-US" sz="2000" dirty="0">
                <a:solidFill>
                  <a:schemeClr val="accent1">
                    <a:lumMod val="50000"/>
                  </a:schemeClr>
                </a:solidFill>
              </a:rPr>
              <a:t>The argument list begins with the positional-only </a:t>
            </a:r>
            <a:r>
              <a:rPr lang="en-US" sz="2000" dirty="0" err="1">
                <a:solidFill>
                  <a:schemeClr val="accent1">
                    <a:lumMod val="50000"/>
                  </a:schemeClr>
                </a:solidFill>
              </a:rPr>
              <a:t>args</a:t>
            </a:r>
            <a:r>
              <a:rPr lang="en-US" sz="2000" dirty="0">
                <a:solidFill>
                  <a:schemeClr val="accent1">
                    <a:lumMod val="50000"/>
                  </a:schemeClr>
                </a:solidFill>
              </a:rPr>
              <a:t>, followed by the slash (/) symbol.</a:t>
            </a:r>
          </a:p>
          <a:p>
            <a:pPr>
              <a:buFont typeface="Wingdings" panose="05000000000000000000" pitchFamily="2" charset="2"/>
              <a:buChar char="Ø"/>
            </a:pPr>
            <a:r>
              <a:rPr lang="en-US" sz="2000" dirty="0">
                <a:solidFill>
                  <a:schemeClr val="accent1">
                    <a:lumMod val="50000"/>
                  </a:schemeClr>
                </a:solidFill>
              </a:rPr>
              <a:t>It is followed by regular positional </a:t>
            </a:r>
            <a:r>
              <a:rPr lang="en-US" sz="2000" dirty="0" err="1">
                <a:solidFill>
                  <a:schemeClr val="accent1">
                    <a:lumMod val="50000"/>
                  </a:schemeClr>
                </a:solidFill>
              </a:rPr>
              <a:t>args</a:t>
            </a:r>
            <a:r>
              <a:rPr lang="en-US" sz="2000" dirty="0">
                <a:solidFill>
                  <a:schemeClr val="accent1">
                    <a:lumMod val="50000"/>
                  </a:schemeClr>
                </a:solidFill>
              </a:rPr>
              <a:t> that may or may not be called as keyword arguments.</a:t>
            </a:r>
          </a:p>
          <a:p>
            <a:pPr>
              <a:buFont typeface="Wingdings" panose="05000000000000000000" pitchFamily="2" charset="2"/>
              <a:buChar char="Ø"/>
            </a:pPr>
            <a:r>
              <a:rPr lang="en-US" sz="2000" dirty="0">
                <a:solidFill>
                  <a:schemeClr val="accent1">
                    <a:lumMod val="50000"/>
                  </a:schemeClr>
                </a:solidFill>
              </a:rPr>
              <a:t>Then there may be one or more </a:t>
            </a:r>
            <a:r>
              <a:rPr lang="en-US" sz="2000" dirty="0" err="1">
                <a:solidFill>
                  <a:schemeClr val="accent1">
                    <a:lumMod val="50000"/>
                  </a:schemeClr>
                </a:solidFill>
              </a:rPr>
              <a:t>args</a:t>
            </a:r>
            <a:r>
              <a:rPr lang="en-US" sz="2000" dirty="0">
                <a:solidFill>
                  <a:schemeClr val="accent1">
                    <a:lumMod val="50000"/>
                  </a:schemeClr>
                </a:solidFill>
              </a:rPr>
              <a:t> with default values.</a:t>
            </a:r>
          </a:p>
          <a:p>
            <a:pPr>
              <a:buFont typeface="Wingdings" panose="05000000000000000000" pitchFamily="2" charset="2"/>
              <a:buChar char="Ø"/>
            </a:pPr>
            <a:r>
              <a:rPr lang="en-US" sz="2000" dirty="0">
                <a:solidFill>
                  <a:schemeClr val="accent1">
                    <a:lumMod val="50000"/>
                  </a:schemeClr>
                </a:solidFill>
              </a:rPr>
              <a:t>Next, arbitrary positional arguments represented by a variable prefixed with single asterisk, that is treated as tuple. It is the next.</a:t>
            </a:r>
          </a:p>
          <a:p>
            <a:pPr>
              <a:buFont typeface="Wingdings" panose="05000000000000000000" pitchFamily="2" charset="2"/>
              <a:buChar char="Ø"/>
            </a:pPr>
            <a:r>
              <a:rPr lang="en-US" sz="2000" dirty="0">
                <a:solidFill>
                  <a:schemeClr val="accent1">
                    <a:lumMod val="50000"/>
                  </a:schemeClr>
                </a:solidFill>
              </a:rPr>
              <a:t>If the function has any keyword-only arguments, put an asterisk before their names start. Some of the keyword-only arguments may have a default value.</a:t>
            </a:r>
          </a:p>
          <a:p>
            <a:pPr>
              <a:buFont typeface="Wingdings" panose="05000000000000000000" pitchFamily="2" charset="2"/>
              <a:buChar char="Ø"/>
            </a:pPr>
            <a:r>
              <a:rPr lang="en-US" sz="2000" dirty="0">
                <a:solidFill>
                  <a:schemeClr val="accent1">
                    <a:lumMod val="50000"/>
                  </a:schemeClr>
                </a:solidFill>
              </a:rPr>
              <a:t>Last in the bracket is argument with two asterisks ** to accept arbitrary number of keyword arguments. </a:t>
            </a:r>
          </a:p>
          <a:p>
            <a:pPr>
              <a:buFont typeface="Wingdings" panose="05000000000000000000" pitchFamily="2" charset="2"/>
              <a:buChar char="Ø"/>
            </a:pPr>
            <a:endParaRPr lang="en-US" sz="2000" dirty="0">
              <a:solidFill>
                <a:schemeClr val="accent1">
                  <a:lumMod val="50000"/>
                </a:schemeClr>
              </a:solidFill>
            </a:endParaRPr>
          </a:p>
          <a:p>
            <a:pPr marL="0" indent="0">
              <a:buNone/>
            </a:pPr>
            <a:r>
              <a:rPr lang="en-US" sz="2000" dirty="0">
                <a:solidFill>
                  <a:schemeClr val="accent1">
                    <a:lumMod val="50000"/>
                  </a:schemeClr>
                </a:solidFill>
              </a:rPr>
              <a:t>The following diagram shows the order of formal arguments</a:t>
            </a:r>
          </a:p>
          <a:p>
            <a:pPr marL="0" indent="0">
              <a:buNone/>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pic>
        <p:nvPicPr>
          <p:cNvPr id="8" name="Picture 7">
            <a:extLst>
              <a:ext uri="{FF2B5EF4-FFF2-40B4-BE49-F238E27FC236}">
                <a16:creationId xmlns:a16="http://schemas.microsoft.com/office/drawing/2014/main" id="{583C61F9-FC54-187B-EAF0-7F6F4F35DD29}"/>
              </a:ext>
            </a:extLst>
          </p:cNvPr>
          <p:cNvPicPr>
            <a:picLocks noChangeAspect="1"/>
          </p:cNvPicPr>
          <p:nvPr/>
        </p:nvPicPr>
        <p:blipFill>
          <a:blip r:embed="rId2"/>
          <a:stretch>
            <a:fillRect/>
          </a:stretch>
        </p:blipFill>
        <p:spPr>
          <a:xfrm>
            <a:off x="2066425" y="5148182"/>
            <a:ext cx="7163800" cy="1152686"/>
          </a:xfrm>
          <a:prstGeom prst="rect">
            <a:avLst/>
          </a:prstGeom>
        </p:spPr>
      </p:pic>
    </p:spTree>
    <p:extLst>
      <p:ext uri="{BB962C8B-B14F-4D97-AF65-F5344CB8AC3E}">
        <p14:creationId xmlns:p14="http://schemas.microsoft.com/office/powerpoint/2010/main" val="1393505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Lambda</a:t>
            </a:r>
            <a:endParaRPr lang="en-IN" b="1" u="sng" dirty="0">
              <a:solidFill>
                <a:schemeClr val="accent2">
                  <a:lumMod val="75000"/>
                </a:schemeClr>
              </a:solidFill>
            </a:endParaRPr>
          </a:p>
          <a:p>
            <a:pPr marL="0" indent="0">
              <a:buNone/>
            </a:pPr>
            <a:r>
              <a:rPr lang="en-US" sz="2000" b="1" u="sng" dirty="0">
                <a:solidFill>
                  <a:schemeClr val="accent2">
                    <a:lumMod val="75000"/>
                  </a:schemeClr>
                </a:solidFill>
              </a:rPr>
              <a:t>Lambda: </a:t>
            </a:r>
            <a:r>
              <a:rPr lang="en-US" sz="2000" dirty="0">
                <a:solidFill>
                  <a:schemeClr val="accent1">
                    <a:lumMod val="50000"/>
                  </a:schemeClr>
                </a:solidFill>
              </a:rPr>
              <a:t>Two ways to make functions in python: def and lambda. Lambda are anonymous functions, implying they don't have a name. Called anonymous when they are not declared in the standard manner by using the def keyword   Instead, they are defined using the lambda keyword.	The code is very concise so that there is more readability in the code. </a:t>
            </a:r>
          </a:p>
          <a:p>
            <a:pPr>
              <a:buFont typeface="Wingdings" panose="05000000000000000000" pitchFamily="2" charset="2"/>
              <a:buChar char="Ø"/>
            </a:pPr>
            <a:r>
              <a:rPr lang="en-US" sz="2000" dirty="0">
                <a:solidFill>
                  <a:schemeClr val="accent1">
                    <a:lumMod val="50000"/>
                  </a:schemeClr>
                </a:solidFill>
              </a:rPr>
              <a:t>Can have any number of arguments but only one expression, which is evaluated and returned.</a:t>
            </a:r>
          </a:p>
          <a:p>
            <a:pPr>
              <a:buFont typeface="Wingdings" panose="05000000000000000000" pitchFamily="2" charset="2"/>
              <a:buChar char="Ø"/>
            </a:pPr>
            <a:r>
              <a:rPr lang="en-US" sz="2000" dirty="0">
                <a:solidFill>
                  <a:schemeClr val="accent1">
                    <a:lumMod val="50000"/>
                  </a:schemeClr>
                </a:solidFill>
              </a:rPr>
              <a:t>An anonymous function cannot be a direct call to print because lambda requires an expression</a:t>
            </a:r>
          </a:p>
          <a:p>
            <a:pPr>
              <a:buFont typeface="Wingdings" panose="05000000000000000000" pitchFamily="2" charset="2"/>
              <a:buChar char="Ø"/>
            </a:pPr>
            <a:r>
              <a:rPr lang="en-US" sz="2000" dirty="0">
                <a:solidFill>
                  <a:schemeClr val="accent1">
                    <a:lumMod val="50000"/>
                  </a:schemeClr>
                </a:solidFill>
              </a:rPr>
              <a:t>Have their own local namespace and cannot access variables other than those in their parameter list and those in the global namespace.</a:t>
            </a:r>
          </a:p>
          <a:p>
            <a:pPr>
              <a:buFont typeface="Wingdings" panose="05000000000000000000" pitchFamily="2" charset="2"/>
              <a:buChar char="Ø"/>
            </a:pPr>
            <a:r>
              <a:rPr lang="en-US" sz="2000" dirty="0">
                <a:solidFill>
                  <a:schemeClr val="accent1">
                    <a:lumMod val="50000"/>
                  </a:schemeClr>
                </a:solidFill>
              </a:rPr>
              <a:t>The syntax of lambda functions contains only a single statement: lambda: argument_list : expression. </a:t>
            </a:r>
          </a:p>
          <a:p>
            <a:pPr>
              <a:buFont typeface="Wingdings" panose="05000000000000000000" pitchFamily="2" charset="2"/>
              <a:buChar char="Ø"/>
            </a:pPr>
            <a:r>
              <a:rPr lang="en-US" sz="2000" dirty="0">
                <a:solidFill>
                  <a:schemeClr val="accent1">
                    <a:lumMod val="50000"/>
                  </a:schemeClr>
                </a:solidFill>
              </a:rPr>
              <a:t>argument(s) - any value passed to the lambda function. expression - expression is executed and returned</a:t>
            </a:r>
          </a:p>
          <a:p>
            <a:pPr marL="0" indent="0">
              <a:buNone/>
            </a:pPr>
            <a:r>
              <a:rPr lang="en-IN" sz="2000" b="1" u="sng" dirty="0">
                <a:solidFill>
                  <a:schemeClr val="accent2">
                    <a:lumMod val="75000"/>
                  </a:schemeClr>
                </a:solidFill>
              </a:rPr>
              <a:t>Why: </a:t>
            </a:r>
            <a:r>
              <a:rPr lang="en-IN" sz="2000" dirty="0">
                <a:solidFill>
                  <a:schemeClr val="accent1">
                    <a:lumMod val="50000"/>
                  </a:schemeClr>
                </a:solidFill>
              </a:rPr>
              <a:t>U</a:t>
            </a:r>
            <a:r>
              <a:rPr lang="en-US" sz="2000" dirty="0">
                <a:solidFill>
                  <a:schemeClr val="accent1">
                    <a:lumMod val="50000"/>
                  </a:schemeClr>
                </a:solidFill>
              </a:rPr>
              <a:t>se them as an anonymous function inside another function. lambda functions are slightly faster due to their simple, one-line syntax and lack of a formal function definition overhead. However, this performance gain is usually marginal.</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1AEBA5B1-2D96-0D60-377C-8123F9EA0DEA}"/>
              </a:ext>
            </a:extLst>
          </p:cNvPr>
          <p:cNvSpPr/>
          <p:nvPr/>
        </p:nvSpPr>
        <p:spPr>
          <a:xfrm>
            <a:off x="0" y="5019868"/>
            <a:ext cx="12191999" cy="1838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mostly used in cases where needs to implement some functionality within some framework or for the purpose of providing a call back ... and where the code involved will not be re-used by other parts of a program. The reason behind the using anonymous function is for instant use, that is, one-time usage. </a:t>
            </a:r>
          </a:p>
          <a:p>
            <a:pPr algn="ctr"/>
            <a:endParaRPr lang="en-US" dirty="0">
              <a:solidFill>
                <a:srgbClr val="FFFF00"/>
              </a:solidFill>
            </a:endParaRPr>
          </a:p>
          <a:p>
            <a:pPr algn="ctr"/>
            <a:r>
              <a:rPr lang="en-US" dirty="0">
                <a:solidFill>
                  <a:srgbClr val="FFFF00"/>
                </a:solidFill>
              </a:rPr>
              <a:t>In Python, you're limited to lambda expressions rather than multi-statement functions. This, effectively, limits the complexity of your lambda functionality. (If you can't code it in a single Python expression (line) or it needs to perform any local name bindings (assignment) than it can't be done as a Python lambda.</a:t>
            </a:r>
            <a:endParaRPr lang="en-IN" dirty="0">
              <a:solidFill>
                <a:srgbClr val="FFFF00"/>
              </a:solidFill>
            </a:endParaRPr>
          </a:p>
        </p:txBody>
      </p:sp>
    </p:spTree>
    <p:extLst>
      <p:ext uri="{BB962C8B-B14F-4D97-AF65-F5344CB8AC3E}">
        <p14:creationId xmlns:p14="http://schemas.microsoft.com/office/powerpoint/2010/main" val="3312938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a:t>
            </a:r>
            <a:endParaRPr lang="en-IN" sz="3000" b="1" u="sng" dirty="0">
              <a:solidFill>
                <a:schemeClr val="accent2">
                  <a:lumMod val="75000"/>
                </a:schemeClr>
              </a:solidFill>
            </a:endParaRPr>
          </a:p>
          <a:p>
            <a:pPr marL="0" indent="0">
              <a:buNone/>
            </a:pPr>
            <a:endParaRPr lang="en-US" sz="2000" b="1" dirty="0">
              <a:solidFill>
                <a:schemeClr val="accent2">
                  <a:lumMod val="75000"/>
                </a:schemeClr>
              </a:solidFill>
            </a:endParaRPr>
          </a:p>
          <a:p>
            <a:pPr marL="0" indent="0">
              <a:buNone/>
            </a:pPr>
            <a:endParaRPr lang="en-US" sz="2000" b="1" dirty="0">
              <a:solidFill>
                <a:schemeClr val="accent2">
                  <a:lumMod val="75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1A4A9FF0-D3DC-88E7-DCC4-1C7D99A9B684}"/>
              </a:ext>
            </a:extLst>
          </p:cNvPr>
          <p:cNvSpPr/>
          <p:nvPr/>
        </p:nvSpPr>
        <p:spPr>
          <a:xfrm>
            <a:off x="4015273" y="605781"/>
            <a:ext cx="3956181" cy="34712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a:t>
            </a:r>
            <a:r>
              <a:rPr lang="pt-BR" sz="1800" dirty="0">
                <a:solidFill>
                  <a:schemeClr val="accent1">
                    <a:lumMod val="50000"/>
                  </a:schemeClr>
                </a:solidFill>
              </a:rPr>
              <a:t>add = lambda num: num + 4    </a:t>
            </a:r>
          </a:p>
          <a:p>
            <a:pPr marL="0" indent="0">
              <a:buNone/>
            </a:pPr>
            <a:r>
              <a:rPr lang="pt-BR" sz="1800" dirty="0">
                <a:solidFill>
                  <a:schemeClr val="accent1">
                    <a:lumMod val="50000"/>
                  </a:schemeClr>
                </a:solidFill>
              </a:rPr>
              <a:t>print( add(6) )</a:t>
            </a:r>
          </a:p>
          <a:p>
            <a:pPr marL="0" indent="0">
              <a:buNone/>
            </a:pPr>
            <a:endParaRPr lang="en-US" sz="1800" dirty="0">
              <a:solidFill>
                <a:schemeClr val="accent1">
                  <a:lumMod val="50000"/>
                </a:schemeClr>
              </a:solidFill>
            </a:endParaRPr>
          </a:p>
          <a:p>
            <a:pPr marL="0" indent="0">
              <a:buNone/>
            </a:pPr>
            <a:r>
              <a:rPr lang="en-US" sz="1800" b="1" dirty="0">
                <a:solidFill>
                  <a:schemeClr val="accent2">
                    <a:lumMod val="75000"/>
                  </a:schemeClr>
                </a:solidFill>
              </a:rPr>
              <a:t>Ex:</a:t>
            </a:r>
            <a:r>
              <a:rPr lang="pt-BR" sz="1800" dirty="0">
                <a:solidFill>
                  <a:schemeClr val="accent1">
                    <a:lumMod val="50000"/>
                  </a:schemeClr>
                </a:solidFill>
              </a:rPr>
              <a:t>x = lambda a, b : a * b</a:t>
            </a:r>
          </a:p>
          <a:p>
            <a:pPr marL="0" indent="0">
              <a:buNone/>
            </a:pPr>
            <a:r>
              <a:rPr lang="pt-BR" sz="1800" dirty="0">
                <a:solidFill>
                  <a:schemeClr val="accent1">
                    <a:lumMod val="50000"/>
                  </a:schemeClr>
                </a:solidFill>
              </a:rPr>
              <a:t>print(x(5, 6))</a:t>
            </a:r>
            <a:endParaRPr lang="en-US" sz="1800" dirty="0">
              <a:solidFill>
                <a:schemeClr val="accent1">
                  <a:lumMod val="50000"/>
                </a:schemeClr>
              </a:solidFill>
            </a:endParaRPr>
          </a:p>
          <a:p>
            <a:pPr marL="0" indent="0">
              <a:buNone/>
            </a:pPr>
            <a:endParaRPr lang="pt-BR" sz="1800" b="1" dirty="0">
              <a:solidFill>
                <a:schemeClr val="accent2">
                  <a:lumMod val="75000"/>
                </a:schemeClr>
              </a:solidFill>
            </a:endParaRPr>
          </a:p>
          <a:p>
            <a:pPr marL="0" indent="0">
              <a:buNone/>
            </a:pPr>
            <a:r>
              <a:rPr lang="pt-BR" sz="1800" b="1" dirty="0">
                <a:solidFill>
                  <a:schemeClr val="accent2">
                    <a:lumMod val="75000"/>
                  </a:schemeClr>
                </a:solidFill>
              </a:rPr>
              <a:t>Ex: </a:t>
            </a:r>
            <a:r>
              <a:rPr lang="pt-BR" sz="1800" dirty="0">
                <a:solidFill>
                  <a:schemeClr val="accent1">
                    <a:lumMod val="50000"/>
                  </a:schemeClr>
                </a:solidFill>
              </a:rPr>
              <a:t>x = lambda a, b, c : a + b + c</a:t>
            </a:r>
          </a:p>
          <a:p>
            <a:pPr marL="0" indent="0">
              <a:buNone/>
            </a:pPr>
            <a:r>
              <a:rPr lang="pt-BR" sz="1800" dirty="0">
                <a:solidFill>
                  <a:schemeClr val="accent1">
                    <a:lumMod val="50000"/>
                  </a:schemeClr>
                </a:solidFill>
              </a:rPr>
              <a:t>print(x(5, 6, 2))</a:t>
            </a:r>
          </a:p>
          <a:p>
            <a:pPr marL="0" indent="0">
              <a:buNone/>
            </a:pPr>
            <a:endParaRPr lang="pt-BR" dirty="0">
              <a:solidFill>
                <a:schemeClr val="accent1">
                  <a:lumMod val="50000"/>
                </a:schemeClr>
              </a:solidFill>
            </a:endParaRPr>
          </a:p>
          <a:p>
            <a:pPr marL="0" indent="0">
              <a:buNone/>
            </a:pPr>
            <a:r>
              <a:rPr lang="pt-BR" sz="1800" b="1" dirty="0">
                <a:solidFill>
                  <a:schemeClr val="accent2">
                    <a:lumMod val="75000"/>
                  </a:schemeClr>
                </a:solidFill>
              </a:rPr>
              <a:t>Ex: </a:t>
            </a:r>
            <a:r>
              <a:rPr lang="es-ES" sz="1800" dirty="0">
                <a:solidFill>
                  <a:schemeClr val="accent1">
                    <a:lumMod val="50000"/>
                  </a:schemeClr>
                </a:solidFill>
              </a:rPr>
              <a:t>maxi = lambda x, y: x </a:t>
            </a:r>
            <a:r>
              <a:rPr lang="es-ES" sz="1800" dirty="0" err="1">
                <a:solidFill>
                  <a:schemeClr val="accent1">
                    <a:lumMod val="50000"/>
                  </a:schemeClr>
                </a:solidFill>
              </a:rPr>
              <a:t>if</a:t>
            </a:r>
            <a:r>
              <a:rPr lang="es-ES" sz="1800" dirty="0">
                <a:solidFill>
                  <a:schemeClr val="accent1">
                    <a:lumMod val="50000"/>
                  </a:schemeClr>
                </a:solidFill>
              </a:rPr>
              <a:t> x &gt; y </a:t>
            </a:r>
            <a:r>
              <a:rPr lang="es-ES" sz="1800" dirty="0" err="1">
                <a:solidFill>
                  <a:schemeClr val="accent1">
                    <a:lumMod val="50000"/>
                  </a:schemeClr>
                </a:solidFill>
              </a:rPr>
              <a:t>else</a:t>
            </a:r>
            <a:r>
              <a:rPr lang="es-ES" sz="1800" dirty="0">
                <a:solidFill>
                  <a:schemeClr val="accent1">
                    <a:lumMod val="50000"/>
                  </a:schemeClr>
                </a:solidFill>
              </a:rPr>
              <a:t> y</a:t>
            </a:r>
          </a:p>
          <a:p>
            <a:pPr marL="0" indent="0">
              <a:buNone/>
            </a:pPr>
            <a:r>
              <a:rPr lang="es-ES" sz="1800" dirty="0">
                <a:solidFill>
                  <a:schemeClr val="accent1">
                    <a:lumMod val="50000"/>
                  </a:schemeClr>
                </a:solidFill>
              </a:rPr>
              <a:t>maxi(4, 6)</a:t>
            </a:r>
          </a:p>
        </p:txBody>
      </p:sp>
      <p:graphicFrame>
        <p:nvGraphicFramePr>
          <p:cNvPr id="7" name="Table 6">
            <a:extLst>
              <a:ext uri="{FF2B5EF4-FFF2-40B4-BE49-F238E27FC236}">
                <a16:creationId xmlns:a16="http://schemas.microsoft.com/office/drawing/2014/main" id="{6C9E3B1F-700F-DDFC-BD10-E6FD76EAB624}"/>
              </a:ext>
            </a:extLst>
          </p:cNvPr>
          <p:cNvGraphicFramePr>
            <a:graphicFrameLocks noGrp="1"/>
          </p:cNvGraphicFramePr>
          <p:nvPr>
            <p:extLst>
              <p:ext uri="{D42A27DB-BD31-4B8C-83A1-F6EECF244321}">
                <p14:modId xmlns:p14="http://schemas.microsoft.com/office/powerpoint/2010/main" val="451737343"/>
              </p:ext>
            </p:extLst>
          </p:nvPr>
        </p:nvGraphicFramePr>
        <p:xfrm>
          <a:off x="0" y="4077048"/>
          <a:ext cx="12192000" cy="2931659"/>
        </p:xfrm>
        <a:graphic>
          <a:graphicData uri="http://schemas.openxmlformats.org/drawingml/2006/table">
            <a:tbl>
              <a:tblPr/>
              <a:tblGrid>
                <a:gridCol w="6096000">
                  <a:extLst>
                    <a:ext uri="{9D8B030D-6E8A-4147-A177-3AD203B41FA5}">
                      <a16:colId xmlns:a16="http://schemas.microsoft.com/office/drawing/2014/main" val="814112058"/>
                    </a:ext>
                  </a:extLst>
                </a:gridCol>
                <a:gridCol w="6096000">
                  <a:extLst>
                    <a:ext uri="{9D8B030D-6E8A-4147-A177-3AD203B41FA5}">
                      <a16:colId xmlns:a16="http://schemas.microsoft.com/office/drawing/2014/main" val="2939012326"/>
                    </a:ext>
                  </a:extLst>
                </a:gridCol>
              </a:tblGrid>
              <a:tr h="313773">
                <a:tc>
                  <a:txBody>
                    <a:bodyPr/>
                    <a:lstStyle/>
                    <a:p>
                      <a:pPr algn="ctr" rtl="0" fontAlgn="base"/>
                      <a:r>
                        <a:rPr lang="en-IN" sz="2000" b="1" kern="1200" dirty="0">
                          <a:solidFill>
                            <a:schemeClr val="accent2">
                              <a:lumMod val="75000"/>
                            </a:schemeClr>
                          </a:solidFill>
                          <a:latin typeface="+mn-lt"/>
                          <a:ea typeface="+mn-ea"/>
                          <a:cs typeface="+mn-cs"/>
                        </a:rPr>
                        <a:t>With lambda function</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tc>
                  <a:txBody>
                    <a:bodyPr/>
                    <a:lstStyle/>
                    <a:p>
                      <a:pPr algn="ctr" rtl="0" fontAlgn="base"/>
                      <a:r>
                        <a:rPr lang="en-IN" sz="2000" b="1" kern="1200" dirty="0">
                          <a:solidFill>
                            <a:schemeClr val="accent2">
                              <a:lumMod val="75000"/>
                            </a:schemeClr>
                          </a:solidFill>
                          <a:latin typeface="+mn-lt"/>
                          <a:ea typeface="+mn-ea"/>
                          <a:cs typeface="+mn-cs"/>
                        </a:rPr>
                        <a:t>Without lambda function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extLst>
                  <a:ext uri="{0D108BD9-81ED-4DB2-BD59-A6C34878D82A}">
                    <a16:rowId xmlns:a16="http://schemas.microsoft.com/office/drawing/2014/main" val="2762376588"/>
                  </a:ext>
                </a:extLst>
              </a:tr>
              <a:tr h="705990">
                <a:tc>
                  <a:txBody>
                    <a:bodyPr/>
                    <a:lstStyle/>
                    <a:p>
                      <a:pPr marL="0" algn="l" defTabSz="914400" rtl="0" eaLnBrk="1" fontAlgn="ctr" latinLnBrk="0" hangingPunct="1"/>
                      <a:r>
                        <a:rPr lang="en-US" sz="2000" kern="1200" dirty="0">
                          <a:solidFill>
                            <a:srgbClr val="FFFF00"/>
                          </a:solidFill>
                          <a:latin typeface="+mn-lt"/>
                          <a:ea typeface="+mn-ea"/>
                          <a:cs typeface="+mn-cs"/>
                        </a:rPr>
                        <a:t>Supports single-line sometimes statements that return some value.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tc>
                  <a:txBody>
                    <a:bodyPr/>
                    <a:lstStyle/>
                    <a:p>
                      <a:pPr marL="0" algn="l" defTabSz="914400" rtl="0" eaLnBrk="1" fontAlgn="ctr" latinLnBrk="0" hangingPunct="1"/>
                      <a:r>
                        <a:rPr lang="en-US" sz="2000" kern="1200" dirty="0">
                          <a:solidFill>
                            <a:srgbClr val="FFFF00"/>
                          </a:solidFill>
                          <a:latin typeface="+mn-lt"/>
                          <a:ea typeface="+mn-ea"/>
                          <a:cs typeface="+mn-cs"/>
                        </a:rPr>
                        <a:t>Supports any number of lines inside a function block</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extLst>
                  <a:ext uri="{0D108BD9-81ED-4DB2-BD59-A6C34878D82A}">
                    <a16:rowId xmlns:a16="http://schemas.microsoft.com/office/drawing/2014/main" val="1375290020"/>
                  </a:ext>
                </a:extLst>
              </a:tr>
              <a:tr h="705990">
                <a:tc>
                  <a:txBody>
                    <a:bodyPr/>
                    <a:lstStyle/>
                    <a:p>
                      <a:pPr marL="0" algn="l" defTabSz="914400" rtl="0" eaLnBrk="1" fontAlgn="ctr" latinLnBrk="0" hangingPunct="1"/>
                      <a:r>
                        <a:rPr lang="en-US" sz="2000" kern="1200" dirty="0">
                          <a:solidFill>
                            <a:srgbClr val="FFFF00"/>
                          </a:solidFill>
                          <a:latin typeface="+mn-lt"/>
                          <a:ea typeface="+mn-ea"/>
                          <a:cs typeface="+mn-cs"/>
                        </a:rPr>
                        <a:t>Good for performing short operations/data manipulations.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tc>
                  <a:txBody>
                    <a:bodyPr/>
                    <a:lstStyle/>
                    <a:p>
                      <a:pPr marL="0" algn="l" defTabSz="914400" rtl="0" eaLnBrk="1" fontAlgn="ctr" latinLnBrk="0" hangingPunct="1"/>
                      <a:r>
                        <a:rPr lang="en-US" sz="2000" kern="1200" dirty="0">
                          <a:solidFill>
                            <a:srgbClr val="FFFF00"/>
                          </a:solidFill>
                          <a:latin typeface="+mn-lt"/>
                          <a:ea typeface="+mn-ea"/>
                          <a:cs typeface="+mn-cs"/>
                        </a:rPr>
                        <a:t>Good for any cases that require multiple lines of code.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extLst>
                  <a:ext uri="{0D108BD9-81ED-4DB2-BD59-A6C34878D82A}">
                    <a16:rowId xmlns:a16="http://schemas.microsoft.com/office/drawing/2014/main" val="1290438413"/>
                  </a:ext>
                </a:extLst>
              </a:tr>
              <a:tr h="828539">
                <a:tc>
                  <a:txBody>
                    <a:bodyPr/>
                    <a:lstStyle/>
                    <a:p>
                      <a:pPr marL="0" algn="l" defTabSz="914400" rtl="0" eaLnBrk="1" fontAlgn="ctr" latinLnBrk="0" hangingPunct="1"/>
                      <a:r>
                        <a:rPr lang="en-US" sz="2000" kern="1200" dirty="0">
                          <a:solidFill>
                            <a:srgbClr val="FFFF00"/>
                          </a:solidFill>
                          <a:latin typeface="+mn-lt"/>
                          <a:ea typeface="+mn-ea"/>
                          <a:cs typeface="+mn-cs"/>
                        </a:rPr>
                        <a:t>Using the lambda function can sometime reduce the readability of code.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tc>
                  <a:txBody>
                    <a:bodyPr/>
                    <a:lstStyle/>
                    <a:p>
                      <a:pPr marL="0" algn="l" defTabSz="914400" rtl="0" eaLnBrk="1" fontAlgn="ctr" latinLnBrk="0" hangingPunct="1"/>
                      <a:r>
                        <a:rPr lang="en-US" sz="2000" kern="1200" dirty="0">
                          <a:solidFill>
                            <a:srgbClr val="FFFF00"/>
                          </a:solidFill>
                          <a:latin typeface="+mn-lt"/>
                          <a:ea typeface="+mn-ea"/>
                          <a:cs typeface="+mn-cs"/>
                        </a:rPr>
                        <a:t>We can use comments and function descriptions for easy readability.</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chemeClr val="accent1"/>
                    </a:solidFill>
                  </a:tcPr>
                </a:tc>
                <a:extLst>
                  <a:ext uri="{0D108BD9-81ED-4DB2-BD59-A6C34878D82A}">
                    <a16:rowId xmlns:a16="http://schemas.microsoft.com/office/drawing/2014/main" val="3523466440"/>
                  </a:ext>
                </a:extLst>
              </a:tr>
            </a:tbl>
          </a:graphicData>
        </a:graphic>
      </p:graphicFrame>
      <p:sp>
        <p:nvSpPr>
          <p:cNvPr id="9" name="Rectangle 8">
            <a:extLst>
              <a:ext uri="{FF2B5EF4-FFF2-40B4-BE49-F238E27FC236}">
                <a16:creationId xmlns:a16="http://schemas.microsoft.com/office/drawing/2014/main" id="{E6EB8C90-0509-D550-4BC2-7B83A9E9CB51}"/>
              </a:ext>
            </a:extLst>
          </p:cNvPr>
          <p:cNvSpPr/>
          <p:nvPr/>
        </p:nvSpPr>
        <p:spPr>
          <a:xfrm>
            <a:off x="7971454" y="605780"/>
            <a:ext cx="4220546" cy="34712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s-ES" dirty="0">
                <a:solidFill>
                  <a:schemeClr val="accent1">
                    <a:lumMod val="50000"/>
                  </a:schemeClr>
                </a:solidFill>
              </a:rPr>
              <a:t>lambda_cube = lambda y: y*y*y</a:t>
            </a:r>
          </a:p>
          <a:p>
            <a:pPr marL="0" indent="0">
              <a:buNone/>
            </a:pPr>
            <a:r>
              <a:rPr lang="es-ES" dirty="0">
                <a:solidFill>
                  <a:schemeClr val="accent1">
                    <a:lumMod val="50000"/>
                  </a:schemeClr>
                </a:solidFill>
              </a:rPr>
              <a:t>print(lambda_cube(5))</a:t>
            </a:r>
          </a:p>
          <a:p>
            <a:pPr marL="0" indent="0">
              <a:buNone/>
            </a:pPr>
            <a:endParaRPr lang="es-ES" sz="1800" dirty="0">
              <a:solidFill>
                <a:schemeClr val="accent1">
                  <a:lumMod val="50000"/>
                </a:schemeClr>
              </a:solidFill>
            </a:endParaRPr>
          </a:p>
          <a:p>
            <a:pPr marL="0" indent="0">
              <a:buNone/>
            </a:pPr>
            <a:r>
              <a:rPr lang="en-US" b="1" dirty="0">
                <a:solidFill>
                  <a:schemeClr val="accent2">
                    <a:lumMod val="75000"/>
                  </a:schemeClr>
                </a:solidFill>
              </a:rPr>
              <a:t>Ex:</a:t>
            </a:r>
            <a:r>
              <a:rPr lang="en-US" sz="1800" dirty="0">
                <a:solidFill>
                  <a:schemeClr val="accent1">
                    <a:lumMod val="50000"/>
                  </a:schemeClr>
                </a:solidFill>
              </a:rPr>
              <a:t> Max = lambda a, b : a if(a &gt; b) else b</a:t>
            </a:r>
          </a:p>
          <a:p>
            <a:pPr marL="0" indent="0">
              <a:buNone/>
            </a:pPr>
            <a:r>
              <a:rPr lang="en-US" sz="1800" dirty="0">
                <a:solidFill>
                  <a:schemeClr val="accent1">
                    <a:lumMod val="50000"/>
                  </a:schemeClr>
                </a:solidFill>
              </a:rPr>
              <a:t>print(Max(1, 2))</a:t>
            </a:r>
          </a:p>
          <a:p>
            <a:pPr marL="0" indent="0">
              <a:buNone/>
            </a:pPr>
            <a:endParaRPr lang="es-ES" sz="1800" dirty="0">
              <a:solidFill>
                <a:schemeClr val="accent1">
                  <a:lumMod val="50000"/>
                </a:schemeClr>
              </a:solidFill>
            </a:endParaRPr>
          </a:p>
          <a:p>
            <a:pPr marL="0" indent="0">
              <a:buNone/>
            </a:pPr>
            <a:r>
              <a:rPr lang="pt-BR" sz="1800" dirty="0">
                <a:solidFill>
                  <a:schemeClr val="accent1">
                    <a:lumMod val="50000"/>
                  </a:schemeClr>
                </a:solidFill>
              </a:rPr>
              <a:t>num1=int(input("enter you number: "))</a:t>
            </a:r>
          </a:p>
          <a:p>
            <a:pPr marL="0" indent="0">
              <a:buNone/>
            </a:pPr>
            <a:r>
              <a:rPr lang="pt-BR" sz="1800" dirty="0">
                <a:solidFill>
                  <a:schemeClr val="accent1">
                    <a:lumMod val="50000"/>
                  </a:schemeClr>
                </a:solidFill>
              </a:rPr>
              <a:t>num2=int(input("enter you number: "))</a:t>
            </a:r>
          </a:p>
          <a:p>
            <a:pPr marL="0" indent="0">
              <a:buNone/>
            </a:pPr>
            <a:r>
              <a:rPr lang="pt-BR" sz="1800" dirty="0">
                <a:solidFill>
                  <a:schemeClr val="accent1">
                    <a:lumMod val="50000"/>
                  </a:schemeClr>
                </a:solidFill>
              </a:rPr>
              <a:t>mult=lambda num1,num2:num1*num2</a:t>
            </a:r>
          </a:p>
          <a:p>
            <a:pPr marL="0" indent="0">
              <a:buNone/>
            </a:pPr>
            <a:r>
              <a:rPr lang="pt-BR" sz="1800" dirty="0">
                <a:solidFill>
                  <a:schemeClr val="accent1">
                    <a:lumMod val="50000"/>
                  </a:schemeClr>
                </a:solidFill>
              </a:rPr>
              <a:t>print(mult(num2,num1))</a:t>
            </a:r>
            <a:endParaRPr lang="en-US" sz="1800" dirty="0">
              <a:solidFill>
                <a:schemeClr val="accent1">
                  <a:lumMod val="50000"/>
                </a:schemeClr>
              </a:solidFill>
            </a:endParaRPr>
          </a:p>
        </p:txBody>
      </p:sp>
      <p:sp>
        <p:nvSpPr>
          <p:cNvPr id="10" name="Rectangle 9">
            <a:extLst>
              <a:ext uri="{FF2B5EF4-FFF2-40B4-BE49-F238E27FC236}">
                <a16:creationId xmlns:a16="http://schemas.microsoft.com/office/drawing/2014/main" id="{D514C7A6-C746-B8F7-FA4C-FDA5F1EE7502}"/>
              </a:ext>
            </a:extLst>
          </p:cNvPr>
          <p:cNvSpPr/>
          <p:nvPr/>
        </p:nvSpPr>
        <p:spPr>
          <a:xfrm>
            <a:off x="1" y="605780"/>
            <a:ext cx="4015272" cy="34712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n-US" sz="1800" dirty="0">
                <a:solidFill>
                  <a:schemeClr val="accent1">
                    <a:lumMod val="50000"/>
                  </a:schemeClr>
                </a:solidFill>
              </a:rPr>
              <a:t>greet = lambda : print('Hello World’)</a:t>
            </a:r>
          </a:p>
          <a:p>
            <a:pPr marL="0" indent="0">
              <a:buNone/>
            </a:pPr>
            <a:r>
              <a:rPr lang="en-US" sz="1800" dirty="0">
                <a:solidFill>
                  <a:schemeClr val="accent1">
                    <a:lumMod val="50000"/>
                  </a:schemeClr>
                </a:solidFill>
              </a:rPr>
              <a:t>greet()</a:t>
            </a:r>
            <a:endParaRPr lang="en-US" dirty="0">
              <a:solidFill>
                <a:schemeClr val="accent1">
                  <a:lumMod val="50000"/>
                </a:schemeClr>
              </a:solidFill>
            </a:endParaRPr>
          </a:p>
          <a:p>
            <a:pPr marL="0" indent="0">
              <a:buNone/>
            </a:pPr>
            <a:r>
              <a:rPr lang="en-US" dirty="0">
                <a:solidFill>
                  <a:schemeClr val="accent1">
                    <a:lumMod val="50000"/>
                  </a:schemeClr>
                </a:solidFill>
              </a:rPr>
              <a:t># lambda that accepts one argument</a:t>
            </a:r>
          </a:p>
          <a:p>
            <a:pPr marL="0" indent="0">
              <a:buNone/>
            </a:pPr>
            <a:r>
              <a:rPr lang="en-US" dirty="0">
                <a:solidFill>
                  <a:schemeClr val="accent1">
                    <a:lumMod val="50000"/>
                  </a:schemeClr>
                </a:solidFill>
              </a:rPr>
              <a:t>greet_user = lambda name : print('Hey there,', name)</a:t>
            </a:r>
          </a:p>
          <a:p>
            <a:pPr marL="0" indent="0">
              <a:buNone/>
            </a:pPr>
            <a:r>
              <a:rPr lang="en-US" dirty="0">
                <a:solidFill>
                  <a:schemeClr val="accent1">
                    <a:lumMod val="50000"/>
                  </a:schemeClr>
                </a:solidFill>
              </a:rPr>
              <a:t># lambda call</a:t>
            </a:r>
          </a:p>
          <a:p>
            <a:pPr marL="0" indent="0">
              <a:buNone/>
            </a:pPr>
            <a:r>
              <a:rPr lang="en-US" dirty="0">
                <a:solidFill>
                  <a:schemeClr val="accent1">
                    <a:lumMod val="50000"/>
                  </a:schemeClr>
                </a:solidFill>
              </a:rPr>
              <a:t>greet_user(‘Dhoni’)</a:t>
            </a:r>
          </a:p>
          <a:p>
            <a:pPr>
              <a:lnSpc>
                <a:spcPct val="90000"/>
              </a:lnSpc>
              <a:spcBef>
                <a:spcPts val="1000"/>
              </a:spcBef>
            </a:pPr>
            <a:r>
              <a:rPr lang="en-IN" b="1" dirty="0">
                <a:solidFill>
                  <a:schemeClr val="accent2">
                    <a:lumMod val="75000"/>
                  </a:schemeClr>
                </a:solidFill>
              </a:rPr>
              <a:t>Ex: </a:t>
            </a:r>
            <a:r>
              <a:rPr lang="en-IN" sz="1800" dirty="0">
                <a:solidFill>
                  <a:schemeClr val="accent1">
                    <a:lumMod val="50000"/>
                  </a:schemeClr>
                </a:solidFill>
              </a:rPr>
              <a:t>my_str = 'hello Bangalore'</a:t>
            </a:r>
          </a:p>
          <a:p>
            <a:pPr>
              <a:lnSpc>
                <a:spcPct val="90000"/>
              </a:lnSpc>
              <a:spcBef>
                <a:spcPts val="1000"/>
              </a:spcBef>
            </a:pPr>
            <a:r>
              <a:rPr lang="en-IN" sz="1800" dirty="0">
                <a:solidFill>
                  <a:schemeClr val="accent1">
                    <a:lumMod val="50000"/>
                  </a:schemeClr>
                </a:solidFill>
              </a:rPr>
              <a:t>upper = lambda string: string.upper()</a:t>
            </a:r>
          </a:p>
          <a:p>
            <a:pPr>
              <a:lnSpc>
                <a:spcPct val="90000"/>
              </a:lnSpc>
              <a:spcBef>
                <a:spcPts val="1000"/>
              </a:spcBef>
            </a:pPr>
            <a:r>
              <a:rPr lang="en-IN" sz="1800" dirty="0">
                <a:solidFill>
                  <a:schemeClr val="accent1">
                    <a:lumMod val="50000"/>
                  </a:schemeClr>
                </a:solidFill>
              </a:rPr>
              <a:t>print(upper(my_str))</a:t>
            </a:r>
            <a:endParaRPr lang="en-US" dirty="0">
              <a:solidFill>
                <a:schemeClr val="accent1">
                  <a:lumMod val="50000"/>
                </a:schemeClr>
              </a:solidFill>
            </a:endParaRPr>
          </a:p>
        </p:txBody>
      </p:sp>
    </p:spTree>
    <p:extLst>
      <p:ext uri="{BB962C8B-B14F-4D97-AF65-F5344CB8AC3E}">
        <p14:creationId xmlns:p14="http://schemas.microsoft.com/office/powerpoint/2010/main" val="39804694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a:t>
            </a:r>
            <a:endParaRPr lang="en-IN" sz="3000" b="1" u="sng" dirty="0">
              <a:solidFill>
                <a:schemeClr val="accent2">
                  <a:lumMod val="75000"/>
                </a:schemeClr>
              </a:solidFill>
            </a:endParaRPr>
          </a:p>
          <a:p>
            <a:pPr marL="0" indent="0">
              <a:buNone/>
            </a:pPr>
            <a:r>
              <a:rPr lang="en-US" sz="1800" b="1" dirty="0">
                <a:solidFill>
                  <a:schemeClr val="accent2">
                    <a:lumMod val="75000"/>
                  </a:schemeClr>
                </a:solidFill>
              </a:rPr>
              <a:t>Lambda</a:t>
            </a:r>
            <a:r>
              <a:rPr lang="en-US" sz="2000" dirty="0">
                <a:solidFill>
                  <a:schemeClr val="accent1">
                    <a:lumMod val="50000"/>
                  </a:schemeClr>
                </a:solidFill>
              </a:rPr>
              <a:t> are more useful when we pass a function as an argument to another function. We can also use the lambda function with built-in functions such as filter, map, reduce because this function requires another function as an argument. </a:t>
            </a:r>
          </a:p>
          <a:p>
            <a:pPr marL="0" indent="0">
              <a:buNone/>
            </a:pPr>
            <a:r>
              <a:rPr lang="en-US" sz="1800" b="1" dirty="0">
                <a:solidFill>
                  <a:schemeClr val="accent2">
                    <a:lumMod val="75000"/>
                  </a:schemeClr>
                </a:solidFill>
              </a:rPr>
              <a:t>Ex:</a:t>
            </a:r>
            <a:r>
              <a:rPr lang="en-US" sz="2000" b="1" dirty="0">
                <a:solidFill>
                  <a:srgbClr val="FF0000"/>
                </a:solidFill>
              </a:rPr>
              <a:t> </a:t>
            </a:r>
            <a:r>
              <a:rPr lang="en-US" sz="1800" b="1" dirty="0">
                <a:solidFill>
                  <a:schemeClr val="accent2">
                    <a:lumMod val="75000"/>
                  </a:schemeClr>
                </a:solidFill>
              </a:rPr>
              <a:t>even numbers without lambda function</a:t>
            </a:r>
          </a:p>
          <a:p>
            <a:pPr marL="0" indent="0">
              <a:buNone/>
            </a:pPr>
            <a:r>
              <a:rPr lang="en-US" sz="2000" dirty="0">
                <a:solidFill>
                  <a:schemeClr val="accent1">
                    <a:lumMod val="50000"/>
                  </a:schemeClr>
                </a:solidFill>
              </a:rPr>
              <a:t>def </a:t>
            </a:r>
            <a:r>
              <a:rPr lang="en-US" sz="2000" dirty="0" err="1">
                <a:solidFill>
                  <a:schemeClr val="accent1">
                    <a:lumMod val="50000"/>
                  </a:schemeClr>
                </a:solidFill>
              </a:rPr>
              <a:t>even_numbers</a:t>
            </a:r>
            <a:r>
              <a:rPr lang="en-US" sz="2000" dirty="0">
                <a:solidFill>
                  <a:schemeClr val="accent1">
                    <a:lumMod val="50000"/>
                  </a:schemeClr>
                </a:solidFill>
              </a:rPr>
              <a:t>(nums):</a:t>
            </a:r>
          </a:p>
          <a:p>
            <a:pPr marL="0" indent="0">
              <a:buNone/>
            </a:pPr>
            <a:r>
              <a:rPr lang="en-US" sz="2000" dirty="0" err="1">
                <a:solidFill>
                  <a:schemeClr val="accent1">
                    <a:lumMod val="50000"/>
                  </a:schemeClr>
                </a:solidFill>
              </a:rPr>
              <a:t>even_list</a:t>
            </a:r>
            <a:r>
              <a:rPr lang="en-US" sz="2000" dirty="0">
                <a:solidFill>
                  <a:schemeClr val="accent1">
                    <a:lumMod val="50000"/>
                  </a:schemeClr>
                </a:solidFill>
              </a:rPr>
              <a:t> = []</a:t>
            </a:r>
          </a:p>
          <a:p>
            <a:pPr marL="0" indent="0">
              <a:buNone/>
            </a:pPr>
            <a:r>
              <a:rPr lang="en-US" sz="2000" dirty="0">
                <a:solidFill>
                  <a:schemeClr val="accent1">
                    <a:lumMod val="50000"/>
                  </a:schemeClr>
                </a:solidFill>
              </a:rPr>
              <a:t>for n in nums:</a:t>
            </a:r>
          </a:p>
          <a:p>
            <a:pPr marL="0" indent="0">
              <a:buNone/>
            </a:pPr>
            <a:r>
              <a:rPr lang="en-US" sz="2000" dirty="0">
                <a:solidFill>
                  <a:schemeClr val="accent1">
                    <a:lumMod val="50000"/>
                  </a:schemeClr>
                </a:solidFill>
              </a:rPr>
              <a:t>if n % 2 == 0:</a:t>
            </a:r>
          </a:p>
          <a:p>
            <a:pPr marL="0" indent="0">
              <a:buNone/>
            </a:pPr>
            <a:r>
              <a:rPr lang="en-US" sz="2000" dirty="0" err="1">
                <a:solidFill>
                  <a:schemeClr val="accent1">
                    <a:lumMod val="50000"/>
                  </a:schemeClr>
                </a:solidFill>
              </a:rPr>
              <a:t>even_list.append</a:t>
            </a:r>
            <a:r>
              <a:rPr lang="en-US" sz="2000" dirty="0">
                <a:solidFill>
                  <a:schemeClr val="accent1">
                    <a:lumMod val="50000"/>
                  </a:schemeClr>
                </a:solidFill>
              </a:rPr>
              <a:t>(n)</a:t>
            </a:r>
          </a:p>
          <a:p>
            <a:pPr marL="0" indent="0">
              <a:buNone/>
            </a:pPr>
            <a:r>
              <a:rPr lang="en-US" sz="2000" dirty="0">
                <a:solidFill>
                  <a:schemeClr val="accent1">
                    <a:lumMod val="50000"/>
                  </a:schemeClr>
                </a:solidFill>
              </a:rPr>
              <a:t>return </a:t>
            </a:r>
            <a:r>
              <a:rPr lang="en-US" sz="2000" dirty="0" err="1">
                <a:solidFill>
                  <a:schemeClr val="accent1">
                    <a:lumMod val="50000"/>
                  </a:schemeClr>
                </a:solidFill>
              </a:rPr>
              <a:t>even_list</a:t>
            </a:r>
            <a:endParaRPr lang="en-US" sz="2000" dirty="0">
              <a:solidFill>
                <a:schemeClr val="accent1">
                  <a:lumMod val="50000"/>
                </a:schemeClr>
              </a:solidFill>
            </a:endParaRPr>
          </a:p>
          <a:p>
            <a:pPr marL="0" indent="0">
              <a:buNone/>
            </a:pPr>
            <a:r>
              <a:rPr lang="en-US" sz="2000" dirty="0" err="1">
                <a:solidFill>
                  <a:schemeClr val="accent1">
                    <a:lumMod val="50000"/>
                  </a:schemeClr>
                </a:solidFill>
              </a:rPr>
              <a:t>num_list</a:t>
            </a:r>
            <a:r>
              <a:rPr lang="en-US" sz="2000" dirty="0">
                <a:solidFill>
                  <a:schemeClr val="accent1">
                    <a:lumMod val="50000"/>
                  </a:schemeClr>
                </a:solidFill>
              </a:rPr>
              <a:t> = [10, 5, 12, 78, 6, 1, 7, 9]</a:t>
            </a:r>
          </a:p>
          <a:p>
            <a:pPr marL="0" indent="0">
              <a:buNone/>
            </a:pPr>
            <a:r>
              <a:rPr lang="en-US" sz="2000" dirty="0">
                <a:solidFill>
                  <a:schemeClr val="accent1">
                    <a:lumMod val="50000"/>
                  </a:schemeClr>
                </a:solidFill>
              </a:rPr>
              <a:t>ans = </a:t>
            </a:r>
            <a:r>
              <a:rPr lang="en-US" sz="2000" dirty="0" err="1">
                <a:solidFill>
                  <a:schemeClr val="accent1">
                    <a:lumMod val="50000"/>
                  </a:schemeClr>
                </a:solidFill>
              </a:rPr>
              <a:t>even_numbers</a:t>
            </a:r>
            <a:r>
              <a:rPr lang="en-US" sz="2000" dirty="0">
                <a:solidFill>
                  <a:schemeClr val="accent1">
                    <a:lumMod val="50000"/>
                  </a:schemeClr>
                </a:solidFill>
              </a:rPr>
              <a:t>(</a:t>
            </a:r>
            <a:r>
              <a:rPr lang="en-US" sz="2000" dirty="0" err="1">
                <a:solidFill>
                  <a:schemeClr val="accent1">
                    <a:lumMod val="50000"/>
                  </a:schemeClr>
                </a:solidFill>
              </a:rPr>
              <a:t>num_list</a:t>
            </a:r>
            <a:r>
              <a:rPr lang="en-US" sz="2000" dirty="0">
                <a:solidFill>
                  <a:schemeClr val="accent1">
                    <a:lumMod val="50000"/>
                  </a:schemeClr>
                </a:solidFill>
              </a:rPr>
              <a:t>)</a:t>
            </a:r>
          </a:p>
          <a:p>
            <a:pPr marL="0" indent="0">
              <a:buNone/>
            </a:pPr>
            <a:r>
              <a:rPr lang="en-US" sz="2000" dirty="0">
                <a:solidFill>
                  <a:schemeClr val="accent1">
                    <a:lumMod val="50000"/>
                  </a:schemeClr>
                </a:solidFill>
              </a:rPr>
              <a:t>print("Even numbers are:", ans)</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1AEBA5B1-2D96-0D60-377C-8123F9EA0DEA}"/>
              </a:ext>
            </a:extLst>
          </p:cNvPr>
          <p:cNvSpPr/>
          <p:nvPr/>
        </p:nvSpPr>
        <p:spPr>
          <a:xfrm>
            <a:off x="0" y="5533054"/>
            <a:ext cx="12191999" cy="1324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mostly used in cases where needs to implement some functionality within some framework or for the purpose of providing a call back ... and where the code involved will not be re-used by other parts of a program.</a:t>
            </a:r>
          </a:p>
        </p:txBody>
      </p:sp>
      <p:sp>
        <p:nvSpPr>
          <p:cNvPr id="8" name="Rectangle 7">
            <a:extLst>
              <a:ext uri="{FF2B5EF4-FFF2-40B4-BE49-F238E27FC236}">
                <a16:creationId xmlns:a16="http://schemas.microsoft.com/office/drawing/2014/main" id="{CE5124A3-6B22-ED5C-953D-BE34F98CECEB}"/>
              </a:ext>
            </a:extLst>
          </p:cNvPr>
          <p:cNvSpPr/>
          <p:nvPr/>
        </p:nvSpPr>
        <p:spPr>
          <a:xfrm>
            <a:off x="5887616" y="1446246"/>
            <a:ext cx="6304383" cy="40868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endParaRPr lang="es-ES" sz="2000" dirty="0">
              <a:solidFill>
                <a:schemeClr val="accent1">
                  <a:lumMod val="50000"/>
                </a:schemeClr>
              </a:solidFill>
            </a:endParaRPr>
          </a:p>
          <a:p>
            <a:endParaRPr lang="en-US" b="1" dirty="0">
              <a:solidFill>
                <a:schemeClr val="accent2">
                  <a:lumMod val="75000"/>
                </a:schemeClr>
              </a:solidFill>
            </a:endParaRPr>
          </a:p>
          <a:p>
            <a:r>
              <a:rPr lang="en-US" b="1" dirty="0">
                <a:solidFill>
                  <a:schemeClr val="accent2">
                    <a:lumMod val="75000"/>
                  </a:schemeClr>
                </a:solidFill>
              </a:rPr>
              <a:t>Ex: even number with a lambda function</a:t>
            </a:r>
          </a:p>
          <a:p>
            <a:pPr>
              <a:lnSpc>
                <a:spcPct val="90000"/>
              </a:lnSpc>
              <a:spcBef>
                <a:spcPts val="1000"/>
              </a:spcBef>
            </a:pPr>
            <a:r>
              <a:rPr lang="en-US" sz="2000" dirty="0">
                <a:solidFill>
                  <a:schemeClr val="accent1">
                    <a:lumMod val="50000"/>
                  </a:schemeClr>
                </a:solidFill>
              </a:rPr>
              <a:t>l = [10, 5, 12, 78, 6, 1, 7, 9]</a:t>
            </a:r>
          </a:p>
          <a:p>
            <a:pPr>
              <a:lnSpc>
                <a:spcPct val="90000"/>
              </a:lnSpc>
              <a:spcBef>
                <a:spcPts val="1000"/>
              </a:spcBef>
            </a:pPr>
            <a:r>
              <a:rPr lang="en-US" sz="2000" dirty="0" err="1">
                <a:solidFill>
                  <a:schemeClr val="accent1">
                    <a:lumMod val="50000"/>
                  </a:schemeClr>
                </a:solidFill>
              </a:rPr>
              <a:t>even_nos</a:t>
            </a:r>
            <a:r>
              <a:rPr lang="en-US" sz="2000" dirty="0">
                <a:solidFill>
                  <a:schemeClr val="accent1">
                    <a:lumMod val="50000"/>
                  </a:schemeClr>
                </a:solidFill>
              </a:rPr>
              <a:t> = list(filter(lambda x: x % 2 == 0, l))</a:t>
            </a:r>
          </a:p>
          <a:p>
            <a:pPr>
              <a:lnSpc>
                <a:spcPct val="90000"/>
              </a:lnSpc>
              <a:spcBef>
                <a:spcPts val="1000"/>
              </a:spcBef>
            </a:pPr>
            <a:r>
              <a:rPr lang="en-US" sz="2000" dirty="0">
                <a:solidFill>
                  <a:schemeClr val="accent1">
                    <a:lumMod val="50000"/>
                  </a:schemeClr>
                </a:solidFill>
              </a:rPr>
              <a:t>print("Even numbers are: ", </a:t>
            </a:r>
            <a:r>
              <a:rPr lang="en-US" sz="2000" dirty="0" err="1">
                <a:solidFill>
                  <a:schemeClr val="accent1">
                    <a:lumMod val="50000"/>
                  </a:schemeClr>
                </a:solidFill>
              </a:rPr>
              <a:t>even_nos</a:t>
            </a:r>
            <a:r>
              <a:rPr lang="en-US" sz="2000" dirty="0">
                <a:solidFill>
                  <a:schemeClr val="accent1">
                    <a:lumMod val="50000"/>
                  </a:schemeClr>
                </a:solidFill>
              </a:rPr>
              <a:t>)</a:t>
            </a: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r>
              <a:rPr lang="en-US" sz="2000" dirty="0">
                <a:solidFill>
                  <a:schemeClr val="accent1">
                    <a:lumMod val="50000"/>
                  </a:schemeClr>
                </a:solidFill>
              </a:rPr>
              <a:t> </a:t>
            </a:r>
            <a:r>
              <a:rPr lang="en-US" sz="2000" b="1" dirty="0">
                <a:solidFill>
                  <a:schemeClr val="accent2">
                    <a:lumMod val="75000"/>
                  </a:schemeClr>
                </a:solidFill>
              </a:rPr>
              <a:t>Ex: </a:t>
            </a:r>
            <a:r>
              <a:rPr lang="en-US" sz="2000" dirty="0">
                <a:solidFill>
                  <a:schemeClr val="accent1">
                    <a:lumMod val="50000"/>
                  </a:schemeClr>
                </a:solidFill>
              </a:rPr>
              <a:t>Code to use lambda function with if-else    </a:t>
            </a:r>
          </a:p>
          <a:p>
            <a:pPr>
              <a:lnSpc>
                <a:spcPct val="90000"/>
              </a:lnSpc>
              <a:spcBef>
                <a:spcPts val="1000"/>
              </a:spcBef>
            </a:pPr>
            <a:r>
              <a:rPr lang="en-US" sz="2000" dirty="0">
                <a:solidFill>
                  <a:schemeClr val="accent1">
                    <a:lumMod val="50000"/>
                  </a:schemeClr>
                </a:solidFill>
              </a:rPr>
              <a:t>Minimum = lambda x, y : x if (x &lt; y) else y       </a:t>
            </a:r>
          </a:p>
          <a:p>
            <a:pPr>
              <a:lnSpc>
                <a:spcPct val="90000"/>
              </a:lnSpc>
              <a:spcBef>
                <a:spcPts val="1000"/>
              </a:spcBef>
            </a:pPr>
            <a:r>
              <a:rPr lang="en-US" sz="2000" dirty="0">
                <a:solidFill>
                  <a:schemeClr val="accent1">
                    <a:lumMod val="50000"/>
                  </a:schemeClr>
                </a:solidFill>
              </a:rPr>
              <a:t>print('The greater number is:', Minimum( 35, 74 )) </a:t>
            </a: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p:txBody>
      </p:sp>
    </p:spTree>
    <p:extLst>
      <p:ext uri="{BB962C8B-B14F-4D97-AF65-F5344CB8AC3E}">
        <p14:creationId xmlns:p14="http://schemas.microsoft.com/office/powerpoint/2010/main" val="231585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 with Higher order Function</a:t>
            </a:r>
            <a:endParaRPr lang="en-IN" sz="3000" b="1" u="sng" dirty="0">
              <a:solidFill>
                <a:schemeClr val="accent2">
                  <a:lumMod val="75000"/>
                </a:schemeClr>
              </a:solidFill>
            </a:endParaRPr>
          </a:p>
          <a:p>
            <a:pPr marL="0" indent="0">
              <a:buNone/>
            </a:pPr>
            <a:r>
              <a:rPr lang="en-US" sz="1800" b="1" dirty="0">
                <a:solidFill>
                  <a:schemeClr val="accent2">
                    <a:lumMod val="75000"/>
                  </a:schemeClr>
                </a:solidFill>
              </a:rPr>
              <a:t>Lambda</a:t>
            </a:r>
            <a:r>
              <a:rPr lang="en-US" sz="2000" b="1" dirty="0">
                <a:solidFill>
                  <a:schemeClr val="accent1">
                    <a:lumMod val="50000"/>
                  </a:schemeClr>
                </a:solidFill>
              </a:rPr>
              <a:t> </a:t>
            </a:r>
            <a:r>
              <a:rPr lang="en-US" sz="1800" b="1" dirty="0">
                <a:solidFill>
                  <a:schemeClr val="accent2">
                    <a:lumMod val="75000"/>
                  </a:schemeClr>
                </a:solidFill>
              </a:rPr>
              <a:t>with higher order function: </a:t>
            </a:r>
            <a:r>
              <a:rPr lang="en-US" sz="2000" dirty="0">
                <a:solidFill>
                  <a:schemeClr val="accent1">
                    <a:lumMod val="50000"/>
                  </a:schemeClr>
                </a:solidFill>
              </a:rPr>
              <a:t>Contains other functions as a parameter or returns a function as an output  </a:t>
            </a:r>
            <a:r>
              <a:rPr lang="en-US" sz="2000" dirty="0" err="1">
                <a:solidFill>
                  <a:schemeClr val="accent1">
                    <a:lumMod val="50000"/>
                  </a:schemeClr>
                </a:solidFill>
              </a:rPr>
              <a:t>i.e</a:t>
            </a:r>
            <a:r>
              <a:rPr lang="en-US" sz="2000" dirty="0">
                <a:solidFill>
                  <a:schemeClr val="accent1">
                    <a:lumMod val="50000"/>
                  </a:schemeClr>
                </a:solidFill>
              </a:rPr>
              <a:t>, the functions that operate with another function are known as Higher order Functions. Higher-order functions are the functions that accept other functions as arguments or return them as results and can be used as a result of this. Strong functional programming techniques like giving functions as parameters, returning functions from functions, and constructing functions on the fly are made possible by higher-order functions.</a:t>
            </a:r>
            <a:endParaRPr lang="en-IN" sz="1800" b="1" dirty="0">
              <a:solidFill>
                <a:schemeClr val="accent2">
                  <a:lumMod val="75000"/>
                </a:schemeClr>
              </a:solidFill>
            </a:endParaRPr>
          </a:p>
          <a:p>
            <a:pPr marL="0" indent="0">
              <a:buNone/>
            </a:pPr>
            <a:endParaRPr lang="en-IN" sz="1800" b="1" dirty="0">
              <a:solidFill>
                <a:schemeClr val="accent2">
                  <a:lumMod val="75000"/>
                </a:schemeClr>
              </a:solidFill>
            </a:endParaRPr>
          </a:p>
          <a:p>
            <a:pPr marL="0" indent="0">
              <a:buNone/>
            </a:pPr>
            <a:endParaRPr lang="en-IN" sz="1800" b="1" dirty="0">
              <a:solidFill>
                <a:schemeClr val="accent2">
                  <a:lumMod val="75000"/>
                </a:schemeClr>
              </a:solidFill>
            </a:endParaRPr>
          </a:p>
          <a:p>
            <a:pPr marL="0" indent="0">
              <a:buNone/>
            </a:pPr>
            <a:endParaRPr lang="en-IN" sz="1800" b="1" dirty="0">
              <a:solidFill>
                <a:schemeClr val="accent2">
                  <a:lumMod val="75000"/>
                </a:schemeClr>
              </a:solidFill>
            </a:endParaRPr>
          </a:p>
          <a:p>
            <a:pPr marL="0" indent="0">
              <a:buNone/>
            </a:pPr>
            <a:endParaRPr lang="en-US" sz="1800" b="1" dirty="0">
              <a:solidFill>
                <a:schemeClr val="accent2">
                  <a:lumMod val="75000"/>
                </a:schemeClr>
              </a:solidFill>
            </a:endParaRPr>
          </a:p>
        </p:txBody>
      </p:sp>
      <p:sp>
        <p:nvSpPr>
          <p:cNvPr id="8" name="Rectangle 7">
            <a:extLst>
              <a:ext uri="{FF2B5EF4-FFF2-40B4-BE49-F238E27FC236}">
                <a16:creationId xmlns:a16="http://schemas.microsoft.com/office/drawing/2014/main" id="{CE5124A3-6B22-ED5C-953D-BE34F98CECEB}"/>
              </a:ext>
            </a:extLst>
          </p:cNvPr>
          <p:cNvSpPr/>
          <p:nvPr/>
        </p:nvSpPr>
        <p:spPr>
          <a:xfrm>
            <a:off x="0" y="2451370"/>
            <a:ext cx="3949430" cy="43972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1600" dirty="0">
                <a:solidFill>
                  <a:schemeClr val="accent1">
                    <a:lumMod val="50000"/>
                  </a:schemeClr>
                </a:solidFill>
              </a:rPr>
              <a:t>def </a:t>
            </a:r>
            <a:r>
              <a:rPr lang="en-US" sz="1600" dirty="0" err="1">
                <a:solidFill>
                  <a:schemeClr val="accent1">
                    <a:lumMod val="50000"/>
                  </a:schemeClr>
                </a:solidFill>
              </a:rPr>
              <a:t>return_sum</a:t>
            </a:r>
            <a:r>
              <a:rPr lang="en-US" sz="1600" dirty="0">
                <a:solidFill>
                  <a:schemeClr val="accent1">
                    <a:lumMod val="50000"/>
                  </a:schemeClr>
                </a:solidFill>
              </a:rPr>
              <a:t>(</a:t>
            </a:r>
            <a:r>
              <a:rPr lang="en-US" sz="1600" dirty="0" err="1">
                <a:solidFill>
                  <a:schemeClr val="accent1">
                    <a:lumMod val="50000"/>
                  </a:schemeClr>
                </a:solidFill>
              </a:rPr>
              <a:t>func,L</a:t>
            </a:r>
            <a:r>
              <a:rPr lang="en-US" sz="1600" dirty="0">
                <a:solidFill>
                  <a:schemeClr val="accent1">
                    <a:lumMod val="50000"/>
                  </a:schemeClr>
                </a:solidFill>
              </a:rPr>
              <a:t>):</a:t>
            </a:r>
          </a:p>
          <a:p>
            <a:pPr>
              <a:lnSpc>
                <a:spcPct val="90000"/>
              </a:lnSpc>
              <a:spcBef>
                <a:spcPts val="1000"/>
              </a:spcBef>
            </a:pPr>
            <a:r>
              <a:rPr lang="en-US" sz="1600" dirty="0">
                <a:solidFill>
                  <a:schemeClr val="accent1">
                    <a:lumMod val="50000"/>
                  </a:schemeClr>
                </a:solidFill>
              </a:rPr>
              <a:t>    result=0</a:t>
            </a:r>
          </a:p>
          <a:p>
            <a:pPr>
              <a:lnSpc>
                <a:spcPct val="90000"/>
              </a:lnSpc>
              <a:spcBef>
                <a:spcPts val="1000"/>
              </a:spcBef>
            </a:pPr>
            <a:r>
              <a:rPr lang="en-US" sz="1600" dirty="0">
                <a:solidFill>
                  <a:schemeClr val="accent1">
                    <a:lumMod val="50000"/>
                  </a:schemeClr>
                </a:solidFill>
              </a:rPr>
              <a:t>    for </a:t>
            </a:r>
            <a:r>
              <a:rPr lang="en-US" sz="1600" dirty="0" err="1">
                <a:solidFill>
                  <a:schemeClr val="accent1">
                    <a:lumMod val="50000"/>
                  </a:schemeClr>
                </a:solidFill>
              </a:rPr>
              <a:t>i</a:t>
            </a:r>
            <a:r>
              <a:rPr lang="en-US" sz="1600" dirty="0">
                <a:solidFill>
                  <a:schemeClr val="accent1">
                    <a:lumMod val="50000"/>
                  </a:schemeClr>
                </a:solidFill>
              </a:rPr>
              <a:t> in L:</a:t>
            </a:r>
          </a:p>
          <a:p>
            <a:pPr>
              <a:lnSpc>
                <a:spcPct val="90000"/>
              </a:lnSpc>
              <a:spcBef>
                <a:spcPts val="1000"/>
              </a:spcBef>
            </a:pPr>
            <a:r>
              <a:rPr lang="en-US" sz="1600" dirty="0">
                <a:solidFill>
                  <a:schemeClr val="accent1">
                    <a:lumMod val="50000"/>
                  </a:schemeClr>
                </a:solidFill>
              </a:rPr>
              <a:t>        if </a:t>
            </a:r>
            <a:r>
              <a:rPr lang="en-US" sz="1600" dirty="0" err="1">
                <a:solidFill>
                  <a:schemeClr val="accent1">
                    <a:lumMod val="50000"/>
                  </a:schemeClr>
                </a:solidFill>
              </a:rPr>
              <a:t>func</a:t>
            </a:r>
            <a:r>
              <a:rPr lang="en-US" sz="1600" dirty="0">
                <a:solidFill>
                  <a:schemeClr val="accent1">
                    <a:lumMod val="50000"/>
                  </a:schemeClr>
                </a:solidFill>
              </a:rPr>
              <a:t>(</a:t>
            </a:r>
            <a:r>
              <a:rPr lang="en-US" sz="1600" dirty="0" err="1">
                <a:solidFill>
                  <a:schemeClr val="accent1">
                    <a:lumMod val="50000"/>
                  </a:schemeClr>
                </a:solidFill>
              </a:rPr>
              <a:t>i</a:t>
            </a:r>
            <a:r>
              <a:rPr lang="en-US" sz="1600" dirty="0">
                <a:solidFill>
                  <a:schemeClr val="accent1">
                    <a:lumMod val="50000"/>
                  </a:schemeClr>
                </a:solidFill>
              </a:rPr>
              <a:t>):</a:t>
            </a:r>
          </a:p>
          <a:p>
            <a:pPr>
              <a:lnSpc>
                <a:spcPct val="90000"/>
              </a:lnSpc>
              <a:spcBef>
                <a:spcPts val="1000"/>
              </a:spcBef>
            </a:pPr>
            <a:r>
              <a:rPr lang="en-US" sz="1600" dirty="0">
                <a:solidFill>
                  <a:schemeClr val="accent1">
                    <a:lumMod val="50000"/>
                  </a:schemeClr>
                </a:solidFill>
              </a:rPr>
              <a:t>            result=</a:t>
            </a:r>
            <a:r>
              <a:rPr lang="en-US" sz="1600" dirty="0" err="1">
                <a:solidFill>
                  <a:schemeClr val="accent1">
                    <a:lumMod val="50000"/>
                  </a:schemeClr>
                </a:solidFill>
              </a:rPr>
              <a:t>result+i</a:t>
            </a:r>
            <a:endParaRPr lang="en-US" sz="1600" dirty="0">
              <a:solidFill>
                <a:schemeClr val="accent1">
                  <a:lumMod val="50000"/>
                </a:schemeClr>
              </a:solidFill>
            </a:endParaRPr>
          </a:p>
          <a:p>
            <a:pPr>
              <a:lnSpc>
                <a:spcPct val="90000"/>
              </a:lnSpc>
              <a:spcBef>
                <a:spcPts val="1000"/>
              </a:spcBef>
            </a:pPr>
            <a:r>
              <a:rPr lang="en-US" sz="1600" dirty="0">
                <a:solidFill>
                  <a:schemeClr val="accent1">
                    <a:lumMod val="50000"/>
                  </a:schemeClr>
                </a:solidFill>
              </a:rPr>
              <a:t>    return result</a:t>
            </a:r>
          </a:p>
          <a:p>
            <a:pPr>
              <a:lnSpc>
                <a:spcPct val="90000"/>
              </a:lnSpc>
              <a:spcBef>
                <a:spcPts val="1000"/>
              </a:spcBef>
            </a:pPr>
            <a:r>
              <a:rPr lang="en-US" sz="1600" dirty="0">
                <a:solidFill>
                  <a:schemeClr val="accent1">
                    <a:lumMod val="50000"/>
                  </a:schemeClr>
                </a:solidFill>
              </a:rPr>
              <a:t>L=[11,14,21,23,56,78,45,29,28]</a:t>
            </a:r>
          </a:p>
          <a:p>
            <a:pPr>
              <a:lnSpc>
                <a:spcPct val="90000"/>
              </a:lnSpc>
              <a:spcBef>
                <a:spcPts val="1000"/>
              </a:spcBef>
            </a:pPr>
            <a:r>
              <a:rPr lang="en-US" sz="1600" dirty="0">
                <a:solidFill>
                  <a:schemeClr val="accent1">
                    <a:lumMod val="50000"/>
                  </a:schemeClr>
                </a:solidFill>
              </a:rPr>
              <a:t>x=lambda x:x%2 ==0</a:t>
            </a:r>
          </a:p>
          <a:p>
            <a:pPr>
              <a:lnSpc>
                <a:spcPct val="90000"/>
              </a:lnSpc>
              <a:spcBef>
                <a:spcPts val="1000"/>
              </a:spcBef>
            </a:pPr>
            <a:r>
              <a:rPr lang="en-US" sz="1600" dirty="0">
                <a:solidFill>
                  <a:schemeClr val="accent1">
                    <a:lumMod val="50000"/>
                  </a:schemeClr>
                </a:solidFill>
              </a:rPr>
              <a:t>y=lambda x:x%2 !=0</a:t>
            </a:r>
          </a:p>
          <a:p>
            <a:pPr>
              <a:lnSpc>
                <a:spcPct val="90000"/>
              </a:lnSpc>
              <a:spcBef>
                <a:spcPts val="1000"/>
              </a:spcBef>
            </a:pPr>
            <a:r>
              <a:rPr lang="en-US" sz="1600" dirty="0">
                <a:solidFill>
                  <a:schemeClr val="accent1">
                    <a:lumMod val="50000"/>
                  </a:schemeClr>
                </a:solidFill>
              </a:rPr>
              <a:t>z=lambda x:x%3 ==0</a:t>
            </a:r>
          </a:p>
          <a:p>
            <a:pPr>
              <a:lnSpc>
                <a:spcPct val="90000"/>
              </a:lnSpc>
              <a:spcBef>
                <a:spcPts val="1000"/>
              </a:spcBef>
            </a:pPr>
            <a:r>
              <a:rPr lang="en-US" sz="1600" dirty="0">
                <a:solidFill>
                  <a:schemeClr val="accent1">
                    <a:lumMod val="50000"/>
                  </a:schemeClr>
                </a:solidFill>
              </a:rPr>
              <a:t>print(</a:t>
            </a:r>
            <a:r>
              <a:rPr lang="en-US" sz="1600" dirty="0" err="1">
                <a:solidFill>
                  <a:schemeClr val="accent1">
                    <a:lumMod val="50000"/>
                  </a:schemeClr>
                </a:solidFill>
              </a:rPr>
              <a:t>return_sum</a:t>
            </a:r>
            <a:r>
              <a:rPr lang="en-US" sz="1600" dirty="0">
                <a:solidFill>
                  <a:schemeClr val="accent1">
                    <a:lumMod val="50000"/>
                  </a:schemeClr>
                </a:solidFill>
              </a:rPr>
              <a:t>(</a:t>
            </a:r>
            <a:r>
              <a:rPr lang="en-US" sz="1600" dirty="0" err="1">
                <a:solidFill>
                  <a:schemeClr val="accent1">
                    <a:lumMod val="50000"/>
                  </a:schemeClr>
                </a:solidFill>
              </a:rPr>
              <a:t>x,L</a:t>
            </a:r>
            <a:r>
              <a:rPr lang="en-US" sz="1600" dirty="0">
                <a:solidFill>
                  <a:schemeClr val="accent1">
                    <a:lumMod val="50000"/>
                  </a:schemeClr>
                </a:solidFill>
              </a:rPr>
              <a:t>))</a:t>
            </a:r>
          </a:p>
          <a:p>
            <a:pPr>
              <a:lnSpc>
                <a:spcPct val="90000"/>
              </a:lnSpc>
              <a:spcBef>
                <a:spcPts val="1000"/>
              </a:spcBef>
            </a:pPr>
            <a:r>
              <a:rPr lang="en-US" sz="1600" dirty="0">
                <a:solidFill>
                  <a:schemeClr val="accent1">
                    <a:lumMod val="50000"/>
                  </a:schemeClr>
                </a:solidFill>
              </a:rPr>
              <a:t>print(</a:t>
            </a:r>
            <a:r>
              <a:rPr lang="en-US" sz="1600" dirty="0" err="1">
                <a:solidFill>
                  <a:schemeClr val="accent1">
                    <a:lumMod val="50000"/>
                  </a:schemeClr>
                </a:solidFill>
              </a:rPr>
              <a:t>return_sum</a:t>
            </a:r>
            <a:r>
              <a:rPr lang="en-US" sz="1600" dirty="0">
                <a:solidFill>
                  <a:schemeClr val="accent1">
                    <a:lumMod val="50000"/>
                  </a:schemeClr>
                </a:solidFill>
              </a:rPr>
              <a:t>(</a:t>
            </a:r>
            <a:r>
              <a:rPr lang="en-US" sz="1600" dirty="0" err="1">
                <a:solidFill>
                  <a:schemeClr val="accent1">
                    <a:lumMod val="50000"/>
                  </a:schemeClr>
                </a:solidFill>
              </a:rPr>
              <a:t>y,L</a:t>
            </a:r>
            <a:r>
              <a:rPr lang="en-US" sz="1600" dirty="0">
                <a:solidFill>
                  <a:schemeClr val="accent1">
                    <a:lumMod val="50000"/>
                  </a:schemeClr>
                </a:solidFill>
              </a:rPr>
              <a:t>))</a:t>
            </a:r>
          </a:p>
          <a:p>
            <a:pPr>
              <a:lnSpc>
                <a:spcPct val="90000"/>
              </a:lnSpc>
              <a:spcBef>
                <a:spcPts val="1000"/>
              </a:spcBef>
            </a:pPr>
            <a:r>
              <a:rPr lang="en-US" sz="1600" dirty="0">
                <a:solidFill>
                  <a:schemeClr val="accent1">
                    <a:lumMod val="50000"/>
                  </a:schemeClr>
                </a:solidFill>
              </a:rPr>
              <a:t>print(</a:t>
            </a:r>
            <a:r>
              <a:rPr lang="en-US" sz="1600" dirty="0" err="1">
                <a:solidFill>
                  <a:schemeClr val="accent1">
                    <a:lumMod val="50000"/>
                  </a:schemeClr>
                </a:solidFill>
              </a:rPr>
              <a:t>return_sum</a:t>
            </a:r>
            <a:r>
              <a:rPr lang="en-US" sz="1600" dirty="0">
                <a:solidFill>
                  <a:schemeClr val="accent1">
                    <a:lumMod val="50000"/>
                  </a:schemeClr>
                </a:solidFill>
              </a:rPr>
              <a:t>(</a:t>
            </a:r>
            <a:r>
              <a:rPr lang="en-US" sz="1600" dirty="0" err="1">
                <a:solidFill>
                  <a:schemeClr val="accent1">
                    <a:lumMod val="50000"/>
                  </a:schemeClr>
                </a:solidFill>
              </a:rPr>
              <a:t>z,L</a:t>
            </a:r>
            <a:r>
              <a:rPr lang="en-US" sz="1600" dirty="0">
                <a:solidFill>
                  <a:schemeClr val="accent1">
                    <a:lumMod val="50000"/>
                  </a:schemeClr>
                </a:solidFill>
              </a:rPr>
              <a:t>))</a:t>
            </a:r>
          </a:p>
        </p:txBody>
      </p:sp>
      <p:pic>
        <p:nvPicPr>
          <p:cNvPr id="7" name="Picture 6">
            <a:extLst>
              <a:ext uri="{FF2B5EF4-FFF2-40B4-BE49-F238E27FC236}">
                <a16:creationId xmlns:a16="http://schemas.microsoft.com/office/drawing/2014/main" id="{1D901107-4A70-DCB2-A9BC-F404AFAEB3B1}"/>
              </a:ext>
            </a:extLst>
          </p:cNvPr>
          <p:cNvPicPr>
            <a:picLocks noChangeAspect="1"/>
          </p:cNvPicPr>
          <p:nvPr/>
        </p:nvPicPr>
        <p:blipFill>
          <a:blip r:embed="rId2"/>
          <a:stretch>
            <a:fillRect/>
          </a:stretch>
        </p:blipFill>
        <p:spPr>
          <a:xfrm>
            <a:off x="4502284" y="3428999"/>
            <a:ext cx="2915057" cy="3419668"/>
          </a:xfrm>
          <a:prstGeom prst="rect">
            <a:avLst/>
          </a:prstGeom>
        </p:spPr>
      </p:pic>
      <p:sp>
        <p:nvSpPr>
          <p:cNvPr id="9" name="Rectangle 8">
            <a:extLst>
              <a:ext uri="{FF2B5EF4-FFF2-40B4-BE49-F238E27FC236}">
                <a16:creationId xmlns:a16="http://schemas.microsoft.com/office/drawing/2014/main" id="{B6C76366-283F-C160-C84E-BCFFDE6DE973}"/>
              </a:ext>
            </a:extLst>
          </p:cNvPr>
          <p:cNvSpPr/>
          <p:nvPr/>
        </p:nvSpPr>
        <p:spPr>
          <a:xfrm>
            <a:off x="7553528" y="3852153"/>
            <a:ext cx="4638471" cy="29965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1600" dirty="0">
                <a:solidFill>
                  <a:schemeClr val="accent1">
                    <a:lumMod val="50000"/>
                  </a:schemeClr>
                </a:solidFill>
              </a:rPr>
              <a:t>Python is an object-oriented language. The output from lambda is stored as an object at that particular memory location. To print the output, need to specify a datatype.</a:t>
            </a:r>
          </a:p>
          <a:p>
            <a:pPr>
              <a:lnSpc>
                <a:spcPct val="90000"/>
              </a:lnSpc>
              <a:spcBef>
                <a:spcPts val="1000"/>
              </a:spcBef>
            </a:pPr>
            <a:endParaRPr lang="en-US" sz="1600" dirty="0">
              <a:solidFill>
                <a:schemeClr val="accent1">
                  <a:lumMod val="50000"/>
                </a:schemeClr>
              </a:solidFill>
            </a:endParaRPr>
          </a:p>
          <a:p>
            <a:pPr>
              <a:lnSpc>
                <a:spcPct val="90000"/>
              </a:lnSpc>
              <a:spcBef>
                <a:spcPts val="1000"/>
              </a:spcBef>
            </a:pPr>
            <a:r>
              <a:rPr lang="en-US" sz="1600" dirty="0">
                <a:solidFill>
                  <a:schemeClr val="accent1">
                    <a:lumMod val="50000"/>
                  </a:schemeClr>
                </a:solidFill>
              </a:rPr>
              <a:t>Let's say you specify list(). Then the output generated by the lambda function will be put in a list and presented at the output.</a:t>
            </a:r>
          </a:p>
          <a:p>
            <a:pPr>
              <a:lnSpc>
                <a:spcPct val="90000"/>
              </a:lnSpc>
              <a:spcBef>
                <a:spcPts val="1000"/>
              </a:spcBef>
            </a:pPr>
            <a:endParaRPr lang="en-US" sz="1600" dirty="0">
              <a:solidFill>
                <a:schemeClr val="accent1">
                  <a:lumMod val="50000"/>
                </a:schemeClr>
              </a:solidFill>
            </a:endParaRPr>
          </a:p>
          <a:p>
            <a:pPr>
              <a:lnSpc>
                <a:spcPct val="90000"/>
              </a:lnSpc>
              <a:spcBef>
                <a:spcPts val="1000"/>
              </a:spcBef>
            </a:pPr>
            <a:r>
              <a:rPr lang="en-US" sz="1600" dirty="0">
                <a:solidFill>
                  <a:schemeClr val="accent1">
                    <a:lumMod val="50000"/>
                  </a:schemeClr>
                </a:solidFill>
              </a:rPr>
              <a:t>You can also specify any other datatype depending on the operation performed.</a:t>
            </a:r>
          </a:p>
        </p:txBody>
      </p:sp>
      <p:sp>
        <p:nvSpPr>
          <p:cNvPr id="2" name="Rectangle 1">
            <a:extLst>
              <a:ext uri="{FF2B5EF4-FFF2-40B4-BE49-F238E27FC236}">
                <a16:creationId xmlns:a16="http://schemas.microsoft.com/office/drawing/2014/main" id="{87095D0E-5AC4-E936-1851-37D314F6560D}"/>
              </a:ext>
            </a:extLst>
          </p:cNvPr>
          <p:cNvSpPr/>
          <p:nvPr/>
        </p:nvSpPr>
        <p:spPr>
          <a:xfrm>
            <a:off x="7553529" y="2512979"/>
            <a:ext cx="4638471" cy="1329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b="1" dirty="0">
                <a:solidFill>
                  <a:schemeClr val="accent2">
                    <a:lumMod val="75000"/>
                  </a:schemeClr>
                </a:solidFill>
              </a:rPr>
              <a:t>Map</a:t>
            </a:r>
            <a:r>
              <a:rPr lang="en-US" sz="1600" dirty="0">
                <a:solidFill>
                  <a:schemeClr val="accent1">
                    <a:lumMod val="50000"/>
                  </a:schemeClr>
                </a:solidFill>
              </a:rPr>
              <a:t> is to translate each data item into another form.</a:t>
            </a:r>
          </a:p>
          <a:p>
            <a:pPr algn="l" rtl="0"/>
            <a:r>
              <a:rPr lang="en-US" b="1" dirty="0">
                <a:solidFill>
                  <a:schemeClr val="accent2">
                    <a:lumMod val="75000"/>
                  </a:schemeClr>
                </a:solidFill>
              </a:rPr>
              <a:t>Filter</a:t>
            </a:r>
            <a:r>
              <a:rPr lang="en-US" sz="1600" dirty="0">
                <a:solidFill>
                  <a:schemeClr val="accent1">
                    <a:lumMod val="50000"/>
                  </a:schemeClr>
                </a:solidFill>
              </a:rPr>
              <a:t> is to removed unwanted items.</a:t>
            </a:r>
          </a:p>
          <a:p>
            <a:pPr algn="l" rtl="0"/>
            <a:r>
              <a:rPr lang="en-US" b="1" dirty="0">
                <a:solidFill>
                  <a:schemeClr val="accent2">
                    <a:lumMod val="75000"/>
                  </a:schemeClr>
                </a:solidFill>
              </a:rPr>
              <a:t>Reduce</a:t>
            </a:r>
            <a:r>
              <a:rPr lang="en-US" sz="1600" dirty="0">
                <a:solidFill>
                  <a:schemeClr val="accent1">
                    <a:lumMod val="50000"/>
                  </a:schemeClr>
                </a:solidFill>
              </a:rPr>
              <a:t> is to summarize the list into a single value.</a:t>
            </a:r>
          </a:p>
        </p:txBody>
      </p:sp>
    </p:spTree>
    <p:extLst>
      <p:ext uri="{BB962C8B-B14F-4D97-AF65-F5344CB8AC3E}">
        <p14:creationId xmlns:p14="http://schemas.microsoft.com/office/powerpoint/2010/main" val="42450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A6721-93C7-198B-8E36-0F5F061E72FF}"/>
              </a:ext>
            </a:extLst>
          </p:cNvPr>
          <p:cNvSpPr>
            <a:spLocks noGrp="1"/>
          </p:cNvSpPr>
          <p:nvPr>
            <p:ph idx="1"/>
          </p:nvPr>
        </p:nvSpPr>
        <p:spPr>
          <a:xfrm>
            <a:off x="838200" y="1253331"/>
            <a:ext cx="10515600" cy="4351338"/>
          </a:xfrm>
        </p:spPr>
        <p:txBody>
          <a:bodyPr>
            <a:normAutofit/>
          </a:bodyPr>
          <a:lstStyle/>
          <a:p>
            <a:pPr marL="0" indent="0">
              <a:buNone/>
            </a:pPr>
            <a:r>
              <a:rPr lang="en-US" sz="6600" b="1" dirty="0">
                <a:solidFill>
                  <a:srgbClr val="FFFF00"/>
                </a:solidFill>
              </a:rPr>
              <a:t>The man who asks question is a fool for a minute, a man who doesn't ask is a fool for life." ~ Confucius</a:t>
            </a:r>
            <a:endParaRPr lang="en-IN" sz="6600" b="1" dirty="0">
              <a:solidFill>
                <a:srgbClr val="FFFF00"/>
              </a:solidFill>
            </a:endParaRPr>
          </a:p>
        </p:txBody>
      </p:sp>
    </p:spTree>
    <p:extLst>
      <p:ext uri="{BB962C8B-B14F-4D97-AF65-F5344CB8AC3E}">
        <p14:creationId xmlns:p14="http://schemas.microsoft.com/office/powerpoint/2010/main" val="2775956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 with Filter</a:t>
            </a:r>
            <a:endParaRPr lang="en-IN" b="1" u="sng" dirty="0">
              <a:solidFill>
                <a:schemeClr val="accent2">
                  <a:lumMod val="75000"/>
                </a:schemeClr>
              </a:solidFill>
            </a:endParaRPr>
          </a:p>
          <a:p>
            <a:pPr marL="0" indent="0">
              <a:buNone/>
            </a:pPr>
            <a:r>
              <a:rPr lang="en-US" sz="1800" b="1" dirty="0">
                <a:solidFill>
                  <a:schemeClr val="accent2">
                    <a:lumMod val="75000"/>
                  </a:schemeClr>
                </a:solidFill>
              </a:rPr>
              <a:t>Using lambda() Function with filter()</a:t>
            </a:r>
            <a:endParaRPr lang="en-US"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Filter() is a built-in function in Python. The filter function can be applied to an iterable such as a list or a dictionary and create a new iterator. The filter() method accepts two arguments :a function and an iterable such as a list.</a:t>
            </a:r>
          </a:p>
          <a:p>
            <a:pPr>
              <a:buFont typeface="Wingdings" panose="05000000000000000000" pitchFamily="2" charset="2"/>
              <a:buChar char="Ø"/>
            </a:pPr>
            <a:r>
              <a:rPr lang="en-US" sz="2000" dirty="0">
                <a:solidFill>
                  <a:schemeClr val="accent1">
                    <a:lumMod val="50000"/>
                  </a:schemeClr>
                </a:solidFill>
              </a:rPr>
              <a:t>This new iterator can filter out certain specific elements based on the condition that you provide very efficiently. </a:t>
            </a:r>
          </a:p>
          <a:p>
            <a:pPr>
              <a:buFont typeface="Wingdings" panose="05000000000000000000" pitchFamily="2" charset="2"/>
              <a:buChar char="Ø"/>
            </a:pPr>
            <a:r>
              <a:rPr lang="en-US" sz="2000" dirty="0">
                <a:solidFill>
                  <a:schemeClr val="accent1">
                    <a:lumMod val="50000"/>
                  </a:schemeClr>
                </a:solidFill>
              </a:rPr>
              <a:t>Filter() method filters the given sequence with the help of a function that tests each element in the sequence</a:t>
            </a:r>
          </a:p>
          <a:p>
            <a:pPr>
              <a:buFont typeface="Wingdings" panose="05000000000000000000" pitchFamily="2" charset="2"/>
              <a:buChar char="Ø"/>
            </a:pPr>
            <a:r>
              <a:rPr lang="en-US" sz="2000" dirty="0">
                <a:solidFill>
                  <a:schemeClr val="accent1">
                    <a:lumMod val="50000"/>
                  </a:schemeClr>
                </a:solidFill>
              </a:rPr>
              <a:t>Filter method provides a simple and efficient way to filter out elements and even takes fewer lines of code to carry out the same function.</a:t>
            </a:r>
          </a:p>
          <a:p>
            <a:pPr>
              <a:buFont typeface="Wingdings" panose="05000000000000000000" pitchFamily="2" charset="2"/>
              <a:buChar char="Ø"/>
            </a:pPr>
            <a:r>
              <a:rPr lang="en-US" sz="2000" dirty="0">
                <a:solidFill>
                  <a:schemeClr val="accent1">
                    <a:lumMod val="50000"/>
                  </a:schemeClr>
                </a:solidFill>
              </a:rPr>
              <a:t>Takes less memory and executes faster than list comprehension.</a:t>
            </a:r>
            <a:endParaRPr lang="en-US" sz="1800" b="1" dirty="0">
              <a:solidFill>
                <a:schemeClr val="accent2">
                  <a:lumMod val="75000"/>
                </a:schemeClr>
              </a:solidFill>
            </a:endParaRPr>
          </a:p>
          <a:p>
            <a:pPr>
              <a:buFont typeface="Wingdings" panose="05000000000000000000" pitchFamily="2" charset="2"/>
              <a:buChar char="Ø"/>
            </a:pPr>
            <a:r>
              <a:rPr lang="en-US" sz="2000" dirty="0">
                <a:solidFill>
                  <a:schemeClr val="accent1">
                    <a:lumMod val="50000"/>
                  </a:schemeClr>
                </a:solidFill>
              </a:rPr>
              <a:t>The syntax for the filter() function: filter(function, iterable (can be a set, list, tuple, dictionary, etc.))</a:t>
            </a:r>
          </a:p>
          <a:p>
            <a:pPr>
              <a:buFont typeface="Wingdings" panose="05000000000000000000" pitchFamily="2" charset="2"/>
              <a:buChar char="Ø"/>
            </a:pPr>
            <a:r>
              <a:rPr lang="en-US" sz="2000" dirty="0">
                <a:solidFill>
                  <a:schemeClr val="accent1">
                    <a:lumMod val="50000"/>
                  </a:schemeClr>
                </a:solidFill>
              </a:rPr>
              <a:t>Perfect replacement of list comprehension in terms of memory and execution time</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D9F0E6B6-1A7D-D516-C279-C3D9A2464737}"/>
              </a:ext>
            </a:extLst>
          </p:cNvPr>
          <p:cNvSpPr/>
          <p:nvPr/>
        </p:nvSpPr>
        <p:spPr>
          <a:xfrm>
            <a:off x="0" y="4610911"/>
            <a:ext cx="12192000" cy="223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highlight>
                  <a:srgbClr val="FFFF00"/>
                </a:highlight>
              </a:rPr>
              <a:t>Scenario</a:t>
            </a:r>
            <a:r>
              <a:rPr lang="en-US" sz="1600" dirty="0">
                <a:solidFill>
                  <a:schemeClr val="accent1">
                    <a:lumMod val="50000"/>
                  </a:schemeClr>
                </a:solidFill>
              </a:rPr>
              <a:t> </a:t>
            </a:r>
            <a:r>
              <a:rPr lang="en-US" sz="1600" dirty="0">
                <a:solidFill>
                  <a:srgbClr val="FFFF00"/>
                </a:solidFill>
              </a:rPr>
              <a:t>Consider this simple scenario. Suppose, you have a list of books that contains details of more than 1000 books. Now, if you try to use a comprehensive function to filter out specific books, the process can be quite exhaustive in terms of resource utilization. The comprehensive list will create a new list and by the time it has completed its entire operation, you will have two lists in our memory. And when the lists are very large, this can cause a huge problem. Moreover, it increases the overall runtime of the processing</a:t>
            </a:r>
          </a:p>
          <a:p>
            <a:pPr algn="ctr"/>
            <a:endParaRPr lang="en-US" sz="1600" dirty="0">
              <a:solidFill>
                <a:srgbClr val="FFFF00"/>
              </a:solidFill>
            </a:endParaRPr>
          </a:p>
          <a:p>
            <a:pPr algn="ctr"/>
            <a:r>
              <a:rPr lang="en-US" sz="1600" dirty="0">
                <a:solidFill>
                  <a:srgbClr val="FFFF00"/>
                </a:solidFill>
              </a:rPr>
              <a:t>In contrast to this, the filter() function will simply make an object which will not be a copy of the list but will be a reference to the original list, along with the function that has been provided to filter, and the indices which have to be traversed in the original list. Needless to say, this takes less memory and executes faster than list comprehension. </a:t>
            </a:r>
            <a:endParaRPr lang="en-IN" sz="1600" dirty="0">
              <a:solidFill>
                <a:srgbClr val="FFFF00"/>
              </a:solidFill>
            </a:endParaRPr>
          </a:p>
        </p:txBody>
      </p:sp>
    </p:spTree>
    <p:extLst>
      <p:ext uri="{BB962C8B-B14F-4D97-AF65-F5344CB8AC3E}">
        <p14:creationId xmlns:p14="http://schemas.microsoft.com/office/powerpoint/2010/main" val="11146769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 with Filter</a:t>
            </a:r>
            <a:endParaRPr lang="en-IN" b="1" u="sng" dirty="0">
              <a:solidFill>
                <a:schemeClr val="accent2">
                  <a:lumMod val="75000"/>
                </a:schemeClr>
              </a:solidFill>
            </a:endParaRPr>
          </a:p>
          <a:p>
            <a:pPr marL="0" indent="0">
              <a:buNone/>
            </a:pPr>
            <a:r>
              <a:rPr lang="en-US" sz="1800" b="1" dirty="0">
                <a:solidFill>
                  <a:schemeClr val="accent2">
                    <a:lumMod val="75000"/>
                  </a:schemeClr>
                </a:solidFill>
              </a:rPr>
              <a:t>Using lambda() Function with filter()</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D9F0E6B6-1A7D-D516-C279-C3D9A2464737}"/>
              </a:ext>
            </a:extLst>
          </p:cNvPr>
          <p:cNvSpPr/>
          <p:nvPr/>
        </p:nvSpPr>
        <p:spPr>
          <a:xfrm>
            <a:off x="0" y="5645020"/>
            <a:ext cx="12192000" cy="1203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Calling print() on a list will print the actual values of the element. Calling print on map object would print the memory the</a:t>
            </a:r>
          </a:p>
          <a:p>
            <a:pPr algn="ctr"/>
            <a:r>
              <a:rPr lang="en-US" dirty="0">
                <a:solidFill>
                  <a:srgbClr val="FFFF00"/>
                </a:solidFill>
              </a:rPr>
              <a:t>Values.</a:t>
            </a:r>
            <a:endParaRPr lang="en-IN" dirty="0">
              <a:solidFill>
                <a:srgbClr val="FFFF00"/>
              </a:solidFill>
            </a:endParaRPr>
          </a:p>
        </p:txBody>
      </p:sp>
      <p:sp>
        <p:nvSpPr>
          <p:cNvPr id="4" name="Rectangle 3">
            <a:extLst>
              <a:ext uri="{FF2B5EF4-FFF2-40B4-BE49-F238E27FC236}">
                <a16:creationId xmlns:a16="http://schemas.microsoft.com/office/drawing/2014/main" id="{1872B4F0-0FD8-A238-F107-233EB2ABEA2F}"/>
              </a:ext>
            </a:extLst>
          </p:cNvPr>
          <p:cNvSpPr/>
          <p:nvPr/>
        </p:nvSpPr>
        <p:spPr>
          <a:xfrm>
            <a:off x="6215975" y="923023"/>
            <a:ext cx="5976025" cy="47126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rPr>
              <a:t>Using filter() with a lambda function:</a:t>
            </a:r>
          </a:p>
          <a:p>
            <a:endParaRPr lang="en-US" b="1" dirty="0">
              <a:solidFill>
                <a:schemeClr val="accent2">
                  <a:lumMod val="75000"/>
                </a:schemeClr>
              </a:solidFill>
            </a:endParaRPr>
          </a:p>
          <a:p>
            <a:r>
              <a:rPr lang="en-US" b="1" dirty="0">
                <a:solidFill>
                  <a:schemeClr val="accent2">
                    <a:lumMod val="75000"/>
                  </a:schemeClr>
                </a:solidFill>
              </a:rPr>
              <a:t>Ex: </a:t>
            </a:r>
            <a:r>
              <a:rPr lang="en-US" dirty="0">
                <a:solidFill>
                  <a:schemeClr val="accent1">
                    <a:lumMod val="50000"/>
                  </a:schemeClr>
                </a:solidFill>
              </a:rPr>
              <a:t>nums = [5, 10, 23, 64, 42, 53, 93, 2, 0, -14, 6, -22, -13]</a:t>
            </a:r>
          </a:p>
          <a:p>
            <a:endParaRPr lang="en-US" dirty="0">
              <a:solidFill>
                <a:schemeClr val="accent1">
                  <a:lumMod val="50000"/>
                </a:schemeClr>
              </a:solidFill>
            </a:endParaRPr>
          </a:p>
          <a:p>
            <a:r>
              <a:rPr lang="en-US" dirty="0">
                <a:solidFill>
                  <a:schemeClr val="accent1">
                    <a:lumMod val="50000"/>
                  </a:schemeClr>
                </a:solidFill>
              </a:rPr>
              <a:t>#Filter all the odd numbers from the list</a:t>
            </a:r>
          </a:p>
          <a:p>
            <a:endParaRPr lang="en-US" dirty="0">
              <a:solidFill>
                <a:schemeClr val="accent1">
                  <a:lumMod val="50000"/>
                </a:schemeClr>
              </a:solidFill>
            </a:endParaRPr>
          </a:p>
          <a:p>
            <a:r>
              <a:rPr lang="en-US" dirty="0">
                <a:solidFill>
                  <a:schemeClr val="accent1">
                    <a:lumMod val="50000"/>
                  </a:schemeClr>
                </a:solidFill>
              </a:rPr>
              <a:t>odd = filter(lambda p : p%2 != 0, nums)</a:t>
            </a:r>
          </a:p>
          <a:p>
            <a:endParaRPr lang="en-US" dirty="0">
              <a:solidFill>
                <a:schemeClr val="accent1">
                  <a:lumMod val="50000"/>
                </a:schemeClr>
              </a:solidFill>
            </a:endParaRPr>
          </a:p>
          <a:p>
            <a:r>
              <a:rPr lang="en-US" dirty="0">
                <a:solidFill>
                  <a:schemeClr val="accent1">
                    <a:lumMod val="50000"/>
                  </a:schemeClr>
                </a:solidFill>
              </a:rPr>
              <a:t>#Filter all the even numbers from the list</a:t>
            </a:r>
          </a:p>
          <a:p>
            <a:endParaRPr lang="en-US" dirty="0">
              <a:solidFill>
                <a:schemeClr val="accent1">
                  <a:lumMod val="50000"/>
                </a:schemeClr>
              </a:solidFill>
            </a:endParaRPr>
          </a:p>
          <a:p>
            <a:r>
              <a:rPr lang="en-US" dirty="0">
                <a:solidFill>
                  <a:schemeClr val="accent1">
                    <a:lumMod val="50000"/>
                  </a:schemeClr>
                </a:solidFill>
              </a:rPr>
              <a:t>even = filter(lambda p: p%2 == 0, nums)</a:t>
            </a:r>
          </a:p>
          <a:p>
            <a:endParaRPr lang="en-US" dirty="0">
              <a:solidFill>
                <a:schemeClr val="accent1">
                  <a:lumMod val="50000"/>
                </a:schemeClr>
              </a:solidFill>
            </a:endParaRPr>
          </a:p>
          <a:p>
            <a:r>
              <a:rPr lang="en-US" dirty="0">
                <a:solidFill>
                  <a:schemeClr val="accent1">
                    <a:lumMod val="50000"/>
                  </a:schemeClr>
                </a:solidFill>
              </a:rPr>
              <a:t>print("The list of odd numbers is: ", list(odd))</a:t>
            </a:r>
          </a:p>
          <a:p>
            <a:endParaRPr lang="en-US" dirty="0">
              <a:solidFill>
                <a:schemeClr val="accent1">
                  <a:lumMod val="50000"/>
                </a:schemeClr>
              </a:solidFill>
            </a:endParaRPr>
          </a:p>
          <a:p>
            <a:r>
              <a:rPr lang="en-US" dirty="0">
                <a:solidFill>
                  <a:schemeClr val="accent1">
                    <a:lumMod val="50000"/>
                  </a:schemeClr>
                </a:solidFill>
              </a:rPr>
              <a:t>print("The list of even numbers is: ", list(even))</a:t>
            </a:r>
          </a:p>
        </p:txBody>
      </p:sp>
      <p:sp>
        <p:nvSpPr>
          <p:cNvPr id="5" name="Rectangle 4">
            <a:extLst>
              <a:ext uri="{FF2B5EF4-FFF2-40B4-BE49-F238E27FC236}">
                <a16:creationId xmlns:a16="http://schemas.microsoft.com/office/drawing/2014/main" id="{C7CF845C-7D28-89DB-B897-120BC536BBED}"/>
              </a:ext>
            </a:extLst>
          </p:cNvPr>
          <p:cNvSpPr/>
          <p:nvPr/>
        </p:nvSpPr>
        <p:spPr>
          <a:xfrm>
            <a:off x="183501" y="923022"/>
            <a:ext cx="6032474" cy="47126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 </a:t>
            </a:r>
            <a:r>
              <a:rPr lang="en-US" sz="1800" dirty="0">
                <a:solidFill>
                  <a:schemeClr val="accent1">
                    <a:lumMod val="50000"/>
                  </a:schemeClr>
                </a:solidFill>
              </a:rPr>
              <a:t>Using list comprehension:</a:t>
            </a:r>
          </a:p>
          <a:p>
            <a:pPr marL="0" indent="0">
              <a:buNone/>
            </a:pPr>
            <a:r>
              <a:rPr lang="en-US" sz="1800" dirty="0">
                <a:solidFill>
                  <a:schemeClr val="accent1">
                    <a:lumMod val="50000"/>
                  </a:schemeClr>
                </a:solidFill>
              </a:rPr>
              <a:t>numbers = [1, 2, 3, 4, 5, 6, 7, 8, 9]</a:t>
            </a:r>
          </a:p>
          <a:p>
            <a:pPr marL="0" indent="0">
              <a:buNone/>
            </a:pPr>
            <a:r>
              <a:rPr lang="en-US" sz="1800" dirty="0">
                <a:solidFill>
                  <a:schemeClr val="accent1">
                    <a:lumMod val="50000"/>
                  </a:schemeClr>
                </a:solidFill>
              </a:rPr>
              <a:t>filtered_numbers = [num for num in numbers if num % 2 == 0]</a:t>
            </a:r>
          </a:p>
          <a:p>
            <a:pPr marL="0" indent="0">
              <a:buNone/>
            </a:pPr>
            <a:r>
              <a:rPr lang="en-US" sz="1800" dirty="0">
                <a:solidFill>
                  <a:schemeClr val="accent1">
                    <a:lumMod val="50000"/>
                  </a:schemeClr>
                </a:solidFill>
              </a:rPr>
              <a:t>print(filtered_numbers)  # Output: [2, 4, 6, 8]</a:t>
            </a:r>
          </a:p>
          <a:p>
            <a:pPr marL="0" indent="0">
              <a:buNone/>
            </a:pPr>
            <a:endParaRPr lang="en-US" sz="1800" dirty="0">
              <a:solidFill>
                <a:schemeClr val="accent1">
                  <a:lumMod val="50000"/>
                </a:schemeClr>
              </a:solidFill>
            </a:endParaRPr>
          </a:p>
          <a:p>
            <a:pPr marL="0" indent="0">
              <a:buNone/>
            </a:pPr>
            <a:r>
              <a:rPr lang="en-US" b="1" dirty="0">
                <a:solidFill>
                  <a:schemeClr val="accent2">
                    <a:lumMod val="75000"/>
                  </a:schemeClr>
                </a:solidFill>
              </a:rPr>
              <a:t>Ex: </a:t>
            </a:r>
            <a:r>
              <a:rPr lang="en-US" sz="1800" dirty="0">
                <a:solidFill>
                  <a:schemeClr val="accent1">
                    <a:lumMod val="50000"/>
                  </a:schemeClr>
                </a:solidFill>
              </a:rPr>
              <a:t>Using filter() with a lambda function:</a:t>
            </a:r>
          </a:p>
          <a:p>
            <a:pPr marL="0" indent="0">
              <a:buNone/>
            </a:pPr>
            <a:r>
              <a:rPr lang="en-US" sz="1800" dirty="0">
                <a:solidFill>
                  <a:schemeClr val="accent1">
                    <a:lumMod val="50000"/>
                  </a:schemeClr>
                </a:solidFill>
              </a:rPr>
              <a:t>numbers = [1, 2, 3, 4, 5, 6, 7, 8, 9]</a:t>
            </a:r>
          </a:p>
          <a:p>
            <a:pPr marL="0" indent="0">
              <a:buNone/>
            </a:pPr>
            <a:r>
              <a:rPr lang="en-US" sz="1800" dirty="0">
                <a:solidFill>
                  <a:schemeClr val="accent1">
                    <a:lumMod val="50000"/>
                  </a:schemeClr>
                </a:solidFill>
              </a:rPr>
              <a:t>filtered_numbers = list(filter(lambda x: x % 2 == 0,</a:t>
            </a:r>
          </a:p>
          <a:p>
            <a:pPr marL="0" indent="0">
              <a:buNone/>
            </a:pPr>
            <a:r>
              <a:rPr lang="en-US" sz="1800" dirty="0">
                <a:solidFill>
                  <a:schemeClr val="accent1">
                    <a:lumMod val="50000"/>
                  </a:schemeClr>
                </a:solidFill>
              </a:rPr>
              <a:t>print(filtered_numbers)  # Output: [2, 4, 6, 8]</a:t>
            </a:r>
          </a:p>
          <a:p>
            <a:pPr marL="0" indent="0">
              <a:buNone/>
            </a:pPr>
            <a:endParaRPr lang="en-US" dirty="0">
              <a:solidFill>
                <a:schemeClr val="accent1">
                  <a:lumMod val="50000"/>
                </a:schemeClr>
              </a:solidFill>
            </a:endParaRPr>
          </a:p>
          <a:p>
            <a:pPr marL="0" indent="0">
              <a:buNone/>
            </a:pPr>
            <a:r>
              <a:rPr lang="en-US" b="1" dirty="0">
                <a:solidFill>
                  <a:schemeClr val="accent2">
                    <a:lumMod val="75000"/>
                  </a:schemeClr>
                </a:solidFill>
              </a:rPr>
              <a:t>Ex: </a:t>
            </a:r>
            <a:r>
              <a:rPr lang="en-US" dirty="0" err="1">
                <a:solidFill>
                  <a:schemeClr val="accent1">
                    <a:lumMod val="50000"/>
                  </a:schemeClr>
                </a:solidFill>
              </a:rPr>
              <a:t>my_</a:t>
            </a:r>
            <a:r>
              <a:rPr lang="en-US" sz="1800" dirty="0" err="1">
                <a:solidFill>
                  <a:schemeClr val="accent1">
                    <a:lumMod val="50000"/>
                  </a:schemeClr>
                </a:solidFill>
              </a:rPr>
              <a:t>list</a:t>
            </a:r>
            <a:r>
              <a:rPr lang="en-US" sz="1800" dirty="0">
                <a:solidFill>
                  <a:schemeClr val="accent1">
                    <a:lumMod val="50000"/>
                  </a:schemeClr>
                </a:solidFill>
              </a:rPr>
              <a:t> = [35, 12, 69, 55, 75, 14, 73]      </a:t>
            </a:r>
          </a:p>
          <a:p>
            <a:pPr marL="0" indent="0">
              <a:buNone/>
            </a:pPr>
            <a:r>
              <a:rPr lang="en-US" sz="1800" dirty="0" err="1">
                <a:solidFill>
                  <a:schemeClr val="accent1">
                    <a:lumMod val="50000"/>
                  </a:schemeClr>
                </a:solidFill>
              </a:rPr>
              <a:t>odd_list</a:t>
            </a:r>
            <a:r>
              <a:rPr lang="en-US" sz="1800" dirty="0">
                <a:solidFill>
                  <a:schemeClr val="accent1">
                    <a:lumMod val="50000"/>
                  </a:schemeClr>
                </a:solidFill>
              </a:rPr>
              <a:t> = list(filter( lambda num: (num % 2 != 0) , </a:t>
            </a:r>
            <a:r>
              <a:rPr lang="en-US" dirty="0" err="1">
                <a:solidFill>
                  <a:schemeClr val="accent1">
                    <a:lumMod val="50000"/>
                  </a:schemeClr>
                </a:solidFill>
              </a:rPr>
              <a:t>my_</a:t>
            </a:r>
            <a:r>
              <a:rPr lang="en-US" sz="1800" dirty="0" err="1">
                <a:solidFill>
                  <a:schemeClr val="accent1">
                    <a:lumMod val="50000"/>
                  </a:schemeClr>
                </a:solidFill>
              </a:rPr>
              <a:t>list</a:t>
            </a:r>
            <a:r>
              <a:rPr lang="en-US" sz="1800" dirty="0">
                <a:solidFill>
                  <a:schemeClr val="accent1">
                    <a:lumMod val="50000"/>
                  </a:schemeClr>
                </a:solidFill>
              </a:rPr>
              <a:t> ))      </a:t>
            </a:r>
          </a:p>
          <a:p>
            <a:pPr marL="0" indent="0">
              <a:buNone/>
            </a:pPr>
            <a:r>
              <a:rPr lang="en-US" sz="1800" dirty="0">
                <a:solidFill>
                  <a:schemeClr val="accent1">
                    <a:lumMod val="50000"/>
                  </a:schemeClr>
                </a:solidFill>
              </a:rPr>
              <a:t>print('The list of odd number is:',</a:t>
            </a:r>
            <a:r>
              <a:rPr lang="en-US" sz="1800" dirty="0" err="1">
                <a:solidFill>
                  <a:schemeClr val="accent1">
                    <a:lumMod val="50000"/>
                  </a:schemeClr>
                </a:solidFill>
              </a:rPr>
              <a:t>odd_list</a:t>
            </a:r>
            <a:r>
              <a:rPr lang="en-US" sz="1800" dirty="0">
                <a:solidFill>
                  <a:schemeClr val="accent1">
                    <a:lumMod val="50000"/>
                  </a:schemeClr>
                </a:solidFill>
              </a:rPr>
              <a:t>) </a:t>
            </a:r>
          </a:p>
        </p:txBody>
      </p:sp>
    </p:spTree>
    <p:extLst>
      <p:ext uri="{BB962C8B-B14F-4D97-AF65-F5344CB8AC3E}">
        <p14:creationId xmlns:p14="http://schemas.microsoft.com/office/powerpoint/2010/main" val="6205229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 with </a:t>
            </a:r>
            <a:r>
              <a:rPr lang="en-US" b="1" u="sng" dirty="0">
                <a:solidFill>
                  <a:schemeClr val="accent2">
                    <a:lumMod val="75000"/>
                  </a:schemeClr>
                </a:solidFill>
              </a:rPr>
              <a:t>Map</a:t>
            </a:r>
            <a:endParaRPr lang="en-IN" b="1" u="sng" dirty="0">
              <a:solidFill>
                <a:schemeClr val="accent2">
                  <a:lumMod val="75000"/>
                </a:schemeClr>
              </a:solidFill>
            </a:endParaRPr>
          </a:p>
          <a:p>
            <a:pPr marL="0" indent="0">
              <a:buNone/>
            </a:pPr>
            <a:r>
              <a:rPr lang="en-US" sz="1800" b="1" dirty="0">
                <a:solidFill>
                  <a:schemeClr val="accent2">
                    <a:lumMod val="75000"/>
                  </a:schemeClr>
                </a:solidFill>
              </a:rPr>
              <a:t>Using Lambda Function with map(): </a:t>
            </a:r>
            <a:r>
              <a:rPr lang="en-US" sz="1900" dirty="0">
                <a:solidFill>
                  <a:schemeClr val="accent1">
                    <a:lumMod val="50000"/>
                  </a:schemeClr>
                </a:solidFill>
              </a:rPr>
              <a:t>Map is a function that works as an iterator to return a result after applying a function to every item of an iterable (list, Tuple etc.). It is </a:t>
            </a:r>
            <a:r>
              <a:rPr lang="en-US" sz="1900" dirty="0">
                <a:solidFill>
                  <a:schemeClr val="accent2">
                    <a:lumMod val="75000"/>
                  </a:schemeClr>
                </a:solidFill>
              </a:rPr>
              <a:t>used when to apply a single transformation </a:t>
            </a:r>
            <a:r>
              <a:rPr lang="en-US" sz="1900" dirty="0">
                <a:solidFill>
                  <a:schemeClr val="accent1">
                    <a:lumMod val="50000"/>
                  </a:schemeClr>
                </a:solidFill>
              </a:rPr>
              <a:t>function to all the iterable elements. The iterable and function are passed as arguments to the map.</a:t>
            </a:r>
          </a:p>
          <a:p>
            <a:pPr>
              <a:buFont typeface="Wingdings" panose="05000000000000000000" pitchFamily="2" charset="2"/>
              <a:buChar char="Ø"/>
            </a:pPr>
            <a:r>
              <a:rPr lang="en-US" sz="1900" dirty="0">
                <a:solidFill>
                  <a:schemeClr val="accent1">
                    <a:lumMod val="50000"/>
                  </a:schemeClr>
                </a:solidFill>
              </a:rPr>
              <a:t>syntax of the Python map() function is: map(function, </a:t>
            </a:r>
            <a:r>
              <a:rPr lang="en-US" sz="1900" dirty="0" err="1">
                <a:solidFill>
                  <a:schemeClr val="accent1">
                    <a:lumMod val="50000"/>
                  </a:schemeClr>
                </a:solidFill>
              </a:rPr>
              <a:t>iterables</a:t>
            </a:r>
            <a:r>
              <a:rPr lang="en-US" sz="1900" dirty="0">
                <a:solidFill>
                  <a:schemeClr val="accent1">
                    <a:lumMod val="50000"/>
                  </a:schemeClr>
                </a:solidFill>
              </a:rPr>
              <a:t>)</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D9F0E6B6-1A7D-D516-C279-C3D9A2464737}"/>
              </a:ext>
            </a:extLst>
          </p:cNvPr>
          <p:cNvSpPr/>
          <p:nvPr/>
        </p:nvSpPr>
        <p:spPr>
          <a:xfrm>
            <a:off x="0" y="5645020"/>
            <a:ext cx="12192000" cy="1203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Calling print() on a list will print the actual values of the element. Calling print on map object would print the memory the Values.</a:t>
            </a:r>
            <a:endParaRPr lang="en-IN" sz="2000" dirty="0">
              <a:solidFill>
                <a:srgbClr val="FFFF00"/>
              </a:solidFill>
            </a:endParaRPr>
          </a:p>
        </p:txBody>
      </p:sp>
      <p:sp>
        <p:nvSpPr>
          <p:cNvPr id="4" name="Rectangle 3">
            <a:extLst>
              <a:ext uri="{FF2B5EF4-FFF2-40B4-BE49-F238E27FC236}">
                <a16:creationId xmlns:a16="http://schemas.microsoft.com/office/drawing/2014/main" id="{4CB1EF85-E8F2-53D0-3BFA-79D22D1F929C}"/>
              </a:ext>
            </a:extLst>
          </p:cNvPr>
          <p:cNvSpPr/>
          <p:nvPr/>
        </p:nvSpPr>
        <p:spPr>
          <a:xfrm>
            <a:off x="8359303" y="1857982"/>
            <a:ext cx="3832697" cy="37870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b="1" dirty="0">
                <a:solidFill>
                  <a:schemeClr val="accent2">
                    <a:lumMod val="75000"/>
                  </a:schemeClr>
                </a:solidFill>
              </a:rPr>
              <a:t>Ex:  </a:t>
            </a:r>
            <a:r>
              <a:rPr lang="en-US" sz="1900" dirty="0">
                <a:solidFill>
                  <a:schemeClr val="accent1">
                    <a:lumMod val="50000"/>
                  </a:schemeClr>
                </a:solidFill>
              </a:rPr>
              <a:t>def starts_with_A(s): </a:t>
            </a:r>
          </a:p>
          <a:p>
            <a:pPr algn="ctr"/>
            <a:r>
              <a:rPr lang="en-US" sz="1900" dirty="0">
                <a:solidFill>
                  <a:schemeClr val="accent1">
                    <a:lumMod val="50000"/>
                  </a:schemeClr>
                </a:solidFill>
              </a:rPr>
              <a:t>return s[0] == "A" </a:t>
            </a:r>
          </a:p>
          <a:p>
            <a:pPr algn="ctr"/>
            <a:r>
              <a:rPr lang="en-US" sz="1900" dirty="0">
                <a:solidFill>
                  <a:schemeClr val="accent1">
                    <a:lumMod val="50000"/>
                  </a:schemeClr>
                </a:solidFill>
              </a:rPr>
              <a:t>fruit = ["Apple", "Banana", "Pear", "Apricot", "Orange"] map_object = map(starts_with_A, fruit) print(list(map_object))</a:t>
            </a:r>
          </a:p>
          <a:p>
            <a:pPr algn="ctr"/>
            <a:r>
              <a:rPr lang="da-DK" sz="1900" dirty="0">
                <a:solidFill>
                  <a:schemeClr val="accent1">
                    <a:lumMod val="50000"/>
                  </a:schemeClr>
                </a:solidFill>
              </a:rPr>
              <a:t>[True, False, False, True, False]</a:t>
            </a:r>
          </a:p>
          <a:p>
            <a:pPr algn="ctr"/>
            <a:r>
              <a:rPr lang="da-DK" b="1" dirty="0">
                <a:solidFill>
                  <a:schemeClr val="accent2">
                    <a:lumMod val="75000"/>
                  </a:schemeClr>
                </a:solidFill>
              </a:rPr>
              <a:t>With filter()</a:t>
            </a:r>
          </a:p>
          <a:p>
            <a:pPr algn="ctr"/>
            <a:r>
              <a:rPr lang="en-US" sz="1900" dirty="0">
                <a:solidFill>
                  <a:schemeClr val="accent1">
                    <a:lumMod val="50000"/>
                  </a:schemeClr>
                </a:solidFill>
              </a:rPr>
              <a:t>fruit = ["Apple", "Banana", "Pear", "Apricot", "Orange"]</a:t>
            </a:r>
          </a:p>
          <a:p>
            <a:pPr algn="ctr"/>
            <a:r>
              <a:rPr lang="en-US" sz="1900" dirty="0">
                <a:solidFill>
                  <a:schemeClr val="accent1">
                    <a:lumMod val="50000"/>
                  </a:schemeClr>
                </a:solidFill>
              </a:rPr>
              <a:t>map_object = map(lambda s: s[0] == "A", fruit)</a:t>
            </a:r>
          </a:p>
          <a:p>
            <a:pPr algn="ctr"/>
            <a:r>
              <a:rPr lang="en-US" sz="1900" dirty="0">
                <a:solidFill>
                  <a:schemeClr val="accent1">
                    <a:lumMod val="50000"/>
                  </a:schemeClr>
                </a:solidFill>
              </a:rPr>
              <a:t>print(list(map_object))</a:t>
            </a:r>
            <a:endParaRPr lang="da-DK" sz="1900" dirty="0">
              <a:solidFill>
                <a:schemeClr val="accent1">
                  <a:lumMod val="50000"/>
                </a:schemeClr>
              </a:solidFill>
            </a:endParaRPr>
          </a:p>
        </p:txBody>
      </p:sp>
      <p:sp>
        <p:nvSpPr>
          <p:cNvPr id="10" name="Rectangle 9">
            <a:extLst>
              <a:ext uri="{FF2B5EF4-FFF2-40B4-BE49-F238E27FC236}">
                <a16:creationId xmlns:a16="http://schemas.microsoft.com/office/drawing/2014/main" id="{46DB2BBB-1584-556F-79D1-4092063AC457}"/>
              </a:ext>
            </a:extLst>
          </p:cNvPr>
          <p:cNvSpPr/>
          <p:nvPr/>
        </p:nvSpPr>
        <p:spPr>
          <a:xfrm>
            <a:off x="0" y="1857982"/>
            <a:ext cx="4406630" cy="37870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pt-BR" sz="1800" b="1" dirty="0">
                <a:solidFill>
                  <a:schemeClr val="accent2">
                    <a:lumMod val="75000"/>
                  </a:schemeClr>
                </a:solidFill>
              </a:rPr>
              <a:t>Ex: </a:t>
            </a:r>
            <a:r>
              <a:rPr lang="fr-FR" sz="1800" dirty="0">
                <a:solidFill>
                  <a:schemeClr val="accent1">
                    <a:lumMod val="50000"/>
                  </a:schemeClr>
                </a:solidFill>
              </a:rPr>
              <a:t>l = [1, 2, 3, 4, 5, 6] </a:t>
            </a:r>
          </a:p>
          <a:p>
            <a:pPr marL="0" indent="0">
              <a:buNone/>
            </a:pPr>
            <a:r>
              <a:rPr lang="fr-FR" sz="1800" dirty="0">
                <a:solidFill>
                  <a:schemeClr val="accent1">
                    <a:lumMod val="50000"/>
                  </a:schemeClr>
                </a:solidFill>
              </a:rPr>
              <a:t>ans = </a:t>
            </a:r>
            <a:r>
              <a:rPr lang="fr-FR" sz="1800" dirty="0" err="1">
                <a:solidFill>
                  <a:schemeClr val="accent1">
                    <a:lumMod val="50000"/>
                  </a:schemeClr>
                </a:solidFill>
              </a:rPr>
              <a:t>list</a:t>
            </a:r>
            <a:r>
              <a:rPr lang="fr-FR" sz="1800" dirty="0">
                <a:solidFill>
                  <a:schemeClr val="accent1">
                    <a:lumMod val="50000"/>
                  </a:schemeClr>
                </a:solidFill>
              </a:rPr>
              <a:t>(</a:t>
            </a:r>
            <a:r>
              <a:rPr lang="fr-FR" sz="1800" dirty="0" err="1">
                <a:solidFill>
                  <a:schemeClr val="accent1">
                    <a:lumMod val="50000"/>
                  </a:schemeClr>
                </a:solidFill>
              </a:rPr>
              <a:t>map</a:t>
            </a:r>
            <a:r>
              <a:rPr lang="fr-FR" sz="1800" dirty="0">
                <a:solidFill>
                  <a:schemeClr val="accent1">
                    <a:lumMod val="50000"/>
                  </a:schemeClr>
                </a:solidFill>
              </a:rPr>
              <a:t>(lambda x: x ** 2 if x % 2 == 0 </a:t>
            </a:r>
            <a:r>
              <a:rPr lang="fr-FR" sz="1800" dirty="0" err="1">
                <a:solidFill>
                  <a:schemeClr val="accent1">
                    <a:lumMod val="50000"/>
                  </a:schemeClr>
                </a:solidFill>
              </a:rPr>
              <a:t>else</a:t>
            </a:r>
            <a:r>
              <a:rPr lang="fr-FR" sz="1800" dirty="0">
                <a:solidFill>
                  <a:schemeClr val="accent1">
                    <a:lumMod val="50000"/>
                  </a:schemeClr>
                </a:solidFill>
              </a:rPr>
              <a:t> x ** 3, l)) </a:t>
            </a:r>
          </a:p>
          <a:p>
            <a:pPr marL="0" indent="0">
              <a:buNone/>
            </a:pPr>
            <a:r>
              <a:rPr lang="fr-FR" sz="1800" dirty="0">
                <a:solidFill>
                  <a:schemeClr val="accent1">
                    <a:lumMod val="50000"/>
                  </a:schemeClr>
                </a:solidFill>
              </a:rPr>
              <a:t>print(ans) </a:t>
            </a:r>
          </a:p>
          <a:p>
            <a:pPr marL="0" indent="0">
              <a:buNone/>
            </a:pPr>
            <a:endParaRPr lang="pt-BR" sz="1800" dirty="0">
              <a:solidFill>
                <a:schemeClr val="accent1">
                  <a:lumMod val="50000"/>
                </a:schemeClr>
              </a:solidFill>
            </a:endParaRPr>
          </a:p>
          <a:p>
            <a:pPr marL="0" indent="0">
              <a:buNone/>
            </a:pPr>
            <a:r>
              <a:rPr lang="pt-BR" sz="1800" b="1" dirty="0">
                <a:solidFill>
                  <a:schemeClr val="accent2">
                    <a:lumMod val="75000"/>
                  </a:schemeClr>
                </a:solidFill>
              </a:rPr>
              <a:t>Ex:</a:t>
            </a:r>
            <a:r>
              <a:rPr lang="it-IT" sz="1800" dirty="0">
                <a:solidFill>
                  <a:schemeClr val="accent1">
                    <a:lumMod val="50000"/>
                  </a:schemeClr>
                </a:solidFill>
              </a:rPr>
              <a:t>data = [1, 2, 3, 4, 5]</a:t>
            </a:r>
          </a:p>
          <a:p>
            <a:pPr marL="0" indent="0">
              <a:buNone/>
            </a:pPr>
            <a:r>
              <a:rPr lang="it-IT" sz="1800" dirty="0">
                <a:solidFill>
                  <a:schemeClr val="accent1">
                    <a:lumMod val="50000"/>
                  </a:schemeClr>
                </a:solidFill>
              </a:rPr>
              <a:t>squares = map(lambda x: x*x, data)</a:t>
            </a:r>
          </a:p>
          <a:p>
            <a:pPr marL="0" indent="0">
              <a:buNone/>
            </a:pPr>
            <a:r>
              <a:rPr lang="it-IT" sz="1800" dirty="0">
                <a:solidFill>
                  <a:schemeClr val="accent1">
                    <a:lumMod val="50000"/>
                  </a:schemeClr>
                </a:solidFill>
              </a:rPr>
              <a:t>print(list(squares))</a:t>
            </a:r>
          </a:p>
          <a:p>
            <a:pPr marL="0" indent="0">
              <a:buNone/>
            </a:pPr>
            <a:endParaRPr lang="pt-BR" sz="1600" b="1" dirty="0">
              <a:solidFill>
                <a:schemeClr val="accent2">
                  <a:lumMod val="75000"/>
                </a:schemeClr>
              </a:solidFill>
            </a:endParaRPr>
          </a:p>
          <a:p>
            <a:pPr marL="0" indent="0">
              <a:buNone/>
            </a:pPr>
            <a:r>
              <a:rPr lang="pt-BR" sz="1600" b="1" dirty="0">
                <a:solidFill>
                  <a:schemeClr val="accent2">
                    <a:lumMod val="75000"/>
                  </a:schemeClr>
                </a:solidFill>
              </a:rPr>
              <a:t>Ex:</a:t>
            </a:r>
            <a:r>
              <a:rPr lang="pt-BR" sz="1800" dirty="0">
                <a:solidFill>
                  <a:schemeClr val="accent1">
                    <a:lumMod val="50000"/>
                  </a:schemeClr>
                </a:solidFill>
              </a:rPr>
              <a:t> num = (6, 9, 21, 44)</a:t>
            </a:r>
          </a:p>
          <a:p>
            <a:pPr marL="0" indent="0">
              <a:buNone/>
            </a:pPr>
            <a:r>
              <a:rPr lang="pt-BR" sz="1800" dirty="0">
                <a:solidFill>
                  <a:schemeClr val="accent1">
                    <a:lumMod val="50000"/>
                  </a:schemeClr>
                </a:solidFill>
              </a:rPr>
              <a:t>resu = map(lambda i: i + i, num)</a:t>
            </a:r>
          </a:p>
          <a:p>
            <a:pPr marL="0" indent="0">
              <a:buNone/>
            </a:pPr>
            <a:r>
              <a:rPr lang="pt-BR" sz="1800" dirty="0">
                <a:solidFill>
                  <a:schemeClr val="accent1">
                    <a:lumMod val="50000"/>
                  </a:schemeClr>
                </a:solidFill>
              </a:rPr>
              <a:t>print(list(resu))</a:t>
            </a:r>
            <a:endParaRPr lang="en-US" sz="1800" dirty="0">
              <a:solidFill>
                <a:schemeClr val="accent1">
                  <a:lumMod val="50000"/>
                </a:schemeClr>
              </a:solidFill>
            </a:endParaRPr>
          </a:p>
        </p:txBody>
      </p:sp>
      <p:sp>
        <p:nvSpPr>
          <p:cNvPr id="11" name="Rectangle 10">
            <a:extLst>
              <a:ext uri="{FF2B5EF4-FFF2-40B4-BE49-F238E27FC236}">
                <a16:creationId xmlns:a16="http://schemas.microsoft.com/office/drawing/2014/main" id="{2C32F305-D9BF-DACB-BBD3-CFBA9521BE17}"/>
              </a:ext>
            </a:extLst>
          </p:cNvPr>
          <p:cNvSpPr/>
          <p:nvPr/>
        </p:nvSpPr>
        <p:spPr>
          <a:xfrm>
            <a:off x="4406631" y="1857982"/>
            <a:ext cx="3952672" cy="37777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pt-BR" sz="1800" b="1" dirty="0">
                <a:solidFill>
                  <a:schemeClr val="accent2">
                    <a:lumMod val="75000"/>
                  </a:schemeClr>
                </a:solidFill>
              </a:rPr>
              <a:t>Ex: </a:t>
            </a:r>
            <a:r>
              <a:rPr lang="fr-FR" sz="1800" dirty="0">
                <a:solidFill>
                  <a:schemeClr val="accent1">
                    <a:lumMod val="50000"/>
                  </a:schemeClr>
                </a:solidFill>
              </a:rPr>
              <a:t>l = [1, 2, 3, 4, 5, 6] </a:t>
            </a:r>
          </a:p>
        </p:txBody>
      </p:sp>
    </p:spTree>
    <p:extLst>
      <p:ext uri="{BB962C8B-B14F-4D97-AF65-F5344CB8AC3E}">
        <p14:creationId xmlns:p14="http://schemas.microsoft.com/office/powerpoint/2010/main" val="1211622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Filter vs</a:t>
            </a:r>
            <a:r>
              <a:rPr lang="en-US" sz="2800" b="1" u="sng" dirty="0">
                <a:solidFill>
                  <a:schemeClr val="accent2">
                    <a:lumMod val="75000"/>
                  </a:schemeClr>
                </a:solidFill>
              </a:rPr>
              <a:t> </a:t>
            </a:r>
            <a:r>
              <a:rPr lang="en-US" b="1" u="sng" dirty="0">
                <a:solidFill>
                  <a:schemeClr val="accent2">
                    <a:lumMod val="75000"/>
                  </a:schemeClr>
                </a:solidFill>
              </a:rPr>
              <a:t>Map</a:t>
            </a:r>
            <a:endParaRPr lang="en-IN" b="1" u="sng" dirty="0">
              <a:solidFill>
                <a:schemeClr val="accent2">
                  <a:lumMod val="75000"/>
                </a:schemeClr>
              </a:solidFill>
            </a:endParaRPr>
          </a:p>
          <a:p>
            <a:pPr marL="0" indent="0">
              <a:buNone/>
            </a:pPr>
            <a:r>
              <a:rPr lang="en-US" sz="1800" b="1" dirty="0">
                <a:solidFill>
                  <a:schemeClr val="accent2">
                    <a:lumMod val="75000"/>
                  </a:schemeClr>
                </a:solidFill>
              </a:rPr>
              <a:t>Map and Filter </a:t>
            </a:r>
            <a:r>
              <a:rPr lang="en-US" sz="1900" dirty="0">
                <a:solidFill>
                  <a:schemeClr val="accent1">
                    <a:lumMod val="50000"/>
                  </a:schemeClr>
                </a:solidFill>
              </a:rPr>
              <a:t>are among the confusing functions but important ones as well. Let's take an example to understand their difference.</a:t>
            </a:r>
          </a:p>
          <a:p>
            <a:pPr marL="0" indent="0">
              <a:buNone/>
            </a:pPr>
            <a:endParaRPr lang="en-US" sz="1900" dirty="0">
              <a:solidFill>
                <a:schemeClr val="accent1">
                  <a:lumMod val="50000"/>
                </a:schemeClr>
              </a:solidFill>
            </a:endParaRPr>
          </a:p>
          <a:p>
            <a:pPr marL="0" indent="0">
              <a:buNone/>
            </a:pPr>
            <a:r>
              <a:rPr lang="pt-BR" sz="1800" b="1" dirty="0">
                <a:solidFill>
                  <a:schemeClr val="accent2">
                    <a:lumMod val="75000"/>
                  </a:schemeClr>
                </a:solidFill>
              </a:rPr>
              <a:t>Ex: </a:t>
            </a:r>
            <a:r>
              <a:rPr lang="pt-BR" sz="1900" dirty="0">
                <a:solidFill>
                  <a:schemeClr val="accent1">
                    <a:lumMod val="50000"/>
                  </a:schemeClr>
                </a:solidFill>
              </a:rPr>
              <a:t>map_lo=list(map(lambda var: var*2,range(0,10)))</a:t>
            </a:r>
          </a:p>
          <a:p>
            <a:pPr marL="0" indent="0">
              <a:buNone/>
            </a:pPr>
            <a:r>
              <a:rPr lang="pt-BR" sz="1900" dirty="0">
                <a:solidFill>
                  <a:schemeClr val="accent1">
                    <a:lumMod val="50000"/>
                  </a:schemeClr>
                </a:solidFill>
              </a:rPr>
              <a:t>print(map_lo)</a:t>
            </a:r>
          </a:p>
          <a:p>
            <a:pPr marL="0" indent="0">
              <a:buNone/>
            </a:pPr>
            <a:endParaRPr lang="pt-BR" sz="1900" dirty="0">
              <a:solidFill>
                <a:schemeClr val="accent1">
                  <a:lumMod val="50000"/>
                </a:schemeClr>
              </a:solidFill>
            </a:endParaRPr>
          </a:p>
          <a:p>
            <a:pPr marL="0" indent="0">
              <a:buNone/>
            </a:pPr>
            <a:r>
              <a:rPr lang="pt-BR" sz="1800" b="1" dirty="0">
                <a:solidFill>
                  <a:schemeClr val="accent2">
                    <a:lumMod val="75000"/>
                  </a:schemeClr>
                </a:solidFill>
              </a:rPr>
              <a:t>Ex: </a:t>
            </a:r>
            <a:r>
              <a:rPr lang="pt-BR" sz="1900" dirty="0">
                <a:solidFill>
                  <a:schemeClr val="accent1">
                    <a:lumMod val="50000"/>
                  </a:schemeClr>
                </a:solidFill>
              </a:rPr>
              <a:t>fileter_lo=list(filter(lambda var: var*2,range(0,10)))</a:t>
            </a:r>
          </a:p>
          <a:p>
            <a:pPr marL="0" indent="0">
              <a:buNone/>
            </a:pPr>
            <a:r>
              <a:rPr lang="pt-BR" sz="1900" dirty="0">
                <a:solidFill>
                  <a:schemeClr val="accent1">
                    <a:lumMod val="50000"/>
                  </a:schemeClr>
                </a:solidFill>
              </a:rPr>
              <a:t>print(fileter_lo)</a:t>
            </a:r>
          </a:p>
          <a:p>
            <a:pPr marL="0" indent="0">
              <a:buNone/>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D9F0E6B6-1A7D-D516-C279-C3D9A2464737}"/>
              </a:ext>
            </a:extLst>
          </p:cNvPr>
          <p:cNvSpPr/>
          <p:nvPr/>
        </p:nvSpPr>
        <p:spPr>
          <a:xfrm>
            <a:off x="0" y="5645020"/>
            <a:ext cx="12192000" cy="1203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00"/>
                </a:solidFill>
                <a:hlinkClick r:id="rId2">
                  <a:extLst>
                    <a:ext uri="{A12FA001-AC4F-418D-AE19-62706E023703}">
                      <ahyp:hlinkClr xmlns:ahyp="http://schemas.microsoft.com/office/drawing/2018/hyperlinkcolor" val="tx"/>
                    </a:ext>
                  </a:extLst>
                </a:hlinkClick>
              </a:rPr>
              <a:t>https://medium.com/@ankur.ghogle100/difference-between-map-and-filter-in-python-8c5bca11afe8</a:t>
            </a:r>
            <a:endParaRPr lang="en-IN" sz="2000" dirty="0">
              <a:solidFill>
                <a:srgbClr val="FFFF00"/>
              </a:solidFill>
            </a:endParaRPr>
          </a:p>
          <a:p>
            <a:pPr algn="ctr"/>
            <a:endParaRPr lang="en-IN" sz="2000" dirty="0">
              <a:solidFill>
                <a:srgbClr val="FFFF00"/>
              </a:solidFill>
              <a:hlinkClick r:id="rId3">
                <a:extLst>
                  <a:ext uri="{A12FA001-AC4F-418D-AE19-62706E023703}">
                    <ahyp:hlinkClr xmlns:ahyp="http://schemas.microsoft.com/office/drawing/2018/hyperlinkcolor" val="tx"/>
                  </a:ext>
                </a:extLst>
              </a:hlinkClick>
            </a:endParaRPr>
          </a:p>
          <a:p>
            <a:pPr algn="ctr"/>
            <a:r>
              <a:rPr lang="en-IN" sz="2000" dirty="0">
                <a:solidFill>
                  <a:srgbClr val="FFFF00"/>
                </a:solidFill>
                <a:hlinkClick r:id="rId3">
                  <a:extLst>
                    <a:ext uri="{A12FA001-AC4F-418D-AE19-62706E023703}">
                      <ahyp:hlinkClr xmlns:ahyp="http://schemas.microsoft.com/office/drawing/2018/hyperlinkcolor" val="tx"/>
                    </a:ext>
                  </a:extLst>
                </a:hlinkClick>
              </a:rPr>
              <a:t>https://stackabuse.com/map-filter-and-reduce-in-python-with-examples/</a:t>
            </a:r>
            <a:endParaRPr lang="en-IN" sz="2000" dirty="0">
              <a:solidFill>
                <a:srgbClr val="FFFF00"/>
              </a:solidFill>
            </a:endParaRPr>
          </a:p>
          <a:p>
            <a:pPr algn="ctr"/>
            <a:endParaRPr lang="en-IN" sz="2000" dirty="0">
              <a:solidFill>
                <a:srgbClr val="FFFF00"/>
              </a:solidFill>
            </a:endParaRPr>
          </a:p>
        </p:txBody>
      </p:sp>
      <p:pic>
        <p:nvPicPr>
          <p:cNvPr id="4" name="Picture 3">
            <a:extLst>
              <a:ext uri="{FF2B5EF4-FFF2-40B4-BE49-F238E27FC236}">
                <a16:creationId xmlns:a16="http://schemas.microsoft.com/office/drawing/2014/main" id="{4EEE1C2A-60C9-7CD1-6462-768878282137}"/>
              </a:ext>
            </a:extLst>
          </p:cNvPr>
          <p:cNvPicPr>
            <a:picLocks noChangeAspect="1"/>
          </p:cNvPicPr>
          <p:nvPr/>
        </p:nvPicPr>
        <p:blipFill>
          <a:blip r:embed="rId4"/>
          <a:stretch>
            <a:fillRect/>
          </a:stretch>
        </p:blipFill>
        <p:spPr>
          <a:xfrm>
            <a:off x="5729591" y="1177048"/>
            <a:ext cx="6462410" cy="4319080"/>
          </a:xfrm>
          <a:prstGeom prst="rect">
            <a:avLst/>
          </a:prstGeom>
        </p:spPr>
      </p:pic>
    </p:spTree>
    <p:extLst>
      <p:ext uri="{BB962C8B-B14F-4D97-AF65-F5344CB8AC3E}">
        <p14:creationId xmlns:p14="http://schemas.microsoft.com/office/powerpoint/2010/main" val="6964407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800" b="1" u="sng" dirty="0">
                <a:solidFill>
                  <a:schemeClr val="accent2">
                    <a:lumMod val="75000"/>
                  </a:schemeClr>
                </a:solidFill>
              </a:rPr>
              <a:t>Lambda with Reduce</a:t>
            </a:r>
            <a:endParaRPr lang="en-IN" b="1" u="sng" dirty="0">
              <a:solidFill>
                <a:schemeClr val="accent2">
                  <a:lumMod val="75000"/>
                </a:schemeClr>
              </a:solidFill>
            </a:endParaRPr>
          </a:p>
          <a:p>
            <a:pPr marL="0" indent="0">
              <a:buNone/>
            </a:pPr>
            <a:r>
              <a:rPr lang="en-US" sz="1800" b="1" dirty="0">
                <a:solidFill>
                  <a:schemeClr val="accent2">
                    <a:lumMod val="75000"/>
                  </a:schemeClr>
                </a:solidFill>
              </a:rPr>
              <a:t>Reduce</a:t>
            </a:r>
            <a:r>
              <a:rPr lang="en-US" sz="1900" b="1" dirty="0">
                <a:solidFill>
                  <a:schemeClr val="accent1">
                    <a:lumMod val="50000"/>
                  </a:schemeClr>
                </a:solidFill>
              </a:rPr>
              <a:t> </a:t>
            </a:r>
            <a:r>
              <a:rPr lang="en-US" sz="1900" dirty="0">
                <a:solidFill>
                  <a:schemeClr val="accent1">
                    <a:lumMod val="50000"/>
                  </a:schemeClr>
                </a:solidFill>
              </a:rPr>
              <a:t>in Python from the functools module is a powerful tool for performing functional computations.  It continuously applies a function on a list until it returns a single value. reduce() is not part of the built-in functools module in Python 3. You need to explicitly import it if you want to use it.</a:t>
            </a:r>
          </a:p>
          <a:p>
            <a:pPr marL="0" indent="0">
              <a:buNone/>
            </a:pPr>
            <a:endParaRPr lang="en-US" sz="19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D9F0E6B6-1A7D-D516-C279-C3D9A2464737}"/>
              </a:ext>
            </a:extLst>
          </p:cNvPr>
          <p:cNvSpPr/>
          <p:nvPr/>
        </p:nvSpPr>
        <p:spPr>
          <a:xfrm>
            <a:off x="0" y="5029201"/>
            <a:ext cx="12192000" cy="1819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rgbClr val="FF0000"/>
                </a:solidFill>
                <a:highlight>
                  <a:srgbClr val="FFFF00"/>
                </a:highlight>
              </a:rPr>
              <a:t>Conclusion: </a:t>
            </a:r>
            <a:r>
              <a:rPr lang="en-US" sz="2000" dirty="0">
                <a:solidFill>
                  <a:srgbClr val="FF0000"/>
                </a:solidFill>
                <a:highlight>
                  <a:srgbClr val="FFFF00"/>
                </a:highlight>
              </a:rPr>
              <a:t>these are convenience functions so you can avoid writing more cumbersome code, but avoid using them too much. as it can often lead to illegible code that's hard to maintain. better to just write a slightly longer for-loop/defined method and avoid unnecessary confusion. While powerful, these functions might not always be the most readable or efficient solution. Choose the approach that best suits your specific problem and coding style. If you have a large dataset or performance is critical, explore alternative methods like list comprehensions or generator expressions, which can sometimes be more efficient.</a:t>
            </a:r>
            <a:endParaRPr lang="en-IN" sz="2000" dirty="0">
              <a:solidFill>
                <a:srgbClr val="FF0000"/>
              </a:solidFill>
              <a:highlight>
                <a:srgbClr val="FFFF00"/>
              </a:highlight>
            </a:endParaRPr>
          </a:p>
        </p:txBody>
      </p:sp>
      <p:sp>
        <p:nvSpPr>
          <p:cNvPr id="12" name="Rectangle 11">
            <a:extLst>
              <a:ext uri="{FF2B5EF4-FFF2-40B4-BE49-F238E27FC236}">
                <a16:creationId xmlns:a16="http://schemas.microsoft.com/office/drawing/2014/main" id="{AC1CBEFD-279F-DBEF-790F-755AECA8B97E}"/>
              </a:ext>
            </a:extLst>
          </p:cNvPr>
          <p:cNvSpPr/>
          <p:nvPr/>
        </p:nvSpPr>
        <p:spPr>
          <a:xfrm>
            <a:off x="8328499" y="1527243"/>
            <a:ext cx="3863502" cy="3501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n-US" sz="1800" dirty="0">
                <a:solidFill>
                  <a:schemeClr val="accent1">
                    <a:lumMod val="50000"/>
                  </a:schemeClr>
                </a:solidFill>
              </a:rPr>
              <a:t>def multiply(a, b):</a:t>
            </a:r>
          </a:p>
          <a:p>
            <a:pPr marL="0" indent="0">
              <a:buNone/>
            </a:pPr>
            <a:r>
              <a:rPr lang="en-US" sz="1800" dirty="0">
                <a:solidFill>
                  <a:schemeClr val="accent1">
                    <a:lumMod val="50000"/>
                  </a:schemeClr>
                </a:solidFill>
              </a:rPr>
              <a:t>    return a * b</a:t>
            </a:r>
          </a:p>
          <a:p>
            <a:pPr marL="0" indent="0">
              <a:buNone/>
            </a:pPr>
            <a:r>
              <a:rPr lang="en-US" sz="1800" dirty="0">
                <a:solidFill>
                  <a:schemeClr val="accent1">
                    <a:lumMod val="50000"/>
                  </a:schemeClr>
                </a:solidFill>
              </a:rPr>
              <a:t>nums = [1, 2, 3, 4, 5]</a:t>
            </a:r>
          </a:p>
          <a:p>
            <a:pPr marL="0" indent="0">
              <a:buNone/>
            </a:pPr>
            <a:r>
              <a:rPr lang="en-US" sz="1800" dirty="0" err="1">
                <a:solidFill>
                  <a:schemeClr val="accent1">
                    <a:lumMod val="50000"/>
                  </a:schemeClr>
                </a:solidFill>
              </a:rPr>
              <a:t>total_product</a:t>
            </a:r>
            <a:r>
              <a:rPr lang="en-US" sz="1800" dirty="0">
                <a:solidFill>
                  <a:schemeClr val="accent1">
                    <a:lumMod val="50000"/>
                  </a:schemeClr>
                </a:solidFill>
              </a:rPr>
              <a:t> = reduce(multiply, nums)</a:t>
            </a:r>
          </a:p>
          <a:p>
            <a:pPr marL="0" indent="0">
              <a:buNone/>
            </a:pPr>
            <a:r>
              <a:rPr lang="en-US" sz="1800" dirty="0">
                <a:solidFill>
                  <a:schemeClr val="accent1">
                    <a:lumMod val="50000"/>
                  </a:schemeClr>
                </a:solidFill>
              </a:rPr>
              <a:t>print('Total product:', </a:t>
            </a:r>
            <a:r>
              <a:rPr lang="en-US" sz="1800" dirty="0" err="1">
                <a:solidFill>
                  <a:schemeClr val="accent1">
                    <a:lumMod val="50000"/>
                  </a:schemeClr>
                </a:solidFill>
              </a:rPr>
              <a:t>total_product</a:t>
            </a:r>
            <a:r>
              <a:rPr lang="en-US" sz="1800" dirty="0">
                <a:solidFill>
                  <a:schemeClr val="accent1">
                    <a:lumMod val="50000"/>
                  </a:schemeClr>
                </a:solidFill>
              </a:rPr>
              <a:t>)</a:t>
            </a:r>
            <a:endParaRPr lang="fr-FR" sz="1800" dirty="0">
              <a:solidFill>
                <a:schemeClr val="accent1">
                  <a:lumMod val="50000"/>
                </a:schemeClr>
              </a:solidFill>
            </a:endParaRPr>
          </a:p>
          <a:p>
            <a:pPr marL="0" indent="0">
              <a:buNone/>
            </a:pPr>
            <a:endParaRPr lang="fr-FR" sz="1800" dirty="0">
              <a:solidFill>
                <a:schemeClr val="accent1">
                  <a:lumMod val="50000"/>
                </a:schemeClr>
              </a:solidFill>
            </a:endParaRPr>
          </a:p>
          <a:p>
            <a:pPr marL="0" indent="0">
              <a:buNone/>
            </a:pPr>
            <a:r>
              <a:rPr lang="en-US" sz="1800" b="1" dirty="0">
                <a:solidFill>
                  <a:schemeClr val="accent2">
                    <a:lumMod val="75000"/>
                  </a:schemeClr>
                </a:solidFill>
              </a:rPr>
              <a:t>Ex: </a:t>
            </a:r>
            <a:r>
              <a:rPr lang="fr-FR" sz="1800" dirty="0" err="1">
                <a:solidFill>
                  <a:schemeClr val="accent1">
                    <a:lumMod val="50000"/>
                  </a:schemeClr>
                </a:solidFill>
              </a:rPr>
              <a:t>nums</a:t>
            </a:r>
            <a:r>
              <a:rPr lang="fr-FR" sz="1800" dirty="0">
                <a:solidFill>
                  <a:schemeClr val="accent1">
                    <a:lumMod val="50000"/>
                  </a:schemeClr>
                </a:solidFill>
              </a:rPr>
              <a:t> = [1, 2, 3, 4]</a:t>
            </a:r>
          </a:p>
          <a:p>
            <a:pPr marL="0" indent="0">
              <a:buNone/>
            </a:pPr>
            <a:r>
              <a:rPr lang="fr-FR" sz="1800" dirty="0">
                <a:solidFill>
                  <a:schemeClr val="accent1">
                    <a:lumMod val="50000"/>
                  </a:schemeClr>
                </a:solidFill>
              </a:rPr>
              <a:t>ans = </a:t>
            </a:r>
            <a:r>
              <a:rPr lang="fr-FR" sz="1800" dirty="0" err="1">
                <a:solidFill>
                  <a:schemeClr val="accent1">
                    <a:lumMod val="50000"/>
                  </a:schemeClr>
                </a:solidFill>
              </a:rPr>
              <a:t>reduce</a:t>
            </a:r>
            <a:r>
              <a:rPr lang="fr-FR" sz="1800" dirty="0">
                <a:solidFill>
                  <a:schemeClr val="accent1">
                    <a:lumMod val="50000"/>
                  </a:schemeClr>
                </a:solidFill>
              </a:rPr>
              <a:t>(lambda x, y: x + y, </a:t>
            </a:r>
            <a:r>
              <a:rPr lang="fr-FR" sz="1800" dirty="0" err="1">
                <a:solidFill>
                  <a:schemeClr val="accent1">
                    <a:lumMod val="50000"/>
                  </a:schemeClr>
                </a:solidFill>
              </a:rPr>
              <a:t>nums</a:t>
            </a:r>
            <a:r>
              <a:rPr lang="fr-FR" sz="1800" dirty="0">
                <a:solidFill>
                  <a:schemeClr val="accent1">
                    <a:lumMod val="50000"/>
                  </a:schemeClr>
                </a:solidFill>
              </a:rPr>
              <a:t>)</a:t>
            </a:r>
          </a:p>
          <a:p>
            <a:pPr marL="0" indent="0">
              <a:buNone/>
            </a:pPr>
            <a:r>
              <a:rPr lang="fr-FR" sz="1800" dirty="0">
                <a:solidFill>
                  <a:schemeClr val="accent1">
                    <a:lumMod val="50000"/>
                  </a:schemeClr>
                </a:solidFill>
              </a:rPr>
              <a:t>print(ans)</a:t>
            </a:r>
            <a:endParaRPr lang="en-US" sz="1800" dirty="0">
              <a:solidFill>
                <a:schemeClr val="accent1">
                  <a:lumMod val="50000"/>
                </a:schemeClr>
              </a:solidFill>
            </a:endParaRPr>
          </a:p>
        </p:txBody>
      </p:sp>
      <p:sp>
        <p:nvSpPr>
          <p:cNvPr id="13" name="Rectangle 12">
            <a:extLst>
              <a:ext uri="{FF2B5EF4-FFF2-40B4-BE49-F238E27FC236}">
                <a16:creationId xmlns:a16="http://schemas.microsoft.com/office/drawing/2014/main" id="{950713D5-B3B7-1186-EEBF-4988F80A0075}"/>
              </a:ext>
            </a:extLst>
          </p:cNvPr>
          <p:cNvSpPr/>
          <p:nvPr/>
        </p:nvSpPr>
        <p:spPr>
          <a:xfrm>
            <a:off x="0" y="1517909"/>
            <a:ext cx="4502284" cy="3501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 from functools import reduce</a:t>
            </a:r>
          </a:p>
          <a:p>
            <a:pPr marL="0" indent="0">
              <a:buNone/>
            </a:pPr>
            <a:r>
              <a:rPr lang="en-US" sz="2000" dirty="0">
                <a:solidFill>
                  <a:schemeClr val="accent1">
                    <a:lumMod val="50000"/>
                  </a:schemeClr>
                </a:solidFill>
              </a:rPr>
              <a:t>l = [1, 2, 3, 4, 5, 6]</a:t>
            </a:r>
          </a:p>
          <a:p>
            <a:pPr marL="0" indent="0">
              <a:buNone/>
            </a:pPr>
            <a:r>
              <a:rPr lang="en-US" sz="2000" dirty="0">
                <a:solidFill>
                  <a:schemeClr val="accent1">
                    <a:lumMod val="50000"/>
                  </a:schemeClr>
                </a:solidFill>
              </a:rPr>
              <a:t>ans = reduce(lambda x, y: x * y, l)</a:t>
            </a:r>
          </a:p>
          <a:p>
            <a:pPr marL="0" indent="0">
              <a:buNone/>
            </a:pPr>
            <a:r>
              <a:rPr lang="en-US" sz="2000" dirty="0">
                <a:solidFill>
                  <a:schemeClr val="accent1">
                    <a:lumMod val="50000"/>
                  </a:schemeClr>
                </a:solidFill>
              </a:rPr>
              <a:t>print(ans)</a:t>
            </a:r>
          </a:p>
          <a:p>
            <a:pPr marL="0" indent="0">
              <a:buNone/>
            </a:pPr>
            <a:r>
              <a:rPr lang="en-US" b="1" dirty="0">
                <a:solidFill>
                  <a:schemeClr val="accent2">
                    <a:lumMod val="75000"/>
                  </a:schemeClr>
                </a:solidFill>
              </a:rPr>
              <a:t>Ex: </a:t>
            </a:r>
            <a:r>
              <a:rPr lang="en-US" sz="2000" dirty="0" err="1">
                <a:solidFill>
                  <a:schemeClr val="accent1">
                    <a:lumMod val="50000"/>
                  </a:schemeClr>
                </a:solidFill>
              </a:rPr>
              <a:t>lis</a:t>
            </a:r>
            <a:r>
              <a:rPr lang="en-US" sz="2000" dirty="0">
                <a:solidFill>
                  <a:schemeClr val="accent1">
                    <a:lumMod val="50000"/>
                  </a:schemeClr>
                </a:solidFill>
              </a:rPr>
              <a:t> = [1, 3, 5, 6, 2]</a:t>
            </a:r>
          </a:p>
          <a:p>
            <a:pPr marL="0" indent="0">
              <a:buNone/>
            </a:pPr>
            <a:r>
              <a:rPr lang="en-US" sz="2000" dirty="0">
                <a:solidFill>
                  <a:schemeClr val="accent1">
                    <a:lumMod val="50000"/>
                  </a:schemeClr>
                </a:solidFill>
              </a:rPr>
              <a:t>print(reduce(lambda a, b: </a:t>
            </a:r>
            <a:r>
              <a:rPr lang="en-US" sz="2000" dirty="0" err="1">
                <a:solidFill>
                  <a:schemeClr val="accent1">
                    <a:lumMod val="50000"/>
                  </a:schemeClr>
                </a:solidFill>
              </a:rPr>
              <a:t>a+b</a:t>
            </a:r>
            <a:r>
              <a:rPr lang="en-US" sz="2000" dirty="0">
                <a:solidFill>
                  <a:schemeClr val="accent1">
                    <a:lumMod val="50000"/>
                  </a:schemeClr>
                </a:solidFill>
              </a:rPr>
              <a:t>, </a:t>
            </a:r>
            <a:r>
              <a:rPr lang="en-US" sz="2000" dirty="0" err="1">
                <a:solidFill>
                  <a:schemeClr val="accent1">
                    <a:lumMod val="50000"/>
                  </a:schemeClr>
                </a:solidFill>
              </a:rPr>
              <a:t>lis</a:t>
            </a:r>
            <a:r>
              <a:rPr lang="en-US" sz="2000" dirty="0">
                <a:solidFill>
                  <a:schemeClr val="accent1">
                    <a:lumMod val="50000"/>
                  </a:schemeClr>
                </a:solidFill>
              </a:rPr>
              <a:t>))</a:t>
            </a:r>
          </a:p>
          <a:p>
            <a:pPr marL="0" indent="0">
              <a:buNone/>
            </a:pPr>
            <a:r>
              <a:rPr lang="en-US" sz="2000" dirty="0">
                <a:solidFill>
                  <a:schemeClr val="accent1">
                    <a:lumMod val="50000"/>
                  </a:schemeClr>
                </a:solidFill>
              </a:rPr>
              <a:t>print(reduce(lambda a, b: a if a &gt; b else b, </a:t>
            </a:r>
            <a:r>
              <a:rPr lang="en-US" sz="2000" dirty="0" err="1">
                <a:solidFill>
                  <a:schemeClr val="accent1">
                    <a:lumMod val="50000"/>
                  </a:schemeClr>
                </a:solidFill>
              </a:rPr>
              <a:t>lis</a:t>
            </a:r>
            <a:r>
              <a:rPr lang="en-US" sz="2000" dirty="0">
                <a:solidFill>
                  <a:schemeClr val="accent1">
                    <a:lumMod val="50000"/>
                  </a:schemeClr>
                </a:solidFill>
              </a:rPr>
              <a:t>))</a:t>
            </a:r>
          </a:p>
          <a:p>
            <a:pPr marL="0" indent="0">
              <a:buNone/>
            </a:pPr>
            <a:r>
              <a:rPr lang="en-US" sz="2000" b="1" dirty="0">
                <a:solidFill>
                  <a:schemeClr val="accent2">
                    <a:lumMod val="75000"/>
                  </a:schemeClr>
                </a:solidFill>
              </a:rPr>
              <a:t>Ex: </a:t>
            </a:r>
            <a:r>
              <a:rPr lang="fr-FR" sz="2000" dirty="0">
                <a:solidFill>
                  <a:schemeClr val="accent1">
                    <a:lumMod val="50000"/>
                  </a:schemeClr>
                </a:solidFill>
              </a:rPr>
              <a:t>ans = </a:t>
            </a:r>
            <a:r>
              <a:rPr lang="fr-FR" sz="2000" dirty="0" err="1">
                <a:solidFill>
                  <a:schemeClr val="accent1">
                    <a:lumMod val="50000"/>
                  </a:schemeClr>
                </a:solidFill>
              </a:rPr>
              <a:t>reduce</a:t>
            </a:r>
            <a:r>
              <a:rPr lang="fr-FR" sz="2000" dirty="0">
                <a:solidFill>
                  <a:schemeClr val="accent1">
                    <a:lumMod val="50000"/>
                  </a:schemeClr>
                </a:solidFill>
              </a:rPr>
              <a:t>(lambda a, b: a + b, [1,2,6])</a:t>
            </a:r>
          </a:p>
          <a:p>
            <a:pPr marL="0" indent="0">
              <a:buNone/>
            </a:pPr>
            <a:r>
              <a:rPr lang="fr-FR" sz="2000" dirty="0">
                <a:solidFill>
                  <a:schemeClr val="accent1">
                    <a:lumMod val="50000"/>
                  </a:schemeClr>
                </a:solidFill>
              </a:rPr>
              <a:t>print(ans)</a:t>
            </a:r>
          </a:p>
        </p:txBody>
      </p:sp>
      <p:sp>
        <p:nvSpPr>
          <p:cNvPr id="15" name="Rectangle 14">
            <a:extLst>
              <a:ext uri="{FF2B5EF4-FFF2-40B4-BE49-F238E27FC236}">
                <a16:creationId xmlns:a16="http://schemas.microsoft.com/office/drawing/2014/main" id="{818C6DA2-8B02-4D63-1B66-8E03A61E3091}"/>
              </a:ext>
            </a:extLst>
          </p:cNvPr>
          <p:cNvSpPr/>
          <p:nvPr/>
        </p:nvSpPr>
        <p:spPr>
          <a:xfrm>
            <a:off x="4502284" y="1527243"/>
            <a:ext cx="3826214" cy="3501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 </a:t>
            </a:r>
            <a:r>
              <a:rPr lang="en-US" sz="2000" dirty="0">
                <a:solidFill>
                  <a:schemeClr val="accent1">
                    <a:lumMod val="50000"/>
                  </a:schemeClr>
                </a:solidFill>
              </a:rPr>
              <a:t>def </a:t>
            </a:r>
            <a:r>
              <a:rPr lang="en-US" sz="2000" dirty="0">
                <a:solidFill>
                  <a:schemeClr val="accent2">
                    <a:lumMod val="75000"/>
                  </a:schemeClr>
                </a:solidFill>
              </a:rPr>
              <a:t>product</a:t>
            </a:r>
            <a:r>
              <a:rPr lang="en-US" sz="2000" dirty="0">
                <a:solidFill>
                  <a:schemeClr val="accent1">
                    <a:lumMod val="50000"/>
                  </a:schemeClr>
                </a:solidFill>
              </a:rPr>
              <a:t>(</a:t>
            </a:r>
            <a:r>
              <a:rPr lang="en-US" sz="2000" dirty="0" err="1">
                <a:solidFill>
                  <a:schemeClr val="accent1">
                    <a:lumMod val="50000"/>
                  </a:schemeClr>
                </a:solidFill>
              </a:rPr>
              <a:t>x,y</a:t>
            </a:r>
            <a:r>
              <a:rPr lang="en-US" sz="2000" dirty="0">
                <a:solidFill>
                  <a:schemeClr val="accent1">
                    <a:lumMod val="50000"/>
                  </a:schemeClr>
                </a:solidFill>
              </a:rPr>
              <a:t>):</a:t>
            </a:r>
          </a:p>
          <a:p>
            <a:pPr marL="0" indent="0">
              <a:buNone/>
            </a:pPr>
            <a:r>
              <a:rPr lang="en-US" sz="2000" dirty="0">
                <a:solidFill>
                  <a:schemeClr val="accent1">
                    <a:lumMod val="50000"/>
                  </a:schemeClr>
                </a:solidFill>
              </a:rPr>
              <a:t>    return x*y</a:t>
            </a:r>
          </a:p>
          <a:p>
            <a:pPr marL="0" indent="0">
              <a:buNone/>
            </a:pPr>
            <a:r>
              <a:rPr lang="en-US" sz="2000" dirty="0">
                <a:solidFill>
                  <a:schemeClr val="accent1">
                    <a:lumMod val="50000"/>
                  </a:schemeClr>
                </a:solidFill>
              </a:rPr>
              <a:t>ans = reduce(</a:t>
            </a:r>
            <a:r>
              <a:rPr lang="en-US" sz="2000" dirty="0">
                <a:solidFill>
                  <a:schemeClr val="accent2">
                    <a:lumMod val="75000"/>
                  </a:schemeClr>
                </a:solidFill>
              </a:rPr>
              <a:t>product</a:t>
            </a:r>
            <a:r>
              <a:rPr lang="en-US" sz="2000" dirty="0">
                <a:solidFill>
                  <a:schemeClr val="accent1">
                    <a:lumMod val="50000"/>
                  </a:schemeClr>
                </a:solidFill>
              </a:rPr>
              <a:t>, [2, 5, 3, 7])</a:t>
            </a:r>
          </a:p>
          <a:p>
            <a:pPr marL="0" indent="0">
              <a:buNone/>
            </a:pPr>
            <a:r>
              <a:rPr lang="en-US" sz="2000" dirty="0">
                <a:solidFill>
                  <a:schemeClr val="accent1">
                    <a:lumMod val="50000"/>
                  </a:schemeClr>
                </a:solidFill>
              </a:rPr>
              <a:t>print(ans)</a:t>
            </a:r>
          </a:p>
          <a:p>
            <a:pPr marL="0" indent="0">
              <a:buNone/>
            </a:pPr>
            <a:endParaRPr lang="en-US" sz="2000" dirty="0">
              <a:solidFill>
                <a:schemeClr val="accent1">
                  <a:lumMod val="50000"/>
                </a:schemeClr>
              </a:solidFill>
            </a:endParaRPr>
          </a:p>
          <a:p>
            <a:pPr marL="0" indent="0">
              <a:buNone/>
            </a:pPr>
            <a:r>
              <a:rPr lang="en-US" sz="2000" b="1" dirty="0">
                <a:solidFill>
                  <a:schemeClr val="accent2">
                    <a:lumMod val="75000"/>
                  </a:schemeClr>
                </a:solidFill>
              </a:rPr>
              <a:t>Ex: </a:t>
            </a:r>
            <a:r>
              <a:rPr lang="en-US" sz="2000" dirty="0">
                <a:solidFill>
                  <a:schemeClr val="accent1">
                    <a:lumMod val="50000"/>
                  </a:schemeClr>
                </a:solidFill>
              </a:rPr>
              <a:t>def add(a, b):</a:t>
            </a:r>
          </a:p>
          <a:p>
            <a:pPr marL="0" indent="0">
              <a:buNone/>
            </a:pPr>
            <a:r>
              <a:rPr lang="en-US" sz="2000" dirty="0">
                <a:solidFill>
                  <a:schemeClr val="accent1">
                    <a:lumMod val="50000"/>
                  </a:schemeClr>
                </a:solidFill>
              </a:rPr>
              <a:t>    return a + b</a:t>
            </a:r>
          </a:p>
          <a:p>
            <a:pPr marL="0" indent="0">
              <a:buNone/>
            </a:pPr>
            <a:r>
              <a:rPr lang="en-US" sz="2000" dirty="0">
                <a:solidFill>
                  <a:schemeClr val="accent1">
                    <a:lumMod val="50000"/>
                  </a:schemeClr>
                </a:solidFill>
              </a:rPr>
              <a:t>nums = [1, 2, 3, 4, 5]</a:t>
            </a:r>
          </a:p>
          <a:p>
            <a:pPr marL="0" indent="0">
              <a:buNone/>
            </a:pPr>
            <a:r>
              <a:rPr lang="en-US" sz="2000" dirty="0">
                <a:solidFill>
                  <a:schemeClr val="accent1">
                    <a:lumMod val="50000"/>
                  </a:schemeClr>
                </a:solidFill>
              </a:rPr>
              <a:t>total_sum = reduce(add, nums)</a:t>
            </a:r>
          </a:p>
          <a:p>
            <a:pPr marL="0" indent="0">
              <a:buNone/>
            </a:pPr>
            <a:r>
              <a:rPr lang="en-US" sz="2000" dirty="0">
                <a:solidFill>
                  <a:schemeClr val="accent1">
                    <a:lumMod val="50000"/>
                  </a:schemeClr>
                </a:solidFill>
              </a:rPr>
              <a:t>print('Total sum:', total_sum)</a:t>
            </a:r>
          </a:p>
        </p:txBody>
      </p:sp>
    </p:spTree>
    <p:extLst>
      <p:ext uri="{BB962C8B-B14F-4D97-AF65-F5344CB8AC3E}">
        <p14:creationId xmlns:p14="http://schemas.microsoft.com/office/powerpoint/2010/main" val="3139135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Exception Handling</a:t>
            </a:r>
            <a:endParaRPr lang="en-IN" b="1" u="sng" dirty="0">
              <a:solidFill>
                <a:schemeClr val="accent2">
                  <a:lumMod val="75000"/>
                </a:schemeClr>
              </a:solidFill>
            </a:endParaRPr>
          </a:p>
          <a:p>
            <a:pPr marL="0" indent="0">
              <a:buNone/>
            </a:pPr>
            <a:r>
              <a:rPr lang="en-US" sz="1900" dirty="0">
                <a:solidFill>
                  <a:schemeClr val="accent1">
                    <a:lumMod val="50000"/>
                  </a:schemeClr>
                </a:solidFill>
              </a:rPr>
              <a:t>Exception Handling is a technique to deal with unwanted and unexpected events occurring during the program execution. one must be ready to deal with errors, unexpected inputs, or other exceptions. Using the try and except keywords, Python provides a structured approach to exception handling.</a:t>
            </a:r>
          </a:p>
          <a:p>
            <a:pPr marL="0" indent="0">
              <a:buNone/>
            </a:pPr>
            <a:endParaRPr lang="en-US" sz="1800" b="1" dirty="0">
              <a:solidFill>
                <a:schemeClr val="accent2">
                  <a:lumMod val="75000"/>
                </a:schemeClr>
              </a:solidFill>
            </a:endParaRPr>
          </a:p>
          <a:p>
            <a:pPr marL="0" indent="0">
              <a:buNone/>
            </a:pPr>
            <a:r>
              <a:rPr lang="en-US" sz="1800" b="1" dirty="0">
                <a:solidFill>
                  <a:schemeClr val="accent2">
                    <a:lumMod val="75000"/>
                  </a:schemeClr>
                </a:solidFill>
              </a:rPr>
              <a:t>Need for Exception handling: </a:t>
            </a:r>
            <a:r>
              <a:rPr lang="en-US" sz="1900" dirty="0">
                <a:solidFill>
                  <a:schemeClr val="accent1">
                    <a:lumMod val="50000"/>
                  </a:schemeClr>
                </a:solidFill>
              </a:rPr>
              <a:t>Program terminates when ever an error occurs, sudden termination can corrupt the program, Exception may cause the data loss.</a:t>
            </a:r>
          </a:p>
          <a:p>
            <a:pPr marL="0" indent="0">
              <a:buNone/>
            </a:pPr>
            <a:endParaRPr lang="en-US" sz="1900" dirty="0">
              <a:solidFill>
                <a:schemeClr val="accent1">
                  <a:lumMod val="50000"/>
                </a:schemeClr>
              </a:solidFill>
            </a:endParaRPr>
          </a:p>
          <a:p>
            <a:pPr marL="0" indent="0">
              <a:buNone/>
            </a:pPr>
            <a:r>
              <a:rPr lang="en-US" sz="1800" b="1" dirty="0">
                <a:solidFill>
                  <a:schemeClr val="accent2">
                    <a:lumMod val="75000"/>
                  </a:schemeClr>
                </a:solidFill>
              </a:rPr>
              <a:t>Types of errors: </a:t>
            </a:r>
            <a:r>
              <a:rPr lang="en-US" sz="1900" dirty="0">
                <a:solidFill>
                  <a:schemeClr val="accent1">
                    <a:lumMod val="50000"/>
                  </a:schemeClr>
                </a:solidFill>
              </a:rPr>
              <a:t>1. Syntax Errors 2. Runtime Errors 3. Logical Errors</a:t>
            </a:r>
          </a:p>
          <a:p>
            <a:pPr marL="0" indent="0">
              <a:buNone/>
            </a:pPr>
            <a:endParaRPr lang="en-US" sz="1800" b="1" dirty="0">
              <a:solidFill>
                <a:schemeClr val="accent2">
                  <a:lumMod val="75000"/>
                </a:schemeClr>
              </a:solidFill>
            </a:endParaRPr>
          </a:p>
          <a:p>
            <a:pPr marL="0" indent="0">
              <a:buNone/>
            </a:pPr>
            <a:r>
              <a:rPr lang="en-US" sz="1800" b="1" dirty="0">
                <a:solidFill>
                  <a:schemeClr val="accent2">
                    <a:lumMod val="75000"/>
                  </a:schemeClr>
                </a:solidFill>
              </a:rPr>
              <a:t>1. Syntax Errors (compile time error): </a:t>
            </a:r>
            <a:r>
              <a:rPr lang="en-US" sz="1900" dirty="0">
                <a:solidFill>
                  <a:schemeClr val="accent1">
                    <a:lumMod val="50000"/>
                  </a:schemeClr>
                </a:solidFill>
              </a:rPr>
              <a:t>occurs when the interpreter is unable to parse the code due to the code violating Python language rules, such as inappropriate indentation, erroneous keyword usage, or incorrect operator use. Syntax errors prohibit the code from running, and the interpreter displays an error message that specifies the problem and where it occurred in the code.</a:t>
            </a:r>
          </a:p>
          <a:p>
            <a:pPr marL="0" indent="0">
              <a:buNone/>
            </a:pPr>
            <a:r>
              <a:rPr lang="en-US" sz="1800" b="1" dirty="0">
                <a:solidFill>
                  <a:schemeClr val="accent2">
                    <a:lumMod val="75000"/>
                  </a:schemeClr>
                </a:solidFill>
              </a:rPr>
              <a:t>Ex: </a:t>
            </a:r>
            <a:r>
              <a:rPr lang="en-US" sz="1900" dirty="0">
                <a:solidFill>
                  <a:schemeClr val="accent1">
                    <a:lumMod val="50000"/>
                  </a:schemeClr>
                </a:solidFill>
              </a:rPr>
              <a:t>x = 10</a:t>
            </a:r>
          </a:p>
          <a:p>
            <a:pPr marL="0" indent="0">
              <a:buNone/>
            </a:pPr>
            <a:r>
              <a:rPr lang="en-US" sz="1900" dirty="0">
                <a:solidFill>
                  <a:schemeClr val="accent1">
                    <a:lumMod val="50000"/>
                  </a:schemeClr>
                </a:solidFill>
              </a:rPr>
              <a:t>if x == 10</a:t>
            </a:r>
          </a:p>
          <a:p>
            <a:pPr marL="0" indent="0">
              <a:buNone/>
            </a:pPr>
            <a:r>
              <a:rPr lang="en-US" sz="1900" dirty="0">
                <a:solidFill>
                  <a:schemeClr val="accent1">
                    <a:lumMod val="50000"/>
                  </a:schemeClr>
                </a:solidFill>
              </a:rPr>
              <a:t>print("x is 10")</a:t>
            </a: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261721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Exception Handling</a:t>
            </a:r>
            <a:endParaRPr lang="en-IN" b="1" u="sng" dirty="0">
              <a:solidFill>
                <a:schemeClr val="accent2">
                  <a:lumMod val="75000"/>
                </a:schemeClr>
              </a:solidFill>
            </a:endParaRPr>
          </a:p>
          <a:p>
            <a:pPr marL="0" indent="0">
              <a:buNone/>
            </a:pPr>
            <a:r>
              <a:rPr lang="en-US" sz="1800" b="1" dirty="0">
                <a:solidFill>
                  <a:schemeClr val="accent2">
                    <a:lumMod val="75000"/>
                  </a:schemeClr>
                </a:solidFill>
              </a:rPr>
              <a:t>2. Runtime Errors: </a:t>
            </a:r>
            <a:r>
              <a:rPr lang="en-US" sz="1900" dirty="0">
                <a:solidFill>
                  <a:schemeClr val="accent1">
                    <a:lumMod val="50000"/>
                  </a:schemeClr>
                </a:solidFill>
              </a:rPr>
              <a:t>occurs when the program is executing and encounters an unexpected condition that prevents it from continuing. also known as exceptions and can occur for various reasons such as division by zero, attempting to access an index that is out of range, or calling a function that does not exist. </a:t>
            </a:r>
            <a:r>
              <a:rPr lang="en-US" sz="1800" b="1" dirty="0">
                <a:solidFill>
                  <a:schemeClr val="accent2">
                    <a:lumMod val="75000"/>
                  </a:schemeClr>
                </a:solidFill>
              </a:rPr>
              <a:t>Types of runtime errors: </a:t>
            </a:r>
            <a:r>
              <a:rPr lang="en-US" sz="1900" dirty="0">
                <a:solidFill>
                  <a:schemeClr val="accent1">
                    <a:lumMod val="50000"/>
                  </a:schemeClr>
                </a:solidFill>
              </a:rPr>
              <a:t>Runtime errors can be challenging to debug because they occur at runtime and can be difficult to reproduce. To fix a runtime error, we need to identify the cause of the error and modify the code to handle the error or avoid it altogether. Below are some specific types of runtime errors.</a:t>
            </a:r>
          </a:p>
        </p:txBody>
      </p:sp>
      <p:sp>
        <p:nvSpPr>
          <p:cNvPr id="5" name="Rectangle 4">
            <a:extLst>
              <a:ext uri="{FF2B5EF4-FFF2-40B4-BE49-F238E27FC236}">
                <a16:creationId xmlns:a16="http://schemas.microsoft.com/office/drawing/2014/main" id="{FB9368D4-2936-7BE0-AB92-1AF3F13A87DE}"/>
              </a:ext>
            </a:extLst>
          </p:cNvPr>
          <p:cNvSpPr/>
          <p:nvPr/>
        </p:nvSpPr>
        <p:spPr>
          <a:xfrm>
            <a:off x="0" y="2227634"/>
            <a:ext cx="5875506" cy="46303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2">
                    <a:lumMod val="75000"/>
                  </a:schemeClr>
                </a:solidFill>
              </a:rPr>
              <a:t>1. NameError: </a:t>
            </a:r>
            <a:r>
              <a:rPr lang="en-US" sz="1800" dirty="0">
                <a:solidFill>
                  <a:schemeClr val="accent1">
                    <a:lumMod val="50000"/>
                  </a:schemeClr>
                </a:solidFill>
              </a:rPr>
              <a:t>is raised when the interpreter encounters a variable or function name that it cannot find in the current scope. This can happen for a variety of reasons, such as misspelling a variable or function name, using a variable or function before it is defined, or referencing a variable or function that is outside the current scope. </a:t>
            </a:r>
          </a:p>
          <a:p>
            <a:pPr marL="0" indent="0">
              <a:buNone/>
            </a:pPr>
            <a:r>
              <a:rPr lang="en-US" sz="1600" b="1" dirty="0">
                <a:solidFill>
                  <a:schemeClr val="accent2">
                    <a:lumMod val="75000"/>
                  </a:schemeClr>
                </a:solidFill>
              </a:rPr>
              <a:t>Ex: </a:t>
            </a:r>
            <a:r>
              <a:rPr lang="en-US" sz="1800" dirty="0">
                <a:solidFill>
                  <a:schemeClr val="accent1">
                    <a:lumMod val="50000"/>
                  </a:schemeClr>
                </a:solidFill>
              </a:rPr>
              <a:t>def calculate_sum(a, b):</a:t>
            </a:r>
          </a:p>
          <a:p>
            <a:pPr marL="0" indent="0">
              <a:buNone/>
            </a:pPr>
            <a:r>
              <a:rPr lang="en-US" sz="1800" dirty="0">
                <a:solidFill>
                  <a:schemeClr val="accent1">
                    <a:lumMod val="50000"/>
                  </a:schemeClr>
                </a:solidFill>
              </a:rPr>
              <a:t>total = a + b</a:t>
            </a:r>
          </a:p>
          <a:p>
            <a:pPr marL="0" indent="0">
              <a:buNone/>
            </a:pPr>
            <a:r>
              <a:rPr lang="en-US" sz="1800" dirty="0">
                <a:solidFill>
                  <a:schemeClr val="accent1">
                    <a:lumMod val="50000"/>
                  </a:schemeClr>
                </a:solidFill>
              </a:rPr>
              <a:t>return total</a:t>
            </a:r>
          </a:p>
          <a:p>
            <a:pPr marL="0" indent="0">
              <a:buNone/>
            </a:pPr>
            <a:r>
              <a:rPr lang="en-US" sz="1800" dirty="0">
                <a:solidFill>
                  <a:schemeClr val="accent1">
                    <a:lumMod val="50000"/>
                  </a:schemeClr>
                </a:solidFill>
              </a:rPr>
              <a:t>x = 5</a:t>
            </a:r>
          </a:p>
          <a:p>
            <a:pPr marL="0" indent="0">
              <a:buNone/>
            </a:pPr>
            <a:r>
              <a:rPr lang="en-US" sz="1800" dirty="0">
                <a:solidFill>
                  <a:schemeClr val="accent1">
                    <a:lumMod val="50000"/>
                  </a:schemeClr>
                </a:solidFill>
              </a:rPr>
              <a:t>y = 10</a:t>
            </a:r>
          </a:p>
          <a:p>
            <a:pPr marL="0" indent="0">
              <a:buNone/>
            </a:pPr>
            <a:r>
              <a:rPr lang="en-US" sz="1800" dirty="0">
                <a:solidFill>
                  <a:schemeClr val="accent1">
                    <a:lumMod val="50000"/>
                  </a:schemeClr>
                </a:solidFill>
              </a:rPr>
              <a:t>z = calculate_sum(x, w)</a:t>
            </a:r>
          </a:p>
          <a:p>
            <a:pPr marL="0" indent="0">
              <a:buNone/>
            </a:pPr>
            <a:r>
              <a:rPr lang="en-US" sz="1800" dirty="0">
                <a:solidFill>
                  <a:schemeClr val="accent1">
                    <a:lumMod val="50000"/>
                  </a:schemeClr>
                </a:solidFill>
              </a:rPr>
              <a:t>print(z)</a:t>
            </a:r>
          </a:p>
        </p:txBody>
      </p:sp>
      <p:sp>
        <p:nvSpPr>
          <p:cNvPr id="6" name="Rectangle 5">
            <a:extLst>
              <a:ext uri="{FF2B5EF4-FFF2-40B4-BE49-F238E27FC236}">
                <a16:creationId xmlns:a16="http://schemas.microsoft.com/office/drawing/2014/main" id="{840E4040-1BAF-F8AB-2B1F-6C95C7747DD7}"/>
              </a:ext>
            </a:extLst>
          </p:cNvPr>
          <p:cNvSpPr/>
          <p:nvPr/>
        </p:nvSpPr>
        <p:spPr>
          <a:xfrm>
            <a:off x="5875507" y="2227634"/>
            <a:ext cx="6316494" cy="46210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600" b="1" dirty="0">
                <a:solidFill>
                  <a:schemeClr val="accent2">
                    <a:lumMod val="75000"/>
                  </a:schemeClr>
                </a:solidFill>
              </a:rPr>
              <a:t>2. TypeError: </a:t>
            </a:r>
            <a:r>
              <a:rPr lang="en-US" sz="1800" dirty="0">
                <a:solidFill>
                  <a:schemeClr val="accent1">
                    <a:lumMod val="50000"/>
                  </a:schemeClr>
                </a:solidFill>
              </a:rPr>
              <a:t>is raised when an operation or function is applied to an object of an inappropriate type. This can happen when trying to perform arithmetic or logical operations on incompatible data types or when passing arguments of the wrong type to a function. </a:t>
            </a:r>
            <a:r>
              <a:rPr lang="en-US" sz="1600" b="1" dirty="0">
                <a:solidFill>
                  <a:schemeClr val="accent2">
                    <a:lumMod val="75000"/>
                  </a:schemeClr>
                </a:solidFill>
              </a:rPr>
              <a:t>Ex: </a:t>
            </a:r>
            <a:r>
              <a:rPr lang="es-ES" sz="1800" dirty="0">
                <a:solidFill>
                  <a:schemeClr val="accent1">
                    <a:lumMod val="50000"/>
                  </a:schemeClr>
                </a:solidFill>
              </a:rPr>
              <a:t>x = "10"</a:t>
            </a:r>
          </a:p>
          <a:p>
            <a:pPr marL="0" indent="0">
              <a:buNone/>
            </a:pPr>
            <a:r>
              <a:rPr lang="es-ES" sz="1800" dirty="0">
                <a:solidFill>
                  <a:schemeClr val="accent1">
                    <a:lumMod val="50000"/>
                  </a:schemeClr>
                </a:solidFill>
              </a:rPr>
              <a:t>y = 5</a:t>
            </a:r>
          </a:p>
          <a:p>
            <a:pPr marL="0" indent="0">
              <a:buNone/>
            </a:pPr>
            <a:r>
              <a:rPr lang="es-ES" sz="1800" dirty="0">
                <a:solidFill>
                  <a:schemeClr val="accent1">
                    <a:lumMod val="50000"/>
                  </a:schemeClr>
                </a:solidFill>
              </a:rPr>
              <a:t>Z = x + y</a:t>
            </a:r>
          </a:p>
          <a:p>
            <a:pPr marL="0" indent="0">
              <a:buNone/>
            </a:pPr>
            <a:r>
              <a:rPr lang="es-ES" sz="1800" dirty="0" err="1">
                <a:solidFill>
                  <a:schemeClr val="accent1">
                    <a:lumMod val="50000"/>
                  </a:schemeClr>
                </a:solidFill>
              </a:rPr>
              <a:t>print</a:t>
            </a:r>
            <a:r>
              <a:rPr lang="es-ES" sz="1800" dirty="0">
                <a:solidFill>
                  <a:schemeClr val="accent1">
                    <a:lumMod val="50000"/>
                  </a:schemeClr>
                </a:solidFill>
              </a:rPr>
              <a:t>(z)</a:t>
            </a:r>
          </a:p>
          <a:p>
            <a:pPr marL="0" indent="0">
              <a:buNone/>
            </a:pPr>
            <a:endParaRPr lang="es-ES" dirty="0">
              <a:solidFill>
                <a:schemeClr val="accent1">
                  <a:lumMod val="50000"/>
                </a:schemeClr>
              </a:solidFill>
            </a:endParaRPr>
          </a:p>
          <a:p>
            <a:pPr marL="0" indent="0">
              <a:buNone/>
            </a:pPr>
            <a:endParaRPr lang="es-ES" sz="1800" dirty="0">
              <a:solidFill>
                <a:schemeClr val="accent1">
                  <a:lumMod val="50000"/>
                </a:schemeClr>
              </a:solidFill>
            </a:endParaRPr>
          </a:p>
          <a:p>
            <a:pPr marL="0" indent="0">
              <a:buNone/>
            </a:pPr>
            <a:endParaRPr lang="es-ES" dirty="0">
              <a:solidFill>
                <a:schemeClr val="accent1">
                  <a:lumMod val="50000"/>
                </a:schemeClr>
              </a:solidFill>
            </a:endParaRPr>
          </a:p>
          <a:p>
            <a:pPr marL="0" indent="0">
              <a:buNone/>
            </a:pPr>
            <a:endParaRPr lang="es-ES" sz="1800" dirty="0">
              <a:solidFill>
                <a:schemeClr val="accent1">
                  <a:lumMod val="50000"/>
                </a:schemeClr>
              </a:solidFill>
            </a:endParaRPr>
          </a:p>
          <a:p>
            <a:pPr marL="0" indent="0">
              <a:buNone/>
            </a:pPr>
            <a:endParaRPr lang="es-ES" dirty="0">
              <a:solidFill>
                <a:schemeClr val="accent1">
                  <a:lumMod val="50000"/>
                </a:schemeClr>
              </a:solidFill>
            </a:endParaRPr>
          </a:p>
          <a:p>
            <a:pPr marL="0" indent="0">
              <a:buNone/>
            </a:pPr>
            <a:endParaRPr lang="en-US" sz="1800" dirty="0">
              <a:solidFill>
                <a:schemeClr val="accent1">
                  <a:lumMod val="50000"/>
                </a:schemeClr>
              </a:solidFill>
            </a:endParaRPr>
          </a:p>
        </p:txBody>
      </p:sp>
    </p:spTree>
    <p:extLst>
      <p:ext uri="{BB962C8B-B14F-4D97-AF65-F5344CB8AC3E}">
        <p14:creationId xmlns:p14="http://schemas.microsoft.com/office/powerpoint/2010/main" val="2657280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Exception Handling</a:t>
            </a:r>
            <a:endParaRPr lang="en-IN" b="1" u="sng" dirty="0">
              <a:solidFill>
                <a:schemeClr val="accent2">
                  <a:lumMod val="75000"/>
                </a:schemeClr>
              </a:solidFill>
            </a:endParaRPr>
          </a:p>
        </p:txBody>
      </p:sp>
      <p:sp>
        <p:nvSpPr>
          <p:cNvPr id="5" name="Rectangle 4">
            <a:extLst>
              <a:ext uri="{FF2B5EF4-FFF2-40B4-BE49-F238E27FC236}">
                <a16:creationId xmlns:a16="http://schemas.microsoft.com/office/drawing/2014/main" id="{FB9368D4-2936-7BE0-AB92-1AF3F13A87DE}"/>
              </a:ext>
            </a:extLst>
          </p:cNvPr>
          <p:cNvSpPr/>
          <p:nvPr/>
        </p:nvSpPr>
        <p:spPr>
          <a:xfrm>
            <a:off x="-1" y="486383"/>
            <a:ext cx="5875506" cy="25681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600" b="1" dirty="0">
                <a:solidFill>
                  <a:schemeClr val="accent2">
                    <a:lumMod val="75000"/>
                  </a:schemeClr>
                </a:solidFill>
              </a:rPr>
              <a:t>3. IndexError: </a:t>
            </a:r>
            <a:r>
              <a:rPr lang="en-US" sz="1800" dirty="0">
                <a:solidFill>
                  <a:schemeClr val="accent1">
                    <a:lumMod val="50000"/>
                  </a:schemeClr>
                </a:solidFill>
              </a:rPr>
              <a:t>is raised when we try to access an index of a sequence (such as a string, list, or tuple) that is out of range. This can happen when we try to access an element that doesn't exist in the sequence or when we try to access an element at an index that is greater than or equal to the length of the sequence.</a:t>
            </a:r>
          </a:p>
          <a:p>
            <a:pPr marL="0" indent="0">
              <a:buNone/>
            </a:pPr>
            <a:r>
              <a:rPr lang="en-US" sz="1800" dirty="0">
                <a:solidFill>
                  <a:schemeClr val="accent1">
                    <a:lumMod val="50000"/>
                  </a:schemeClr>
                </a:solidFill>
              </a:rPr>
              <a:t>  </a:t>
            </a:r>
            <a:r>
              <a:rPr lang="en-US" sz="1600" b="1" dirty="0">
                <a:solidFill>
                  <a:schemeClr val="accent2">
                    <a:lumMod val="75000"/>
                  </a:schemeClr>
                </a:solidFill>
              </a:rPr>
              <a:t>Ex: </a:t>
            </a:r>
            <a:r>
              <a:rPr lang="en-US" sz="1800" dirty="0" err="1">
                <a:solidFill>
                  <a:schemeClr val="accent1">
                    <a:lumMod val="50000"/>
                  </a:schemeClr>
                </a:solidFill>
              </a:rPr>
              <a:t>my_list</a:t>
            </a:r>
            <a:r>
              <a:rPr lang="en-US" sz="1800" dirty="0">
                <a:solidFill>
                  <a:schemeClr val="accent1">
                    <a:lumMod val="50000"/>
                  </a:schemeClr>
                </a:solidFill>
              </a:rPr>
              <a:t> = [100, 200, 300, 400, 500]</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my_list</a:t>
            </a:r>
            <a:r>
              <a:rPr lang="en-US" sz="1800" dirty="0">
                <a:solidFill>
                  <a:schemeClr val="accent1">
                    <a:lumMod val="50000"/>
                  </a:schemeClr>
                </a:solidFill>
              </a:rPr>
              <a:t>[5])</a:t>
            </a:r>
          </a:p>
        </p:txBody>
      </p:sp>
      <p:sp>
        <p:nvSpPr>
          <p:cNvPr id="6" name="Rectangle 5">
            <a:extLst>
              <a:ext uri="{FF2B5EF4-FFF2-40B4-BE49-F238E27FC236}">
                <a16:creationId xmlns:a16="http://schemas.microsoft.com/office/drawing/2014/main" id="{840E4040-1BAF-F8AB-2B1F-6C95C7747DD7}"/>
              </a:ext>
            </a:extLst>
          </p:cNvPr>
          <p:cNvSpPr/>
          <p:nvPr/>
        </p:nvSpPr>
        <p:spPr>
          <a:xfrm>
            <a:off x="5875506" y="486383"/>
            <a:ext cx="6316494" cy="25587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600" b="1" dirty="0">
                <a:solidFill>
                  <a:schemeClr val="accent2">
                    <a:lumMod val="75000"/>
                  </a:schemeClr>
                </a:solidFill>
              </a:rPr>
              <a:t>4. AttributeError: </a:t>
            </a:r>
            <a:r>
              <a:rPr lang="en-US" dirty="0">
                <a:solidFill>
                  <a:schemeClr val="accent1">
                    <a:lumMod val="50000"/>
                  </a:schemeClr>
                </a:solidFill>
              </a:rPr>
              <a:t>is raised when you try to access an attribute or method of an object that does not exist or is not defined for that object. This can happen when you misspell the name of an attribute or method or when you try to access an attribute or method that is not defined for the type of object you are working with.</a:t>
            </a:r>
          </a:p>
          <a:p>
            <a:pPr marL="0" indent="0">
              <a:buNone/>
            </a:pPr>
            <a:r>
              <a:rPr lang="en-US" sz="1600" b="1" dirty="0">
                <a:solidFill>
                  <a:schemeClr val="accent2">
                    <a:lumMod val="75000"/>
                  </a:schemeClr>
                </a:solidFill>
              </a:rPr>
              <a:t>Ex: </a:t>
            </a:r>
            <a:r>
              <a:rPr lang="en-US" dirty="0">
                <a:solidFill>
                  <a:schemeClr val="accent1">
                    <a:lumMod val="50000"/>
                  </a:schemeClr>
                </a:solidFill>
              </a:rPr>
              <a:t>my_string = "Hello, world!“ (Elephants cant jump, crocs cant back swim)</a:t>
            </a:r>
          </a:p>
          <a:p>
            <a:pPr marL="0" indent="0">
              <a:buNone/>
            </a:pPr>
            <a:r>
              <a:rPr lang="en-US" dirty="0">
                <a:solidFill>
                  <a:schemeClr val="accent1">
                    <a:lumMod val="50000"/>
                  </a:schemeClr>
                </a:solidFill>
              </a:rPr>
              <a:t>my_string.reverse()</a:t>
            </a:r>
          </a:p>
        </p:txBody>
      </p:sp>
      <p:sp>
        <p:nvSpPr>
          <p:cNvPr id="4" name="Rectangle 3">
            <a:extLst>
              <a:ext uri="{FF2B5EF4-FFF2-40B4-BE49-F238E27FC236}">
                <a16:creationId xmlns:a16="http://schemas.microsoft.com/office/drawing/2014/main" id="{8B66B375-3BA1-6C9F-1C1D-B6CEBC2515DD}"/>
              </a:ext>
            </a:extLst>
          </p:cNvPr>
          <p:cNvSpPr/>
          <p:nvPr/>
        </p:nvSpPr>
        <p:spPr>
          <a:xfrm>
            <a:off x="0" y="3054485"/>
            <a:ext cx="12192000" cy="37208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600" b="1" dirty="0">
                <a:solidFill>
                  <a:schemeClr val="accent2">
                    <a:lumMod val="75000"/>
                  </a:schemeClr>
                </a:solidFill>
              </a:rPr>
              <a:t>3. Logical Errors: </a:t>
            </a:r>
            <a:r>
              <a:rPr lang="en-IN" dirty="0">
                <a:solidFill>
                  <a:schemeClr val="accent1">
                    <a:lumMod val="50000"/>
                  </a:schemeClr>
                </a:solidFill>
              </a:rPr>
              <a:t>oc</a:t>
            </a:r>
            <a:r>
              <a:rPr lang="en-US" dirty="0">
                <a:solidFill>
                  <a:schemeClr val="accent1">
                    <a:lumMod val="50000"/>
                  </a:schemeClr>
                </a:solidFill>
              </a:rPr>
              <a:t>curs when the code runs without any syntax or runtime errors but produces incorrect results due to flawed logic in the code. These types of errors are often caused by incorrect assumptions, an incomplete understanding of the problem, or the incorrect use of algorithms or formulas.</a:t>
            </a:r>
            <a:r>
              <a:rPr lang="en-IN" dirty="0">
                <a:solidFill>
                  <a:schemeClr val="accent1">
                    <a:lumMod val="50000"/>
                  </a:schemeClr>
                </a:solidFill>
              </a:rPr>
              <a:t> </a:t>
            </a:r>
            <a:r>
              <a:rPr lang="en-US" sz="1600" b="1" dirty="0">
                <a:solidFill>
                  <a:schemeClr val="accent2">
                    <a:lumMod val="75000"/>
                  </a:schemeClr>
                </a:solidFill>
              </a:rPr>
              <a:t>Unlike </a:t>
            </a:r>
            <a:r>
              <a:rPr lang="en-US" dirty="0">
                <a:solidFill>
                  <a:schemeClr val="accent1">
                    <a:lumMod val="50000"/>
                  </a:schemeClr>
                </a:solidFill>
              </a:rPr>
              <a:t>syntax or runtime errors, logical errors can be challenging to detect and fix because the code runs without producing any error messages. The results may seem correct, but the code might produce incorrect output in certain situations. (No Syntax Error, Unexpected Output, Difficult to Detect)</a:t>
            </a: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sz="1600" b="1" dirty="0">
              <a:solidFill>
                <a:schemeClr val="accent1">
                  <a:lumMod val="50000"/>
                </a:schemeClr>
              </a:solidFill>
            </a:endParaRPr>
          </a:p>
        </p:txBody>
      </p:sp>
      <p:sp>
        <p:nvSpPr>
          <p:cNvPr id="7" name="Rectangle 6">
            <a:extLst>
              <a:ext uri="{FF2B5EF4-FFF2-40B4-BE49-F238E27FC236}">
                <a16:creationId xmlns:a16="http://schemas.microsoft.com/office/drawing/2014/main" id="{4B8F38A6-7B22-F393-DA0B-DE52AC587E64}"/>
              </a:ext>
            </a:extLst>
          </p:cNvPr>
          <p:cNvSpPr/>
          <p:nvPr/>
        </p:nvSpPr>
        <p:spPr>
          <a:xfrm>
            <a:off x="0" y="4610910"/>
            <a:ext cx="2937753" cy="22377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1" dirty="0">
                <a:solidFill>
                  <a:schemeClr val="accent2">
                    <a:lumMod val="75000"/>
                  </a:schemeClr>
                </a:solidFill>
              </a:rPr>
              <a:t>Ex: </a:t>
            </a:r>
            <a:r>
              <a:rPr lang="en-US" dirty="0">
                <a:solidFill>
                  <a:schemeClr val="accent1">
                    <a:lumMod val="50000"/>
                  </a:schemeClr>
                </a:solidFill>
              </a:rPr>
              <a:t>def </a:t>
            </a:r>
            <a:r>
              <a:rPr lang="en-US" dirty="0" err="1">
                <a:solidFill>
                  <a:schemeClr val="accent1">
                    <a:lumMod val="50000"/>
                  </a:schemeClr>
                </a:solidFill>
              </a:rPr>
              <a:t>calculate_factorial</a:t>
            </a:r>
            <a:r>
              <a:rPr lang="en-US" dirty="0">
                <a:solidFill>
                  <a:schemeClr val="accent1">
                    <a:lumMod val="50000"/>
                  </a:schemeClr>
                </a:solidFill>
              </a:rPr>
              <a:t>(n):</a:t>
            </a:r>
          </a:p>
          <a:p>
            <a:pPr algn="l"/>
            <a:r>
              <a:rPr lang="en-US" dirty="0">
                <a:solidFill>
                  <a:schemeClr val="accent1">
                    <a:lumMod val="50000"/>
                  </a:schemeClr>
                </a:solidFill>
              </a:rPr>
              <a:t>    result = 1</a:t>
            </a:r>
          </a:p>
          <a:p>
            <a:pPr algn="l"/>
            <a:r>
              <a:rPr lang="en-US" dirty="0">
                <a:solidFill>
                  <a:schemeClr val="accent1">
                    <a:lumMod val="50000"/>
                  </a:schemeClr>
                </a:solidFill>
              </a:rPr>
              <a:t>    for </a:t>
            </a:r>
            <a:r>
              <a:rPr lang="en-US" dirty="0" err="1">
                <a:solidFill>
                  <a:schemeClr val="accent1">
                    <a:lumMod val="50000"/>
                  </a:schemeClr>
                </a:solidFill>
              </a:rPr>
              <a:t>i</a:t>
            </a:r>
            <a:r>
              <a:rPr lang="en-US" dirty="0">
                <a:solidFill>
                  <a:schemeClr val="accent1">
                    <a:lumMod val="50000"/>
                  </a:schemeClr>
                </a:solidFill>
              </a:rPr>
              <a:t> in range(1, n):</a:t>
            </a:r>
          </a:p>
          <a:p>
            <a:pPr algn="l"/>
            <a:r>
              <a:rPr lang="en-US" dirty="0">
                <a:solidFill>
                  <a:schemeClr val="accent1">
                    <a:lumMod val="50000"/>
                  </a:schemeClr>
                </a:solidFill>
              </a:rPr>
              <a:t>          result = result * </a:t>
            </a:r>
            <a:r>
              <a:rPr lang="en-US" dirty="0" err="1">
                <a:solidFill>
                  <a:schemeClr val="accent1">
                    <a:lumMod val="50000"/>
                  </a:schemeClr>
                </a:solidFill>
              </a:rPr>
              <a:t>i</a:t>
            </a:r>
            <a:endParaRPr lang="en-US" dirty="0">
              <a:solidFill>
                <a:schemeClr val="accent1">
                  <a:lumMod val="50000"/>
                </a:schemeClr>
              </a:solidFill>
            </a:endParaRPr>
          </a:p>
          <a:p>
            <a:pPr algn="l"/>
            <a:r>
              <a:rPr lang="en-US" dirty="0">
                <a:solidFill>
                  <a:schemeClr val="accent1">
                    <a:lumMod val="50000"/>
                  </a:schemeClr>
                </a:solidFill>
              </a:rPr>
              <a:t>    return result</a:t>
            </a:r>
          </a:p>
          <a:p>
            <a:pPr algn="l"/>
            <a:r>
              <a:rPr lang="en-US" dirty="0">
                <a:solidFill>
                  <a:schemeClr val="accent1">
                    <a:lumMod val="50000"/>
                  </a:schemeClr>
                </a:solidFill>
              </a:rPr>
              <a:t>print(</a:t>
            </a:r>
            <a:r>
              <a:rPr lang="en-US" dirty="0" err="1">
                <a:solidFill>
                  <a:schemeClr val="accent1">
                    <a:lumMod val="50000"/>
                  </a:schemeClr>
                </a:solidFill>
              </a:rPr>
              <a:t>calculate_factorial</a:t>
            </a:r>
            <a:r>
              <a:rPr lang="en-US" dirty="0">
                <a:solidFill>
                  <a:schemeClr val="accent1">
                    <a:lumMod val="50000"/>
                  </a:schemeClr>
                </a:solidFill>
              </a:rPr>
              <a:t>(5))</a:t>
            </a:r>
            <a:endParaRPr lang="en-IN" dirty="0">
              <a:solidFill>
                <a:schemeClr val="accent1">
                  <a:lumMod val="50000"/>
                </a:schemeClr>
              </a:solidFill>
            </a:endParaRPr>
          </a:p>
        </p:txBody>
      </p:sp>
      <p:sp>
        <p:nvSpPr>
          <p:cNvPr id="8" name="Rectangle 7">
            <a:extLst>
              <a:ext uri="{FF2B5EF4-FFF2-40B4-BE49-F238E27FC236}">
                <a16:creationId xmlns:a16="http://schemas.microsoft.com/office/drawing/2014/main" id="{67946130-26C1-17CF-F445-970BA615471E}"/>
              </a:ext>
            </a:extLst>
          </p:cNvPr>
          <p:cNvSpPr/>
          <p:nvPr/>
        </p:nvSpPr>
        <p:spPr>
          <a:xfrm>
            <a:off x="9153728" y="4610910"/>
            <a:ext cx="3038272" cy="2247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1" dirty="0">
                <a:solidFill>
                  <a:schemeClr val="accent2">
                    <a:lumMod val="75000"/>
                  </a:schemeClr>
                </a:solidFill>
              </a:rPr>
              <a:t>Ex: </a:t>
            </a:r>
            <a:r>
              <a:rPr lang="en-US" dirty="0">
                <a:solidFill>
                  <a:schemeClr val="accent1">
                    <a:lumMod val="50000"/>
                  </a:schemeClr>
                </a:solidFill>
              </a:rPr>
              <a:t>def </a:t>
            </a:r>
            <a:r>
              <a:rPr lang="en-US" dirty="0" err="1">
                <a:solidFill>
                  <a:schemeClr val="accent1">
                    <a:lumMod val="50000"/>
                  </a:schemeClr>
                </a:solidFill>
              </a:rPr>
              <a:t>calculate_factorial</a:t>
            </a:r>
            <a:r>
              <a:rPr lang="en-US" dirty="0">
                <a:solidFill>
                  <a:schemeClr val="accent1">
                    <a:lumMod val="50000"/>
                  </a:schemeClr>
                </a:solidFill>
              </a:rPr>
              <a:t>(n):</a:t>
            </a:r>
          </a:p>
          <a:p>
            <a:pPr algn="l"/>
            <a:r>
              <a:rPr lang="en-US" dirty="0">
                <a:solidFill>
                  <a:schemeClr val="accent1">
                    <a:lumMod val="50000"/>
                  </a:schemeClr>
                </a:solidFill>
              </a:rPr>
              <a:t>    result = 1</a:t>
            </a:r>
          </a:p>
          <a:p>
            <a:pPr algn="l"/>
            <a:r>
              <a:rPr lang="en-US" dirty="0">
                <a:solidFill>
                  <a:schemeClr val="accent1">
                    <a:lumMod val="50000"/>
                  </a:schemeClr>
                </a:solidFill>
              </a:rPr>
              <a:t>    for </a:t>
            </a:r>
            <a:r>
              <a:rPr lang="en-US" dirty="0" err="1">
                <a:solidFill>
                  <a:schemeClr val="accent1">
                    <a:lumMod val="50000"/>
                  </a:schemeClr>
                </a:solidFill>
              </a:rPr>
              <a:t>i</a:t>
            </a:r>
            <a:r>
              <a:rPr lang="en-US" dirty="0">
                <a:solidFill>
                  <a:schemeClr val="accent1">
                    <a:lumMod val="50000"/>
                  </a:schemeClr>
                </a:solidFill>
              </a:rPr>
              <a:t> in range(1, n+1):</a:t>
            </a:r>
          </a:p>
          <a:p>
            <a:pPr algn="l"/>
            <a:r>
              <a:rPr lang="en-US" dirty="0">
                <a:solidFill>
                  <a:schemeClr val="accent1">
                    <a:lumMod val="50000"/>
                  </a:schemeClr>
                </a:solidFill>
              </a:rPr>
              <a:t>         result = result * </a:t>
            </a:r>
            <a:r>
              <a:rPr lang="en-US" dirty="0" err="1">
                <a:solidFill>
                  <a:schemeClr val="accent1">
                    <a:lumMod val="50000"/>
                  </a:schemeClr>
                </a:solidFill>
              </a:rPr>
              <a:t>i</a:t>
            </a:r>
            <a:endParaRPr lang="en-US" dirty="0">
              <a:solidFill>
                <a:schemeClr val="accent1">
                  <a:lumMod val="50000"/>
                </a:schemeClr>
              </a:solidFill>
            </a:endParaRPr>
          </a:p>
          <a:p>
            <a:pPr algn="l"/>
            <a:r>
              <a:rPr lang="en-US" dirty="0">
                <a:solidFill>
                  <a:schemeClr val="accent1">
                    <a:lumMod val="50000"/>
                  </a:schemeClr>
                </a:solidFill>
              </a:rPr>
              <a:t>    return result</a:t>
            </a:r>
          </a:p>
          <a:p>
            <a:pPr algn="l"/>
            <a:r>
              <a:rPr lang="en-US" dirty="0">
                <a:solidFill>
                  <a:schemeClr val="accent1">
                    <a:lumMod val="50000"/>
                  </a:schemeClr>
                </a:solidFill>
              </a:rPr>
              <a:t>print(</a:t>
            </a:r>
            <a:r>
              <a:rPr lang="en-US" dirty="0" err="1">
                <a:solidFill>
                  <a:schemeClr val="accent1">
                    <a:lumMod val="50000"/>
                  </a:schemeClr>
                </a:solidFill>
              </a:rPr>
              <a:t>calculate_factorial</a:t>
            </a:r>
            <a:r>
              <a:rPr lang="en-US" dirty="0">
                <a:solidFill>
                  <a:schemeClr val="accent1">
                    <a:lumMod val="50000"/>
                  </a:schemeClr>
                </a:solidFill>
              </a:rPr>
              <a:t>(5))</a:t>
            </a:r>
            <a:endParaRPr lang="en-IN" dirty="0">
              <a:solidFill>
                <a:schemeClr val="accent1">
                  <a:lumMod val="50000"/>
                </a:schemeClr>
              </a:solidFill>
            </a:endParaRPr>
          </a:p>
        </p:txBody>
      </p:sp>
      <p:sp>
        <p:nvSpPr>
          <p:cNvPr id="17" name="Rectangle 16">
            <a:extLst>
              <a:ext uri="{FF2B5EF4-FFF2-40B4-BE49-F238E27FC236}">
                <a16:creationId xmlns:a16="http://schemas.microsoft.com/office/drawing/2014/main" id="{431EF0B3-631A-BD9A-C231-C6D8C1CFCCD4}"/>
              </a:ext>
            </a:extLst>
          </p:cNvPr>
          <p:cNvSpPr/>
          <p:nvPr/>
        </p:nvSpPr>
        <p:spPr>
          <a:xfrm>
            <a:off x="2937753" y="4610910"/>
            <a:ext cx="6215975" cy="22377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In this example, the function </a:t>
            </a:r>
            <a:r>
              <a:rPr lang="en-US" dirty="0" err="1">
                <a:solidFill>
                  <a:schemeClr val="accent1">
                    <a:lumMod val="50000"/>
                  </a:schemeClr>
                </a:solidFill>
              </a:rPr>
              <a:t>calculate_factorial</a:t>
            </a:r>
            <a:r>
              <a:rPr lang="en-US" dirty="0">
                <a:solidFill>
                  <a:schemeClr val="accent1">
                    <a:lumMod val="50000"/>
                  </a:schemeClr>
                </a:solidFill>
              </a:rPr>
              <a:t>() is designed to calculate the factorial of a given number n. So when we run it, let's say for n = 5 , it runs without any problem but gives an output of 24 instead of 120. The reason is a logical error in the code that causes it to produce incorrect results. The for loop is iterating from 1to n-1instead of from 1 to n , causing the issue. This means that the factorial is being calculated incorrectly, resulting in an incorrect output.</a:t>
            </a:r>
            <a:endParaRPr lang="en-IN" dirty="0">
              <a:solidFill>
                <a:schemeClr val="accent1">
                  <a:lumMod val="50000"/>
                </a:schemeClr>
              </a:solidFill>
            </a:endParaRPr>
          </a:p>
        </p:txBody>
      </p:sp>
    </p:spTree>
    <p:extLst>
      <p:ext uri="{BB962C8B-B14F-4D97-AF65-F5344CB8AC3E}">
        <p14:creationId xmlns:p14="http://schemas.microsoft.com/office/powerpoint/2010/main" val="19267607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Exception Handling</a:t>
            </a:r>
          </a:p>
          <a:p>
            <a:pPr marL="0" indent="0">
              <a:buNone/>
            </a:pPr>
            <a:r>
              <a:rPr lang="en-US" sz="1800" dirty="0">
                <a:solidFill>
                  <a:schemeClr val="accent1">
                    <a:lumMod val="50000"/>
                  </a:schemeClr>
                </a:solidFill>
              </a:rPr>
              <a:t>These errors that are encountered frequently, the list doesn’t end here. </a:t>
            </a:r>
          </a:p>
          <a:p>
            <a:pPr marL="0" indent="0">
              <a:buNone/>
            </a:pPr>
            <a:r>
              <a:rPr lang="en-US" sz="1800" dirty="0">
                <a:solidFill>
                  <a:schemeClr val="accent1">
                    <a:lumMod val="50000"/>
                  </a:schemeClr>
                </a:solidFill>
              </a:rPr>
              <a:t>The following important built-in exceptions in Python.</a:t>
            </a:r>
          </a:p>
          <a:p>
            <a:pPr marL="0" indent="0">
              <a:buNone/>
            </a:pPr>
            <a:endParaRPr lang="en-US" sz="1800" dirty="0">
              <a:solidFill>
                <a:schemeClr val="accent1">
                  <a:lumMod val="50000"/>
                </a:schemeClr>
              </a:solidFill>
            </a:endParaRPr>
          </a:p>
          <a:p>
            <a:pPr marL="0" indent="0" algn="ctr">
              <a:buNone/>
            </a:pPr>
            <a:endParaRPr lang="en-US" sz="1800" dirty="0">
              <a:solidFill>
                <a:schemeClr val="accent1">
                  <a:lumMod val="50000"/>
                </a:schemeClr>
              </a:solidFill>
            </a:endParaRPr>
          </a:p>
          <a:p>
            <a:pPr marL="0" indent="0" algn="ctr">
              <a:buNone/>
            </a:pPr>
            <a:endParaRPr lang="en-US" sz="1800" dirty="0">
              <a:solidFill>
                <a:schemeClr val="accent1">
                  <a:lumMod val="50000"/>
                </a:schemeClr>
              </a:solidFill>
            </a:endParaRPr>
          </a:p>
          <a:p>
            <a:pPr marL="0" indent="0" algn="ctr">
              <a:buNone/>
            </a:pPr>
            <a:endParaRPr lang="en-US" sz="1800" dirty="0">
              <a:solidFill>
                <a:schemeClr val="accent1">
                  <a:lumMod val="50000"/>
                </a:schemeClr>
              </a:solidFill>
            </a:endParaRPr>
          </a:p>
        </p:txBody>
      </p:sp>
      <p:sp>
        <p:nvSpPr>
          <p:cNvPr id="24" name="Rectangle 23">
            <a:extLst>
              <a:ext uri="{FF2B5EF4-FFF2-40B4-BE49-F238E27FC236}">
                <a16:creationId xmlns:a16="http://schemas.microsoft.com/office/drawing/2014/main" id="{85361675-1FE6-71F6-7637-BEC481A9317D}"/>
              </a:ext>
            </a:extLst>
          </p:cNvPr>
          <p:cNvSpPr/>
          <p:nvPr/>
        </p:nvSpPr>
        <p:spPr>
          <a:xfrm>
            <a:off x="5583677" y="1235017"/>
            <a:ext cx="3268493" cy="27517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import </a:t>
            </a:r>
            <a:r>
              <a:rPr lang="en-US" dirty="0" err="1">
                <a:solidFill>
                  <a:schemeClr val="accent1">
                    <a:lumMod val="50000"/>
                  </a:schemeClr>
                </a:solidFill>
              </a:rPr>
              <a:t>notamodule</a:t>
            </a:r>
            <a:endParaRPr lang="en-US" dirty="0">
              <a:solidFill>
                <a:schemeClr val="accent1">
                  <a:lumMod val="50000"/>
                </a:schemeClr>
              </a:solidFill>
            </a:endParaRPr>
          </a:p>
          <a:p>
            <a:pPr algn="ctr"/>
            <a:r>
              <a:rPr lang="en-US" dirty="0">
                <a:solidFill>
                  <a:schemeClr val="accent1">
                    <a:lumMod val="50000"/>
                  </a:schemeClr>
                </a:solidFill>
              </a:rPr>
              <a:t>Traceback (most recent call last):</a:t>
            </a:r>
          </a:p>
          <a:p>
            <a:pPr algn="ctr"/>
            <a:r>
              <a:rPr lang="en-US" dirty="0">
                <a:solidFill>
                  <a:schemeClr val="accent1">
                    <a:lumMod val="50000"/>
                  </a:schemeClr>
                </a:solidFill>
              </a:rPr>
              <a:t>File "&lt;pyshell#10&gt;", line 1, in &lt;module&gt;      </a:t>
            </a:r>
          </a:p>
          <a:p>
            <a:pPr algn="ctr"/>
            <a:r>
              <a:rPr lang="en-US" dirty="0">
                <a:solidFill>
                  <a:schemeClr val="accent1">
                    <a:lumMod val="50000"/>
                  </a:schemeClr>
                </a:solidFill>
              </a:rPr>
              <a:t>import </a:t>
            </a:r>
            <a:r>
              <a:rPr lang="en-US" dirty="0" err="1">
                <a:solidFill>
                  <a:schemeClr val="accent1">
                    <a:lumMod val="50000"/>
                  </a:schemeClr>
                </a:solidFill>
              </a:rPr>
              <a:t>notamodule</a:t>
            </a:r>
            <a:endParaRPr lang="en-US" dirty="0">
              <a:solidFill>
                <a:schemeClr val="accent1">
                  <a:lumMod val="50000"/>
                </a:schemeClr>
              </a:solidFill>
            </a:endParaRPr>
          </a:p>
          <a:p>
            <a:pPr algn="ctr"/>
            <a:endParaRPr lang="en-US" dirty="0">
              <a:solidFill>
                <a:schemeClr val="accent1">
                  <a:lumMod val="50000"/>
                </a:schemeClr>
              </a:solidFill>
            </a:endParaRPr>
          </a:p>
          <a:p>
            <a:pPr algn="ctr"/>
            <a:r>
              <a:rPr lang="en-US" dirty="0" err="1">
                <a:solidFill>
                  <a:schemeClr val="accent1">
                    <a:lumMod val="50000"/>
                  </a:schemeClr>
                </a:solidFill>
              </a:rPr>
              <a:t>ModuleNotFoundError</a:t>
            </a:r>
            <a:r>
              <a:rPr lang="en-US" dirty="0">
                <a:solidFill>
                  <a:schemeClr val="accent1">
                    <a:lumMod val="50000"/>
                  </a:schemeClr>
                </a:solidFill>
              </a:rPr>
              <a:t>: No module named '</a:t>
            </a:r>
            <a:r>
              <a:rPr lang="en-US" dirty="0" err="1">
                <a:solidFill>
                  <a:schemeClr val="accent1">
                    <a:lumMod val="50000"/>
                  </a:schemeClr>
                </a:solidFill>
              </a:rPr>
              <a:t>notamodule</a:t>
            </a:r>
            <a:r>
              <a:rPr lang="en-US" dirty="0">
                <a:solidFill>
                  <a:schemeClr val="accent1">
                    <a:lumMod val="50000"/>
                  </a:schemeClr>
                </a:solidFill>
              </a:rPr>
              <a:t>'</a:t>
            </a:r>
            <a:endParaRPr lang="en-IN" dirty="0">
              <a:solidFill>
                <a:schemeClr val="accent1">
                  <a:lumMod val="50000"/>
                </a:schemeClr>
              </a:solidFill>
            </a:endParaRPr>
          </a:p>
        </p:txBody>
      </p:sp>
      <p:sp>
        <p:nvSpPr>
          <p:cNvPr id="28" name="Rectangle 27">
            <a:extLst>
              <a:ext uri="{FF2B5EF4-FFF2-40B4-BE49-F238E27FC236}">
                <a16:creationId xmlns:a16="http://schemas.microsoft.com/office/drawing/2014/main" id="{950C8543-FF1D-3450-D949-C4239C76C8BC}"/>
              </a:ext>
            </a:extLst>
          </p:cNvPr>
          <p:cNvSpPr/>
          <p:nvPr/>
        </p:nvSpPr>
        <p:spPr>
          <a:xfrm>
            <a:off x="5583677" y="3986720"/>
            <a:ext cx="3268493" cy="2871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D1={'1':"aa", '2':"bb", '3':"cc"}</a:t>
            </a:r>
          </a:p>
          <a:p>
            <a:pPr algn="ctr"/>
            <a:r>
              <a:rPr lang="en-US" dirty="0">
                <a:solidFill>
                  <a:schemeClr val="accent1">
                    <a:lumMod val="50000"/>
                  </a:schemeClr>
                </a:solidFill>
              </a:rPr>
              <a:t>D1['4']</a:t>
            </a:r>
          </a:p>
          <a:p>
            <a:pPr algn="ctr"/>
            <a:r>
              <a:rPr lang="en-US" dirty="0">
                <a:solidFill>
                  <a:schemeClr val="accent1">
                    <a:lumMod val="50000"/>
                  </a:schemeClr>
                </a:solidFill>
              </a:rPr>
              <a:t>Traceback (most recent call last):</a:t>
            </a:r>
          </a:p>
          <a:p>
            <a:pPr algn="ctr"/>
            <a:r>
              <a:rPr lang="en-US" dirty="0">
                <a:solidFill>
                  <a:schemeClr val="accent1">
                    <a:lumMod val="50000"/>
                  </a:schemeClr>
                </a:solidFill>
              </a:rPr>
              <a:t>File "&lt;pyshell#15&gt;", line 1, in &lt;module&gt;            </a:t>
            </a:r>
          </a:p>
          <a:p>
            <a:pPr algn="ctr"/>
            <a:r>
              <a:rPr lang="en-US" dirty="0">
                <a:solidFill>
                  <a:schemeClr val="accent1">
                    <a:lumMod val="50000"/>
                  </a:schemeClr>
                </a:solidFill>
              </a:rPr>
              <a:t>D1['4’]</a:t>
            </a:r>
          </a:p>
          <a:p>
            <a:pPr algn="ctr"/>
            <a:r>
              <a:rPr lang="en-US" dirty="0" err="1">
                <a:solidFill>
                  <a:schemeClr val="accent1">
                    <a:lumMod val="50000"/>
                  </a:schemeClr>
                </a:solidFill>
              </a:rPr>
              <a:t>KeyError</a:t>
            </a:r>
            <a:r>
              <a:rPr lang="en-US" dirty="0">
                <a:solidFill>
                  <a:schemeClr val="accent1">
                    <a:lumMod val="50000"/>
                  </a:schemeClr>
                </a:solidFill>
              </a:rPr>
              <a:t>: '4’</a:t>
            </a:r>
          </a:p>
          <a:p>
            <a:pPr algn="ctr"/>
            <a:r>
              <a:rPr lang="en-US" dirty="0">
                <a:solidFill>
                  <a:schemeClr val="accent1">
                    <a:lumMod val="50000"/>
                  </a:schemeClr>
                </a:solidFill>
              </a:rPr>
              <a:t>The </a:t>
            </a:r>
            <a:r>
              <a:rPr lang="en-US" dirty="0" err="1">
                <a:solidFill>
                  <a:schemeClr val="accent1">
                    <a:lumMod val="50000"/>
                  </a:schemeClr>
                </a:solidFill>
              </a:rPr>
              <a:t>KeyError</a:t>
            </a:r>
            <a:r>
              <a:rPr lang="en-US" dirty="0">
                <a:solidFill>
                  <a:schemeClr val="accent1">
                    <a:lumMod val="50000"/>
                  </a:schemeClr>
                </a:solidFill>
              </a:rPr>
              <a:t> is thrown when a key is not found.</a:t>
            </a:r>
            <a:endParaRPr lang="en-IN" dirty="0">
              <a:solidFill>
                <a:schemeClr val="accent1">
                  <a:lumMod val="50000"/>
                </a:schemeClr>
              </a:solidFill>
            </a:endParaRPr>
          </a:p>
        </p:txBody>
      </p:sp>
      <p:sp>
        <p:nvSpPr>
          <p:cNvPr id="38" name="Rectangle 37">
            <a:extLst>
              <a:ext uri="{FF2B5EF4-FFF2-40B4-BE49-F238E27FC236}">
                <a16:creationId xmlns:a16="http://schemas.microsoft.com/office/drawing/2014/main" id="{7C5EEB7E-F416-2E60-4BEC-4808EBD533DF}"/>
              </a:ext>
            </a:extLst>
          </p:cNvPr>
          <p:cNvSpPr/>
          <p:nvPr/>
        </p:nvSpPr>
        <p:spPr>
          <a:xfrm>
            <a:off x="8852170" y="1235017"/>
            <a:ext cx="3268493" cy="27517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x=100/0</a:t>
            </a:r>
          </a:p>
          <a:p>
            <a:pPr algn="ctr"/>
            <a:r>
              <a:rPr lang="en-US" dirty="0">
                <a:solidFill>
                  <a:schemeClr val="accent1">
                    <a:lumMod val="50000"/>
                  </a:schemeClr>
                </a:solidFill>
              </a:rPr>
              <a:t>Traceback (most recent call last):</a:t>
            </a:r>
          </a:p>
          <a:p>
            <a:pPr algn="ctr"/>
            <a:r>
              <a:rPr lang="en-US" dirty="0">
                <a:solidFill>
                  <a:schemeClr val="accent1">
                    <a:lumMod val="50000"/>
                  </a:schemeClr>
                </a:solidFill>
              </a:rPr>
              <a:t>File "&lt;pyshell#8&gt;", line 1, in &lt;module&gt;           </a:t>
            </a:r>
          </a:p>
          <a:p>
            <a:pPr algn="ctr"/>
            <a:r>
              <a:rPr lang="en-US" dirty="0">
                <a:solidFill>
                  <a:schemeClr val="accent1">
                    <a:lumMod val="50000"/>
                  </a:schemeClr>
                </a:solidFill>
              </a:rPr>
              <a:t>x=100/0</a:t>
            </a:r>
          </a:p>
          <a:p>
            <a:pPr algn="ctr"/>
            <a:endParaRPr lang="en-US" dirty="0">
              <a:solidFill>
                <a:schemeClr val="accent1">
                  <a:lumMod val="50000"/>
                </a:schemeClr>
              </a:solidFill>
            </a:endParaRPr>
          </a:p>
          <a:p>
            <a:pPr algn="ctr"/>
            <a:r>
              <a:rPr lang="en-US" dirty="0">
                <a:solidFill>
                  <a:schemeClr val="accent1">
                    <a:lumMod val="50000"/>
                  </a:schemeClr>
                </a:solidFill>
              </a:rPr>
              <a:t>ZeroDivisionError: division by zero</a:t>
            </a:r>
          </a:p>
          <a:p>
            <a:pPr algn="ctr"/>
            <a:endParaRPr lang="en-IN" dirty="0">
              <a:solidFill>
                <a:schemeClr val="accent1">
                  <a:lumMod val="50000"/>
                </a:schemeClr>
              </a:solidFill>
            </a:endParaRPr>
          </a:p>
        </p:txBody>
      </p:sp>
      <p:sp>
        <p:nvSpPr>
          <p:cNvPr id="40" name="Rectangle 39">
            <a:extLst>
              <a:ext uri="{FF2B5EF4-FFF2-40B4-BE49-F238E27FC236}">
                <a16:creationId xmlns:a16="http://schemas.microsoft.com/office/drawing/2014/main" id="{A728CD54-EB5F-BE3E-C301-C8208FB68401}"/>
              </a:ext>
            </a:extLst>
          </p:cNvPr>
          <p:cNvSpPr/>
          <p:nvPr/>
        </p:nvSpPr>
        <p:spPr>
          <a:xfrm>
            <a:off x="8852170" y="3977387"/>
            <a:ext cx="3268493" cy="2871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D1={'1':"aa", '2':"bb", '3':"cc"}</a:t>
            </a:r>
          </a:p>
          <a:p>
            <a:pPr algn="ctr"/>
            <a:r>
              <a:rPr lang="en-US" dirty="0">
                <a:solidFill>
                  <a:schemeClr val="accent1">
                    <a:lumMod val="50000"/>
                  </a:schemeClr>
                </a:solidFill>
              </a:rPr>
              <a:t>D1['4']</a:t>
            </a:r>
          </a:p>
          <a:p>
            <a:pPr algn="ctr"/>
            <a:r>
              <a:rPr lang="en-US" dirty="0">
                <a:solidFill>
                  <a:schemeClr val="accent1">
                    <a:lumMod val="50000"/>
                  </a:schemeClr>
                </a:solidFill>
              </a:rPr>
              <a:t>Traceback (most recent call last):</a:t>
            </a:r>
          </a:p>
          <a:p>
            <a:pPr algn="ctr"/>
            <a:r>
              <a:rPr lang="en-US" dirty="0">
                <a:solidFill>
                  <a:schemeClr val="accent1">
                    <a:lumMod val="50000"/>
                  </a:schemeClr>
                </a:solidFill>
              </a:rPr>
              <a:t>File "&lt;pyshell#15&gt;", line 1, in &lt;module&gt;            </a:t>
            </a:r>
          </a:p>
          <a:p>
            <a:pPr algn="ctr"/>
            <a:r>
              <a:rPr lang="en-US" dirty="0">
                <a:solidFill>
                  <a:schemeClr val="accent1">
                    <a:lumMod val="50000"/>
                  </a:schemeClr>
                </a:solidFill>
              </a:rPr>
              <a:t>D1['4’]</a:t>
            </a:r>
          </a:p>
          <a:p>
            <a:pPr algn="ctr"/>
            <a:r>
              <a:rPr lang="en-US" dirty="0" err="1">
                <a:solidFill>
                  <a:schemeClr val="accent1">
                    <a:lumMod val="50000"/>
                  </a:schemeClr>
                </a:solidFill>
              </a:rPr>
              <a:t>KeyError</a:t>
            </a:r>
            <a:r>
              <a:rPr lang="en-US" dirty="0">
                <a:solidFill>
                  <a:schemeClr val="accent1">
                    <a:lumMod val="50000"/>
                  </a:schemeClr>
                </a:solidFill>
              </a:rPr>
              <a:t>: '4’</a:t>
            </a:r>
          </a:p>
          <a:p>
            <a:pPr algn="ctr"/>
            <a:r>
              <a:rPr lang="en-US" dirty="0">
                <a:solidFill>
                  <a:schemeClr val="accent1">
                    <a:lumMod val="50000"/>
                  </a:schemeClr>
                </a:solidFill>
              </a:rPr>
              <a:t>The </a:t>
            </a:r>
            <a:r>
              <a:rPr lang="en-US" dirty="0" err="1">
                <a:solidFill>
                  <a:schemeClr val="accent1">
                    <a:lumMod val="50000"/>
                  </a:schemeClr>
                </a:solidFill>
              </a:rPr>
              <a:t>KeyError</a:t>
            </a:r>
            <a:r>
              <a:rPr lang="en-US" dirty="0">
                <a:solidFill>
                  <a:schemeClr val="accent1">
                    <a:lumMod val="50000"/>
                  </a:schemeClr>
                </a:solidFill>
              </a:rPr>
              <a:t> is thrown when a key is not found.</a:t>
            </a:r>
            <a:endParaRPr lang="en-IN" dirty="0">
              <a:solidFill>
                <a:schemeClr val="accent1">
                  <a:lumMod val="50000"/>
                </a:schemeClr>
              </a:solidFill>
            </a:endParaRPr>
          </a:p>
        </p:txBody>
      </p:sp>
      <p:sp>
        <p:nvSpPr>
          <p:cNvPr id="41" name="Rectangle 40">
            <a:extLst>
              <a:ext uri="{FF2B5EF4-FFF2-40B4-BE49-F238E27FC236}">
                <a16:creationId xmlns:a16="http://schemas.microsoft.com/office/drawing/2014/main" id="{08A56C60-BD3D-5F35-82CC-2355DBCAD96B}"/>
              </a:ext>
            </a:extLst>
          </p:cNvPr>
          <p:cNvSpPr/>
          <p:nvPr/>
        </p:nvSpPr>
        <p:spPr>
          <a:xfrm>
            <a:off x="-1" y="1235017"/>
            <a:ext cx="5583678" cy="5613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US" sz="1600" b="1" dirty="0">
                <a:solidFill>
                  <a:schemeClr val="accent2">
                    <a:lumMod val="75000"/>
                  </a:schemeClr>
                </a:solidFill>
              </a:rPr>
              <a:t>Example of a Logical Error:</a:t>
            </a:r>
          </a:p>
          <a:p>
            <a:pPr algn="l" fontAlgn="base"/>
            <a:r>
              <a:rPr lang="en-US" dirty="0">
                <a:solidFill>
                  <a:schemeClr val="accent1">
                    <a:lumMod val="50000"/>
                  </a:schemeClr>
                </a:solidFill>
              </a:rPr>
              <a:t>numbers = [10, 20, 30, 40, 50]</a:t>
            </a:r>
          </a:p>
          <a:p>
            <a:pPr algn="l" fontAlgn="base"/>
            <a:r>
              <a:rPr lang="en-US" dirty="0">
                <a:solidFill>
                  <a:schemeClr val="accent1">
                    <a:lumMod val="50000"/>
                  </a:schemeClr>
                </a:solidFill>
              </a:rPr>
              <a:t>total = 0</a:t>
            </a:r>
          </a:p>
          <a:p>
            <a:pPr algn="l" fontAlgn="base"/>
            <a:r>
              <a:rPr lang="en-US" dirty="0">
                <a:solidFill>
                  <a:schemeClr val="accent1">
                    <a:lumMod val="50000"/>
                  </a:schemeClr>
                </a:solidFill>
              </a:rPr>
              <a:t>for number in numbers:</a:t>
            </a:r>
          </a:p>
          <a:p>
            <a:pPr algn="l" fontAlgn="base"/>
            <a:r>
              <a:rPr lang="en-US" dirty="0">
                <a:solidFill>
                  <a:schemeClr val="accent1">
                    <a:lumMod val="50000"/>
                  </a:schemeClr>
                </a:solidFill>
              </a:rPr>
              <a:t>total += number</a:t>
            </a:r>
          </a:p>
          <a:p>
            <a:pPr algn="l" fontAlgn="base"/>
            <a:r>
              <a:rPr lang="en-US" dirty="0">
                <a:solidFill>
                  <a:schemeClr val="accent1">
                    <a:lumMod val="50000"/>
                  </a:schemeClr>
                </a:solidFill>
              </a:rPr>
              <a:t>average = total / </a:t>
            </a:r>
            <a:r>
              <a:rPr lang="en-US" dirty="0" err="1">
                <a:solidFill>
                  <a:schemeClr val="accent1">
                    <a:lumMod val="50000"/>
                  </a:schemeClr>
                </a:solidFill>
              </a:rPr>
              <a:t>len</a:t>
            </a:r>
            <a:r>
              <a:rPr lang="en-US" dirty="0">
                <a:solidFill>
                  <a:schemeClr val="accent1">
                    <a:lumMod val="50000"/>
                  </a:schemeClr>
                </a:solidFill>
              </a:rPr>
              <a:t>(numbers) - 1</a:t>
            </a:r>
          </a:p>
          <a:p>
            <a:pPr algn="l" fontAlgn="base"/>
            <a:r>
              <a:rPr lang="en-US" dirty="0">
                <a:solidFill>
                  <a:schemeClr val="accent1">
                    <a:lumMod val="50000"/>
                  </a:schemeClr>
                </a:solidFill>
              </a:rPr>
              <a:t>print("The average is:", average)</a:t>
            </a:r>
          </a:p>
          <a:p>
            <a:pPr algn="l" fontAlgn="base"/>
            <a:endParaRPr lang="en-US" dirty="0">
              <a:solidFill>
                <a:schemeClr val="accent1">
                  <a:lumMod val="50000"/>
                </a:schemeClr>
              </a:solidFill>
            </a:endParaRPr>
          </a:p>
          <a:p>
            <a:pPr algn="l" fontAlgn="base"/>
            <a:r>
              <a:rPr lang="en-US" dirty="0">
                <a:solidFill>
                  <a:schemeClr val="accent1">
                    <a:lumMod val="50000"/>
                  </a:schemeClr>
                </a:solidFill>
              </a:rPr>
              <a:t>Cause of Logical Error</a:t>
            </a:r>
          </a:p>
          <a:p>
            <a:pPr algn="l" fontAlgn="base"/>
            <a:r>
              <a:rPr lang="en-US" dirty="0">
                <a:solidFill>
                  <a:schemeClr val="accent1">
                    <a:lumMod val="50000"/>
                  </a:schemeClr>
                </a:solidFill>
              </a:rPr>
              <a:t>The logical error is in the calculation of the average:</a:t>
            </a:r>
          </a:p>
          <a:p>
            <a:pPr algn="l" fontAlgn="base"/>
            <a:endParaRPr lang="en-US" dirty="0">
              <a:solidFill>
                <a:schemeClr val="accent1">
                  <a:lumMod val="50000"/>
                </a:schemeClr>
              </a:solidFill>
            </a:endParaRPr>
          </a:p>
          <a:p>
            <a:pPr algn="l" fontAlgn="base"/>
            <a:r>
              <a:rPr lang="en-US" dirty="0">
                <a:solidFill>
                  <a:schemeClr val="accent1">
                    <a:lumMod val="50000"/>
                  </a:schemeClr>
                </a:solidFill>
              </a:rPr>
              <a:t>average = total / </a:t>
            </a:r>
            <a:r>
              <a:rPr lang="en-US" dirty="0" err="1">
                <a:solidFill>
                  <a:schemeClr val="accent1">
                    <a:lumMod val="50000"/>
                  </a:schemeClr>
                </a:solidFill>
              </a:rPr>
              <a:t>len</a:t>
            </a:r>
            <a:r>
              <a:rPr lang="en-US" dirty="0">
                <a:solidFill>
                  <a:schemeClr val="accent1">
                    <a:lumMod val="50000"/>
                  </a:schemeClr>
                </a:solidFill>
              </a:rPr>
              <a:t>(numbers) - 1</a:t>
            </a:r>
          </a:p>
          <a:p>
            <a:pPr algn="l" fontAlgn="base"/>
            <a:r>
              <a:rPr lang="en-US" dirty="0">
                <a:solidFill>
                  <a:schemeClr val="accent1">
                    <a:lumMod val="50000"/>
                  </a:schemeClr>
                </a:solidFill>
              </a:rPr>
              <a:t>Instead, it should be:</a:t>
            </a:r>
          </a:p>
          <a:p>
            <a:pPr algn="l" fontAlgn="base"/>
            <a:endParaRPr lang="en-US" dirty="0">
              <a:solidFill>
                <a:schemeClr val="accent1">
                  <a:lumMod val="50000"/>
                </a:schemeClr>
              </a:solidFill>
            </a:endParaRPr>
          </a:p>
          <a:p>
            <a:pPr algn="l" fontAlgn="base"/>
            <a:r>
              <a:rPr lang="en-US" dirty="0">
                <a:solidFill>
                  <a:schemeClr val="accent1">
                    <a:lumMod val="50000"/>
                  </a:schemeClr>
                </a:solidFill>
              </a:rPr>
              <a:t>average = total / </a:t>
            </a:r>
            <a:r>
              <a:rPr lang="en-US" dirty="0" err="1">
                <a:solidFill>
                  <a:schemeClr val="accent1">
                    <a:lumMod val="50000"/>
                  </a:schemeClr>
                </a:solidFill>
              </a:rPr>
              <a:t>len</a:t>
            </a:r>
            <a:r>
              <a:rPr lang="en-US" dirty="0">
                <a:solidFill>
                  <a:schemeClr val="accent1">
                    <a:lumMod val="50000"/>
                  </a:schemeClr>
                </a:solidFill>
              </a:rPr>
              <a:t>(numbers)</a:t>
            </a:r>
          </a:p>
          <a:p>
            <a:pPr algn="l" fontAlgn="base"/>
            <a:endParaRPr lang="en-US" dirty="0">
              <a:solidFill>
                <a:srgbClr val="FFFF00"/>
              </a:solidFill>
            </a:endParaRPr>
          </a:p>
          <a:p>
            <a:pPr algn="l" fontAlgn="base"/>
            <a:endParaRPr lang="en-US" dirty="0">
              <a:solidFill>
                <a:srgbClr val="FFFF00"/>
              </a:solidFill>
            </a:endParaRPr>
          </a:p>
          <a:p>
            <a:pPr algn="l" fontAlgn="base"/>
            <a:endParaRPr lang="en-US" dirty="0">
              <a:solidFill>
                <a:srgbClr val="FFFF00"/>
              </a:solidFill>
            </a:endParaRPr>
          </a:p>
        </p:txBody>
      </p:sp>
    </p:spTree>
    <p:extLst>
      <p:ext uri="{BB962C8B-B14F-4D97-AF65-F5344CB8AC3E}">
        <p14:creationId xmlns:p14="http://schemas.microsoft.com/office/powerpoint/2010/main" val="12680995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B5377-57D1-A0E0-B379-0B3CFCEB362F}"/>
              </a:ext>
            </a:extLst>
          </p:cNvPr>
          <p:cNvSpPr>
            <a:spLocks noGrp="1"/>
          </p:cNvSpPr>
          <p:nvPr>
            <p:ph idx="1"/>
          </p:nvPr>
        </p:nvSpPr>
        <p:spPr>
          <a:xfrm>
            <a:off x="0" y="0"/>
            <a:ext cx="12192000" cy="6858000"/>
          </a:xfrm>
        </p:spPr>
        <p:txBody>
          <a:bodyPr>
            <a:noAutofit/>
          </a:bodyPr>
          <a:lstStyle/>
          <a:p>
            <a:pPr marL="0" indent="0">
              <a:buNone/>
            </a:pPr>
            <a:r>
              <a:rPr lang="en-US" sz="1800" b="1" dirty="0">
                <a:solidFill>
                  <a:schemeClr val="accent2">
                    <a:lumMod val="75000"/>
                  </a:schemeClr>
                </a:solidFill>
              </a:rPr>
              <a:t>Advantages of Exception Handling</a:t>
            </a:r>
          </a:p>
          <a:p>
            <a:pPr>
              <a:buFont typeface="Wingdings" panose="05000000000000000000" pitchFamily="2" charset="2"/>
              <a:buChar char="Ø"/>
            </a:pPr>
            <a:r>
              <a:rPr lang="en-US" sz="1400" b="1" dirty="0">
                <a:solidFill>
                  <a:schemeClr val="accent2">
                    <a:lumMod val="75000"/>
                  </a:schemeClr>
                </a:solidFill>
              </a:rPr>
              <a:t>Increased program dependability: </a:t>
            </a:r>
            <a:r>
              <a:rPr lang="en-US" sz="1400" dirty="0">
                <a:solidFill>
                  <a:schemeClr val="accent1">
                    <a:lumMod val="50000"/>
                  </a:schemeClr>
                </a:solidFill>
              </a:rPr>
              <a:t>stop your program from crashing or generating wrong results because of unforeseen faults or input.</a:t>
            </a:r>
          </a:p>
          <a:p>
            <a:pPr>
              <a:buFont typeface="Wingdings" panose="05000000000000000000" pitchFamily="2" charset="2"/>
              <a:buChar char="Ø"/>
            </a:pPr>
            <a:r>
              <a:rPr lang="en-US" sz="1400" b="1" dirty="0">
                <a:solidFill>
                  <a:schemeClr val="accent2">
                    <a:lumMod val="75000"/>
                  </a:schemeClr>
                </a:solidFill>
              </a:rPr>
              <a:t>Error handling made easier: </a:t>
            </a:r>
            <a:r>
              <a:rPr lang="en-US" sz="1400" dirty="0">
                <a:solidFill>
                  <a:schemeClr val="accent1">
                    <a:lumMod val="50000"/>
                  </a:schemeClr>
                </a:solidFill>
              </a:rPr>
              <a:t>simpler to comprehend and maintain code when separate the error management code from the core program logic using exception handling</a:t>
            </a:r>
            <a:r>
              <a:rPr lang="en-US" sz="1400" dirty="0"/>
              <a:t>.</a:t>
            </a:r>
          </a:p>
          <a:p>
            <a:pPr>
              <a:buFont typeface="Wingdings" panose="05000000000000000000" pitchFamily="2" charset="2"/>
              <a:buChar char="Ø"/>
            </a:pPr>
            <a:r>
              <a:rPr lang="en-US" sz="1400" b="1" dirty="0">
                <a:solidFill>
                  <a:schemeClr val="accent2">
                    <a:lumMod val="75000"/>
                  </a:schemeClr>
                </a:solidFill>
              </a:rPr>
              <a:t>Simpler coding: </a:t>
            </a:r>
            <a:r>
              <a:rPr lang="en-US" sz="1400" dirty="0">
                <a:solidFill>
                  <a:schemeClr val="accent1">
                    <a:lumMod val="50000"/>
                  </a:schemeClr>
                </a:solidFill>
              </a:rPr>
              <a:t>can write code that is clearer and easier to comprehend by avoiding the use of intricate conditional expressions to check for mistakes.</a:t>
            </a:r>
          </a:p>
          <a:p>
            <a:pPr>
              <a:buFont typeface="Wingdings" panose="05000000000000000000" pitchFamily="2" charset="2"/>
              <a:buChar char="Ø"/>
            </a:pPr>
            <a:r>
              <a:rPr lang="en-US" sz="1400" b="1" dirty="0">
                <a:solidFill>
                  <a:schemeClr val="accent2">
                    <a:lumMod val="75000"/>
                  </a:schemeClr>
                </a:solidFill>
              </a:rPr>
              <a:t>Simpler debugging: </a:t>
            </a:r>
            <a:r>
              <a:rPr lang="en-US" sz="1400" dirty="0">
                <a:solidFill>
                  <a:schemeClr val="accent1">
                    <a:lumMod val="50000"/>
                  </a:schemeClr>
                </a:solidFill>
              </a:rPr>
              <a:t>interpreter generates a traceback that identifies the precise place in your code where the error happened</a:t>
            </a:r>
          </a:p>
          <a:p>
            <a:pPr marL="0" indent="0">
              <a:buNone/>
            </a:pPr>
            <a:r>
              <a:rPr lang="en-US" sz="1800" b="1" dirty="0">
                <a:solidFill>
                  <a:schemeClr val="accent2">
                    <a:lumMod val="75000"/>
                  </a:schemeClr>
                </a:solidFill>
              </a:rPr>
              <a:t>Disadvantages of Exception Handling</a:t>
            </a:r>
          </a:p>
          <a:p>
            <a:pPr>
              <a:buFont typeface="Wingdings" panose="05000000000000000000" pitchFamily="2" charset="2"/>
              <a:buChar char="Ø"/>
            </a:pPr>
            <a:r>
              <a:rPr lang="en-US" sz="1400" b="1" dirty="0">
                <a:solidFill>
                  <a:schemeClr val="accent2">
                    <a:lumMod val="75000"/>
                  </a:schemeClr>
                </a:solidFill>
              </a:rPr>
              <a:t>Performance penalty: </a:t>
            </a:r>
            <a:r>
              <a:rPr lang="en-US" sz="1400" dirty="0">
                <a:solidFill>
                  <a:schemeClr val="accent1">
                    <a:lumMod val="50000"/>
                  </a:schemeClr>
                </a:solidFill>
              </a:rPr>
              <a:t>interpreter must undertake an extra effort to detect and handle the exception, exception handling can be slower than utilizing conditional statements to check for mistakes.</a:t>
            </a:r>
          </a:p>
          <a:p>
            <a:pPr>
              <a:buFont typeface="Wingdings" panose="05000000000000000000" pitchFamily="2" charset="2"/>
              <a:buChar char="Ø"/>
            </a:pPr>
            <a:r>
              <a:rPr lang="en-US" sz="1400" b="1" dirty="0">
                <a:solidFill>
                  <a:schemeClr val="accent2">
                    <a:lumMod val="75000"/>
                  </a:schemeClr>
                </a:solidFill>
              </a:rPr>
              <a:t>Code complexity increase: </a:t>
            </a:r>
            <a:r>
              <a:rPr lang="en-US" sz="1400" dirty="0">
                <a:solidFill>
                  <a:schemeClr val="accent1">
                    <a:lumMod val="50000"/>
                  </a:schemeClr>
                </a:solidFill>
              </a:rPr>
              <a:t>Handling exceptions can make code more difficult, especially if you have to deal with a variety of exception types or use sophisticated error-handling logic.</a:t>
            </a:r>
          </a:p>
          <a:p>
            <a:pPr>
              <a:buFont typeface="Wingdings" panose="05000000000000000000" pitchFamily="2" charset="2"/>
              <a:buChar char="Ø"/>
            </a:pPr>
            <a:r>
              <a:rPr lang="en-US" sz="1400" b="1" dirty="0">
                <a:solidFill>
                  <a:schemeClr val="accent2">
                    <a:lumMod val="75000"/>
                  </a:schemeClr>
                </a:solidFill>
              </a:rPr>
              <a:t>Possible security risks: </a:t>
            </a:r>
            <a:r>
              <a:rPr lang="en-US" sz="1400" dirty="0">
                <a:solidFill>
                  <a:schemeClr val="accent1">
                    <a:lumMod val="50000"/>
                  </a:schemeClr>
                </a:solidFill>
              </a:rPr>
              <a:t>It's critical to manage exceptions carefully and avoid disclosing too much information about your program because improperly handled exceptions may reveal sensitive information or lead to security flaws in your code.</a:t>
            </a:r>
          </a:p>
          <a:p>
            <a:pPr marL="0" indent="0">
              <a:buNone/>
            </a:pPr>
            <a:r>
              <a:rPr lang="en-US" sz="1800" b="1" dirty="0">
                <a:solidFill>
                  <a:schemeClr val="accent2">
                    <a:lumMod val="75000"/>
                  </a:schemeClr>
                </a:solidFill>
              </a:rPr>
              <a:t>Best Practices for Exception Handling</a:t>
            </a:r>
          </a:p>
          <a:p>
            <a:pPr>
              <a:buFont typeface="Wingdings" panose="05000000000000000000" pitchFamily="2" charset="2"/>
              <a:buChar char="Ø"/>
            </a:pPr>
            <a:r>
              <a:rPr lang="en-US" sz="1400" b="1" dirty="0">
                <a:solidFill>
                  <a:schemeClr val="accent2">
                    <a:lumMod val="75000"/>
                  </a:schemeClr>
                </a:solidFill>
              </a:rPr>
              <a:t>Be Specific: </a:t>
            </a:r>
            <a:r>
              <a:rPr lang="en-US" sz="1400" dirty="0">
                <a:solidFill>
                  <a:schemeClr val="accent1">
                    <a:lumMod val="50000"/>
                  </a:schemeClr>
                </a:solidFill>
              </a:rPr>
              <a:t>Catch only the exceptions you expect and know how to handle them. Avoid catching overly broad exceptions like Exception or Base Exception as they might hide unexpected issues.</a:t>
            </a:r>
          </a:p>
          <a:p>
            <a:pPr algn="l">
              <a:buFont typeface="Wingdings" panose="05000000000000000000" pitchFamily="2" charset="2"/>
              <a:buChar char="Ø"/>
            </a:pPr>
            <a:r>
              <a:rPr lang="en-US" sz="1400" b="1" dirty="0">
                <a:solidFill>
                  <a:schemeClr val="accent2">
                    <a:lumMod val="75000"/>
                  </a:schemeClr>
                </a:solidFill>
              </a:rPr>
              <a:t>Avoid Bare Excepts: </a:t>
            </a:r>
            <a:r>
              <a:rPr lang="en-US" sz="1400" dirty="0">
                <a:solidFill>
                  <a:schemeClr val="accent1">
                    <a:lumMod val="50000"/>
                  </a:schemeClr>
                </a:solidFill>
              </a:rPr>
              <a:t>Don’t use a bare except statement without specifying the exception type. Always catch specific exceptions to ensure that handle the right errors.</a:t>
            </a:r>
          </a:p>
          <a:p>
            <a:pPr algn="l">
              <a:buFont typeface="Wingdings" panose="05000000000000000000" pitchFamily="2" charset="2"/>
              <a:buChar char="Ø"/>
            </a:pPr>
            <a:r>
              <a:rPr lang="en-US" sz="1400" b="1" dirty="0">
                <a:solidFill>
                  <a:schemeClr val="accent2">
                    <a:lumMod val="75000"/>
                  </a:schemeClr>
                </a:solidFill>
              </a:rPr>
              <a:t>Use Multiple Except Blocks: </a:t>
            </a:r>
            <a:r>
              <a:rPr lang="en-US" sz="1400" dirty="0">
                <a:solidFill>
                  <a:schemeClr val="accent1">
                    <a:lumMod val="50000"/>
                  </a:schemeClr>
                </a:solidFill>
              </a:rPr>
              <a:t>If different exceptions need different handling logic, use separate except blocks for each one. This makes your code more readable and maintainable.</a:t>
            </a:r>
          </a:p>
          <a:p>
            <a:pPr algn="l">
              <a:buFont typeface="Wingdings" panose="05000000000000000000" pitchFamily="2" charset="2"/>
              <a:buChar char="Ø"/>
            </a:pPr>
            <a:r>
              <a:rPr lang="en-US" sz="1400" b="1" dirty="0">
                <a:solidFill>
                  <a:schemeClr val="accent2">
                    <a:lumMod val="75000"/>
                  </a:schemeClr>
                </a:solidFill>
              </a:rPr>
              <a:t>Logging: </a:t>
            </a:r>
            <a:r>
              <a:rPr lang="en-US" sz="1400" dirty="0">
                <a:solidFill>
                  <a:schemeClr val="accent1">
                    <a:lumMod val="50000"/>
                  </a:schemeClr>
                </a:solidFill>
              </a:rPr>
              <a:t>Instead of just printing error messages, consider using the logging module to log exceptions along with relevant context information. This can be helpful for debugging in production environments.</a:t>
            </a:r>
          </a:p>
          <a:p>
            <a:pPr algn="l">
              <a:buFont typeface="Wingdings" panose="05000000000000000000" pitchFamily="2" charset="2"/>
              <a:buChar char="Ø"/>
            </a:pPr>
            <a:r>
              <a:rPr lang="en-US" sz="1400" b="1" dirty="0">
                <a:solidFill>
                  <a:schemeClr val="accent2">
                    <a:lumMod val="75000"/>
                  </a:schemeClr>
                </a:solidFill>
              </a:rPr>
              <a:t>Raising Exceptions: </a:t>
            </a:r>
            <a:r>
              <a:rPr lang="en-US" sz="1400" dirty="0">
                <a:solidFill>
                  <a:schemeClr val="accent1">
                    <a:lumMod val="50000"/>
                  </a:schemeClr>
                </a:solidFill>
              </a:rPr>
              <a:t>can raise exceptions using the raise statement. This can be useful when you encounter a condition that shouldn’t occur and want to signal an error in your code.</a:t>
            </a:r>
          </a:p>
        </p:txBody>
      </p:sp>
    </p:spTree>
    <p:extLst>
      <p:ext uri="{BB962C8B-B14F-4D97-AF65-F5344CB8AC3E}">
        <p14:creationId xmlns:p14="http://schemas.microsoft.com/office/powerpoint/2010/main" val="119016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C150C2-B472-D600-090B-6BF7B4A7F102}"/>
              </a:ext>
            </a:extLst>
          </p:cNvPr>
          <p:cNvSpPr txBox="1"/>
          <p:nvPr/>
        </p:nvSpPr>
        <p:spPr>
          <a:xfrm>
            <a:off x="1738604" y="261256"/>
            <a:ext cx="8714792" cy="7232749"/>
          </a:xfrm>
          <a:prstGeom prst="rect">
            <a:avLst/>
          </a:prstGeom>
          <a:noFill/>
        </p:spPr>
        <p:txBody>
          <a:bodyPr wrap="square">
            <a:spAutoFit/>
          </a:bodyPr>
          <a:lstStyle/>
          <a:p>
            <a:r>
              <a:rPr lang="en-US" sz="3200" b="1" dirty="0">
                <a:solidFill>
                  <a:schemeClr val="accent2">
                    <a:lumMod val="75000"/>
                  </a:schemeClr>
                </a:solidFill>
                <a:highlight>
                  <a:srgbClr val="FFFFFF"/>
                </a:highlight>
                <a:latin typeface="freight-sans-pro"/>
              </a:rPr>
              <a:t>Programming</a:t>
            </a:r>
            <a:r>
              <a:rPr lang="en-US" sz="3200" dirty="0"/>
              <a:t> </a:t>
            </a:r>
            <a:r>
              <a:rPr lang="en-US" sz="3200" dirty="0">
                <a:solidFill>
                  <a:schemeClr val="accent1">
                    <a:lumMod val="50000"/>
                  </a:schemeClr>
                </a:solidFill>
                <a:highlight>
                  <a:srgbClr val="FFFFFF"/>
                </a:highlight>
                <a:latin typeface="freight-sans-pro"/>
              </a:rPr>
              <a:t>refers to a technological </a:t>
            </a:r>
            <a:r>
              <a:rPr lang="en-US" sz="3600" dirty="0">
                <a:solidFill>
                  <a:schemeClr val="accent1">
                    <a:lumMod val="50000"/>
                  </a:schemeClr>
                </a:solidFill>
                <a:highlight>
                  <a:srgbClr val="FFFFFF"/>
                </a:highlight>
                <a:latin typeface="freight-sans-pro"/>
              </a:rPr>
              <a:t>process</a:t>
            </a:r>
            <a:r>
              <a:rPr lang="en-US" sz="3200" dirty="0">
                <a:solidFill>
                  <a:schemeClr val="accent1">
                    <a:lumMod val="50000"/>
                  </a:schemeClr>
                </a:solidFill>
                <a:highlight>
                  <a:srgbClr val="FFFFFF"/>
                </a:highlight>
                <a:latin typeface="freight-sans-pro"/>
              </a:rPr>
              <a:t> to instruct a computer which tasks to </a:t>
            </a:r>
            <a:r>
              <a:rPr lang="en-US" sz="3600" dirty="0">
                <a:solidFill>
                  <a:schemeClr val="accent1">
                    <a:lumMod val="50000"/>
                  </a:schemeClr>
                </a:solidFill>
                <a:highlight>
                  <a:srgbClr val="FFFFFF"/>
                </a:highlight>
                <a:latin typeface="freight-sans-pro"/>
              </a:rPr>
              <a:t>perform</a:t>
            </a:r>
            <a:r>
              <a:rPr lang="en-US" sz="3200" dirty="0">
                <a:solidFill>
                  <a:schemeClr val="accent1">
                    <a:lumMod val="50000"/>
                  </a:schemeClr>
                </a:solidFill>
                <a:highlight>
                  <a:srgbClr val="FFFFFF"/>
                </a:highlight>
                <a:latin typeface="freight-sans-pro"/>
              </a:rPr>
              <a:t> in order to solve problems. You can think of programming as a collaboration between humans and computers, in which humans create instructions for a computer to follow (code) in a language computers can understand</a:t>
            </a:r>
          </a:p>
          <a:p>
            <a:endParaRPr lang="en-US" sz="3200" dirty="0">
              <a:solidFill>
                <a:schemeClr val="accent1">
                  <a:lumMod val="50000"/>
                </a:schemeClr>
              </a:solidFill>
              <a:highlight>
                <a:srgbClr val="FFFFFF"/>
              </a:highlight>
              <a:latin typeface="freight-sans-pro"/>
            </a:endParaRPr>
          </a:p>
          <a:p>
            <a:r>
              <a:rPr lang="en-US" sz="3200" dirty="0">
                <a:solidFill>
                  <a:schemeClr val="accent1">
                    <a:lumMod val="50000"/>
                  </a:schemeClr>
                </a:solidFill>
                <a:highlight>
                  <a:srgbClr val="FFFFFF"/>
                </a:highlight>
                <a:latin typeface="freight-sans-pro"/>
              </a:rPr>
              <a:t>Ex: Apps, Websites, Games, operating systems, Databases</a:t>
            </a:r>
          </a:p>
          <a:p>
            <a:endParaRPr lang="en-US" sz="3200" dirty="0">
              <a:solidFill>
                <a:schemeClr val="accent1">
                  <a:lumMod val="50000"/>
                </a:schemeClr>
              </a:solidFill>
              <a:highlight>
                <a:srgbClr val="FFFFFF"/>
              </a:highlight>
              <a:latin typeface="freight-sans-pro"/>
            </a:endParaRPr>
          </a:p>
          <a:p>
            <a:r>
              <a:rPr lang="en-US" sz="2000" dirty="0">
                <a:solidFill>
                  <a:schemeClr val="accent1">
                    <a:lumMod val="50000"/>
                  </a:schemeClr>
                </a:solidFill>
                <a:highlight>
                  <a:srgbClr val="FFFFFF"/>
                </a:highlight>
                <a:latin typeface="freight-sans-pro"/>
              </a:rPr>
              <a:t>difference between Scripting and Programming Languages: </a:t>
            </a:r>
            <a:r>
              <a:rPr lang="en-US" sz="2000" dirty="0">
                <a:solidFill>
                  <a:schemeClr val="accent1">
                    <a:lumMod val="50000"/>
                  </a:schemeClr>
                </a:solidFill>
                <a:highlight>
                  <a:srgbClr val="FFFFFF"/>
                </a:highlight>
                <a:latin typeface="freight-sans-pro"/>
                <a:hlinkClick r:id="rId2"/>
              </a:rPr>
              <a:t>https://www.geeksforgeeks.org/whats-the-difference-between-scripting-and-programming-languages/</a:t>
            </a:r>
            <a:endParaRPr lang="en-US" sz="2000" dirty="0">
              <a:solidFill>
                <a:schemeClr val="accent1">
                  <a:lumMod val="50000"/>
                </a:schemeClr>
              </a:solidFill>
              <a:highlight>
                <a:srgbClr val="FFFFFF"/>
              </a:highlight>
              <a:latin typeface="freight-sans-pro"/>
            </a:endParaRPr>
          </a:p>
          <a:p>
            <a:endParaRPr lang="en-US" sz="3200" dirty="0">
              <a:solidFill>
                <a:schemeClr val="accent1">
                  <a:lumMod val="50000"/>
                </a:schemeClr>
              </a:solidFill>
              <a:highlight>
                <a:srgbClr val="FFFFFF"/>
              </a:highlight>
              <a:latin typeface="freight-sans-pro"/>
            </a:endParaRPr>
          </a:p>
        </p:txBody>
      </p:sp>
    </p:spTree>
    <p:extLst>
      <p:ext uri="{BB962C8B-B14F-4D97-AF65-F5344CB8AC3E}">
        <p14:creationId xmlns:p14="http://schemas.microsoft.com/office/powerpoint/2010/main" val="39672600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1999" cy="6839336"/>
          </a:xfrm>
        </p:spPr>
        <p:txBody>
          <a:bodyPr>
            <a:normAutofit/>
          </a:bodyPr>
          <a:lstStyle/>
          <a:p>
            <a:pPr marL="0" indent="0" algn="ctr">
              <a:buNone/>
            </a:pPr>
            <a:r>
              <a:rPr lang="en-US" b="1" u="sng" dirty="0">
                <a:solidFill>
                  <a:schemeClr val="accent2">
                    <a:lumMod val="75000"/>
                  </a:schemeClr>
                </a:solidFill>
              </a:rPr>
              <a:t>Exception Handling</a:t>
            </a:r>
            <a:endParaRPr lang="en-IN" b="1" u="sng" dirty="0">
              <a:solidFill>
                <a:schemeClr val="accent2">
                  <a:lumMod val="75000"/>
                </a:schemeClr>
              </a:solidFill>
            </a:endParaRPr>
          </a:p>
          <a:p>
            <a:pPr marL="0" indent="0" algn="l">
              <a:buNone/>
            </a:pPr>
            <a:r>
              <a:rPr lang="en-US" sz="1800" b="1" dirty="0">
                <a:solidFill>
                  <a:schemeClr val="accent2">
                    <a:lumMod val="75000"/>
                  </a:schemeClr>
                </a:solidFill>
              </a:rPr>
              <a:t>Try and Except: </a:t>
            </a:r>
            <a:r>
              <a:rPr lang="en-US" sz="1900" dirty="0">
                <a:solidFill>
                  <a:schemeClr val="accent1">
                    <a:lumMod val="50000"/>
                  </a:schemeClr>
                </a:solidFill>
              </a:rPr>
              <a:t>are used to contain statements that can raise exceptions and statements that handle such exceptions. Also deal with exceptions by using the try and except commands. If the code in the try clause executes without any errors, the program will: Execute the try clause, Skip all except clauses, Continue running as normal</a:t>
            </a:r>
          </a:p>
          <a:p>
            <a:pPr marL="0" indent="0">
              <a:buNone/>
            </a:pPr>
            <a:r>
              <a:rPr lang="en-US" sz="1800" b="1" dirty="0">
                <a:solidFill>
                  <a:schemeClr val="accent2">
                    <a:lumMod val="75000"/>
                  </a:schemeClr>
                </a:solidFill>
              </a:rPr>
              <a:t>							</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marL="0" indent="0">
              <a:buNone/>
            </a:pPr>
            <a:r>
              <a:rPr lang="en-US" sz="2000" b="1" dirty="0">
                <a:solidFill>
                  <a:schemeClr val="accent2">
                    <a:lumMod val="75000"/>
                  </a:schemeClr>
                </a:solidFill>
              </a:rPr>
              <a:t>			</a:t>
            </a: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FD865C74-AEFC-A37D-9A1F-4F4644EF1898}"/>
              </a:ext>
            </a:extLst>
          </p:cNvPr>
          <p:cNvSpPr/>
          <p:nvPr/>
        </p:nvSpPr>
        <p:spPr>
          <a:xfrm>
            <a:off x="1" y="5462651"/>
            <a:ext cx="7772400" cy="13860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accent1">
                    <a:lumMod val="50000"/>
                  </a:schemeClr>
                </a:solidFill>
              </a:rPr>
              <a:t>The </a:t>
            </a:r>
            <a:r>
              <a:rPr lang="en-US" b="1" dirty="0">
                <a:solidFill>
                  <a:schemeClr val="accent2">
                    <a:lumMod val="75000"/>
                  </a:schemeClr>
                </a:solidFill>
              </a:rPr>
              <a:t>try</a:t>
            </a:r>
            <a:r>
              <a:rPr lang="en-US" sz="1800" dirty="0">
                <a:solidFill>
                  <a:schemeClr val="accent1">
                    <a:lumMod val="50000"/>
                  </a:schemeClr>
                </a:solidFill>
              </a:rPr>
              <a:t> block test a block of code for errors.</a:t>
            </a:r>
          </a:p>
          <a:p>
            <a:pPr marL="0" indent="0">
              <a:buNone/>
            </a:pPr>
            <a:r>
              <a:rPr lang="en-US" sz="1800" dirty="0">
                <a:solidFill>
                  <a:schemeClr val="accent1">
                    <a:lumMod val="50000"/>
                  </a:schemeClr>
                </a:solidFill>
              </a:rPr>
              <a:t>The </a:t>
            </a:r>
            <a:r>
              <a:rPr lang="en-US" b="1" dirty="0">
                <a:solidFill>
                  <a:schemeClr val="accent2">
                    <a:lumMod val="75000"/>
                  </a:schemeClr>
                </a:solidFill>
              </a:rPr>
              <a:t>except</a:t>
            </a:r>
            <a:r>
              <a:rPr lang="en-US" sz="1800" dirty="0">
                <a:solidFill>
                  <a:schemeClr val="accent1">
                    <a:lumMod val="50000"/>
                  </a:schemeClr>
                </a:solidFill>
              </a:rPr>
              <a:t> block handle the error.</a:t>
            </a:r>
          </a:p>
          <a:p>
            <a:pPr marL="0" indent="0">
              <a:buNone/>
            </a:pPr>
            <a:r>
              <a:rPr lang="en-US" sz="1800" dirty="0">
                <a:solidFill>
                  <a:schemeClr val="accent1">
                    <a:lumMod val="50000"/>
                  </a:schemeClr>
                </a:solidFill>
              </a:rPr>
              <a:t>The </a:t>
            </a:r>
            <a:r>
              <a:rPr lang="en-US" b="1" dirty="0">
                <a:solidFill>
                  <a:schemeClr val="accent2">
                    <a:lumMod val="75000"/>
                  </a:schemeClr>
                </a:solidFill>
              </a:rPr>
              <a:t>else</a:t>
            </a:r>
            <a:r>
              <a:rPr lang="en-US" sz="1800" dirty="0">
                <a:solidFill>
                  <a:schemeClr val="accent1">
                    <a:lumMod val="50000"/>
                  </a:schemeClr>
                </a:solidFill>
              </a:rPr>
              <a:t> block execute code when there is no error.</a:t>
            </a:r>
          </a:p>
          <a:p>
            <a:pPr marL="0" indent="0">
              <a:buNone/>
            </a:pPr>
            <a:r>
              <a:rPr lang="en-US" sz="1800" dirty="0">
                <a:solidFill>
                  <a:schemeClr val="accent1">
                    <a:lumMod val="50000"/>
                  </a:schemeClr>
                </a:solidFill>
              </a:rPr>
              <a:t>The </a:t>
            </a:r>
            <a:r>
              <a:rPr lang="en-US" b="1" dirty="0">
                <a:solidFill>
                  <a:schemeClr val="accent2">
                    <a:lumMod val="75000"/>
                  </a:schemeClr>
                </a:solidFill>
              </a:rPr>
              <a:t>finally</a:t>
            </a:r>
            <a:r>
              <a:rPr lang="en-US" sz="1800" dirty="0">
                <a:solidFill>
                  <a:schemeClr val="accent1">
                    <a:lumMod val="50000"/>
                  </a:schemeClr>
                </a:solidFill>
              </a:rPr>
              <a:t> block execute code, regardless the result of the try- and except blocks.</a:t>
            </a:r>
          </a:p>
        </p:txBody>
      </p:sp>
      <p:sp>
        <p:nvSpPr>
          <p:cNvPr id="4" name="Rectangle 3">
            <a:extLst>
              <a:ext uri="{FF2B5EF4-FFF2-40B4-BE49-F238E27FC236}">
                <a16:creationId xmlns:a16="http://schemas.microsoft.com/office/drawing/2014/main" id="{E2FC6C40-9FB3-3EA0-2413-D1C6426CCD0F}"/>
              </a:ext>
            </a:extLst>
          </p:cNvPr>
          <p:cNvSpPr/>
          <p:nvPr/>
        </p:nvSpPr>
        <p:spPr>
          <a:xfrm>
            <a:off x="7772401" y="1478605"/>
            <a:ext cx="4419599" cy="5379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 </a:t>
            </a:r>
            <a:r>
              <a:rPr lang="en-US" dirty="0">
                <a:solidFill>
                  <a:schemeClr val="accent1">
                    <a:lumMod val="50000"/>
                  </a:schemeClr>
                </a:solidFill>
              </a:rPr>
              <a:t>a=5</a:t>
            </a:r>
          </a:p>
          <a:p>
            <a:pPr marL="0" indent="0">
              <a:buNone/>
            </a:pPr>
            <a:r>
              <a:rPr lang="en-US" dirty="0">
                <a:solidFill>
                  <a:schemeClr val="accent1">
                    <a:lumMod val="50000"/>
                  </a:schemeClr>
                </a:solidFill>
              </a:rPr>
              <a:t>try:</a:t>
            </a:r>
          </a:p>
          <a:p>
            <a:pPr marL="0" indent="0">
              <a:buNone/>
            </a:pPr>
            <a:r>
              <a:rPr lang="en-US" dirty="0">
                <a:solidFill>
                  <a:schemeClr val="accent1">
                    <a:lumMod val="50000"/>
                  </a:schemeClr>
                </a:solidFill>
              </a:rPr>
              <a:t>  print(a)</a:t>
            </a:r>
          </a:p>
          <a:p>
            <a:pPr marL="0" indent="0">
              <a:buNone/>
            </a:pPr>
            <a:r>
              <a:rPr lang="en-US" dirty="0">
                <a:solidFill>
                  <a:schemeClr val="accent1">
                    <a:lumMod val="50000"/>
                  </a:schemeClr>
                </a:solidFill>
              </a:rPr>
              <a:t>except:</a:t>
            </a:r>
          </a:p>
          <a:p>
            <a:pPr marL="0" indent="0">
              <a:buNone/>
            </a:pPr>
            <a:r>
              <a:rPr lang="en-US" dirty="0">
                <a:solidFill>
                  <a:schemeClr val="accent1">
                    <a:lumMod val="50000"/>
                  </a:schemeClr>
                </a:solidFill>
              </a:rPr>
              <a:t>  print("exception  is occurred")</a:t>
            </a:r>
          </a:p>
          <a:p>
            <a:pPr marL="0" indent="0">
              <a:buNone/>
            </a:pPr>
            <a:endParaRPr lang="en-US" dirty="0">
              <a:solidFill>
                <a:schemeClr val="accent1">
                  <a:lumMod val="50000"/>
                </a:schemeClr>
              </a:solidFill>
            </a:endParaRPr>
          </a:p>
          <a:p>
            <a:pPr marL="0" indent="0">
              <a:buNone/>
            </a:pPr>
            <a:r>
              <a:rPr lang="en-US" sz="1800" b="1" dirty="0">
                <a:solidFill>
                  <a:schemeClr val="accent2">
                    <a:lumMod val="75000"/>
                  </a:schemeClr>
                </a:solidFill>
              </a:rPr>
              <a:t>Ex: </a:t>
            </a:r>
            <a:r>
              <a:rPr lang="en-US" dirty="0">
                <a:solidFill>
                  <a:schemeClr val="accent1">
                    <a:lumMod val="50000"/>
                  </a:schemeClr>
                </a:solidFill>
              </a:rPr>
              <a:t>a=10</a:t>
            </a:r>
          </a:p>
          <a:p>
            <a:pPr marL="0" indent="0">
              <a:buNone/>
            </a:pPr>
            <a:r>
              <a:rPr lang="en-US" dirty="0">
                <a:solidFill>
                  <a:schemeClr val="accent1">
                    <a:lumMod val="50000"/>
                  </a:schemeClr>
                </a:solidFill>
              </a:rPr>
              <a:t>b=0</a:t>
            </a:r>
          </a:p>
          <a:p>
            <a:pPr marL="0" indent="0">
              <a:buNone/>
            </a:pPr>
            <a:r>
              <a:rPr lang="en-US" dirty="0">
                <a:solidFill>
                  <a:schemeClr val="accent1">
                    <a:lumMod val="50000"/>
                  </a:schemeClr>
                </a:solidFill>
              </a:rPr>
              <a:t>Print(a/b)</a:t>
            </a:r>
          </a:p>
          <a:p>
            <a:pPr marL="0" indent="0">
              <a:buNone/>
            </a:pPr>
            <a:r>
              <a:rPr lang="en-US" dirty="0">
                <a:solidFill>
                  <a:schemeClr val="accent1">
                    <a:lumMod val="50000"/>
                  </a:schemeClr>
                </a:solidFill>
              </a:rPr>
              <a:t>Zero division error</a:t>
            </a:r>
          </a:p>
          <a:p>
            <a:pPr marL="0" indent="0">
              <a:buNone/>
            </a:pPr>
            <a:endParaRPr lang="en-US" dirty="0">
              <a:solidFill>
                <a:schemeClr val="accent1">
                  <a:lumMod val="50000"/>
                </a:schemeClr>
              </a:solidFill>
            </a:endParaRPr>
          </a:p>
          <a:p>
            <a:pPr marL="0" indent="0">
              <a:buNone/>
            </a:pPr>
            <a:r>
              <a:rPr lang="en-US" sz="1800" b="1" dirty="0">
                <a:solidFill>
                  <a:schemeClr val="accent2">
                    <a:lumMod val="75000"/>
                  </a:schemeClr>
                </a:solidFill>
              </a:rPr>
              <a:t>E</a:t>
            </a:r>
            <a:r>
              <a:rPr lang="en-US" b="1" dirty="0">
                <a:solidFill>
                  <a:schemeClr val="accent2">
                    <a:lumMod val="75000"/>
                  </a:schemeClr>
                </a:solidFill>
              </a:rPr>
              <a:t>x: </a:t>
            </a:r>
            <a:r>
              <a:rPr lang="en-US" dirty="0">
                <a:solidFill>
                  <a:schemeClr val="accent1">
                    <a:lumMod val="50000"/>
                  </a:schemeClr>
                </a:solidFill>
              </a:rPr>
              <a:t>try:</a:t>
            </a:r>
          </a:p>
          <a:p>
            <a:pPr marL="0" indent="0">
              <a:buNone/>
            </a:pPr>
            <a:r>
              <a:rPr lang="en-US" dirty="0">
                <a:solidFill>
                  <a:schemeClr val="accent1">
                    <a:lumMod val="50000"/>
                  </a:schemeClr>
                </a:solidFill>
              </a:rPr>
              <a:t>    a= int(input("enter number: "))</a:t>
            </a:r>
          </a:p>
          <a:p>
            <a:pPr marL="0" indent="0">
              <a:buNone/>
            </a:pPr>
            <a:r>
              <a:rPr lang="en-US" dirty="0">
                <a:solidFill>
                  <a:schemeClr val="accent1">
                    <a:lumMod val="50000"/>
                  </a:schemeClr>
                </a:solidFill>
              </a:rPr>
              <a:t>    b=int(input("enter number: "))</a:t>
            </a:r>
          </a:p>
          <a:p>
            <a:pPr marL="0" indent="0">
              <a:buNone/>
            </a:pPr>
            <a:r>
              <a:rPr lang="en-US" dirty="0">
                <a:solidFill>
                  <a:schemeClr val="accent1">
                    <a:lumMod val="50000"/>
                  </a:schemeClr>
                </a:solidFill>
              </a:rPr>
              <a:t>    c=a/b</a:t>
            </a:r>
          </a:p>
          <a:p>
            <a:pPr marL="0" indent="0">
              <a:buNone/>
            </a:pPr>
            <a:r>
              <a:rPr lang="en-US" dirty="0">
                <a:solidFill>
                  <a:schemeClr val="accent1">
                    <a:lumMod val="50000"/>
                  </a:schemeClr>
                </a:solidFill>
              </a:rPr>
              <a:t>    print(c)</a:t>
            </a:r>
          </a:p>
          <a:p>
            <a:pPr marL="0" indent="0">
              <a:buNone/>
            </a:pPr>
            <a:r>
              <a:rPr lang="en-US" dirty="0">
                <a:solidFill>
                  <a:schemeClr val="accent1">
                    <a:lumMod val="50000"/>
                  </a:schemeClr>
                </a:solidFill>
              </a:rPr>
              <a:t>except ZeroDivisionError:</a:t>
            </a:r>
          </a:p>
          <a:p>
            <a:pPr marL="0" indent="0">
              <a:buNone/>
            </a:pPr>
            <a:r>
              <a:rPr lang="en-US" dirty="0">
                <a:solidFill>
                  <a:schemeClr val="accent1">
                    <a:lumMod val="50000"/>
                  </a:schemeClr>
                </a:solidFill>
              </a:rPr>
              <a:t>    print("cant divide the number with zero")</a:t>
            </a:r>
          </a:p>
        </p:txBody>
      </p:sp>
      <p:sp>
        <p:nvSpPr>
          <p:cNvPr id="9" name="Rectangle 8">
            <a:extLst>
              <a:ext uri="{FF2B5EF4-FFF2-40B4-BE49-F238E27FC236}">
                <a16:creationId xmlns:a16="http://schemas.microsoft.com/office/drawing/2014/main" id="{60317C6B-D237-D1FC-B0E5-32B49F3F0B80}"/>
              </a:ext>
            </a:extLst>
          </p:cNvPr>
          <p:cNvSpPr/>
          <p:nvPr/>
        </p:nvSpPr>
        <p:spPr>
          <a:xfrm>
            <a:off x="1" y="1478605"/>
            <a:ext cx="7772400" cy="39747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a:p>
            <a:r>
              <a:rPr lang="en-US" sz="1800" b="1" dirty="0">
                <a:solidFill>
                  <a:schemeClr val="accent2">
                    <a:lumMod val="75000"/>
                  </a:schemeClr>
                </a:solidFill>
              </a:rPr>
              <a:t>Ex: </a:t>
            </a:r>
            <a:r>
              <a:rPr lang="en-US" dirty="0">
                <a:solidFill>
                  <a:schemeClr val="tx2"/>
                </a:solidFill>
              </a:rPr>
              <a:t>try block will generate an exception, because name is not defined:</a:t>
            </a:r>
          </a:p>
          <a:p>
            <a:r>
              <a:rPr lang="en-US" dirty="0">
                <a:solidFill>
                  <a:schemeClr val="tx2"/>
                </a:solidFill>
              </a:rPr>
              <a:t>try:</a:t>
            </a:r>
          </a:p>
          <a:p>
            <a:r>
              <a:rPr lang="en-US" dirty="0">
                <a:solidFill>
                  <a:schemeClr val="tx2"/>
                </a:solidFill>
              </a:rPr>
              <a:t>    print(name)</a:t>
            </a:r>
          </a:p>
          <a:p>
            <a:r>
              <a:rPr lang="en-US" dirty="0">
                <a:solidFill>
                  <a:schemeClr val="tx2"/>
                </a:solidFill>
              </a:rPr>
              <a:t>except:</a:t>
            </a:r>
          </a:p>
          <a:p>
            <a:r>
              <a:rPr lang="en-US" dirty="0">
                <a:solidFill>
                  <a:schemeClr val="tx2"/>
                </a:solidFill>
              </a:rPr>
              <a:t>    print("An exception occurred")</a:t>
            </a:r>
          </a:p>
          <a:p>
            <a:r>
              <a:rPr lang="en-US" b="1" dirty="0">
                <a:solidFill>
                  <a:schemeClr val="accent2">
                    <a:lumMod val="75000"/>
                  </a:schemeClr>
                </a:solidFill>
              </a:rPr>
              <a:t>try</a:t>
            </a:r>
            <a:r>
              <a:rPr lang="en-US" dirty="0">
                <a:solidFill>
                  <a:schemeClr val="tx2"/>
                </a:solidFill>
              </a:rPr>
              <a:t> block raises error, </a:t>
            </a:r>
            <a:r>
              <a:rPr lang="en-US" b="1" dirty="0">
                <a:solidFill>
                  <a:schemeClr val="accent2">
                    <a:lumMod val="75000"/>
                  </a:schemeClr>
                </a:solidFill>
              </a:rPr>
              <a:t>except</a:t>
            </a:r>
            <a:r>
              <a:rPr lang="en-US" dirty="0">
                <a:solidFill>
                  <a:schemeClr val="tx2"/>
                </a:solidFill>
              </a:rPr>
              <a:t> block will execute. </a:t>
            </a:r>
            <a:r>
              <a:rPr lang="en-US" b="1" dirty="0">
                <a:solidFill>
                  <a:schemeClr val="accent2">
                    <a:lumMod val="75000"/>
                  </a:schemeClr>
                </a:solidFill>
              </a:rPr>
              <a:t>Without</a:t>
            </a:r>
            <a:r>
              <a:rPr lang="en-US" dirty="0">
                <a:solidFill>
                  <a:schemeClr val="tx2"/>
                </a:solidFill>
              </a:rPr>
              <a:t> the </a:t>
            </a:r>
            <a:r>
              <a:rPr lang="en-US" b="1" dirty="0">
                <a:solidFill>
                  <a:schemeClr val="accent2">
                    <a:lumMod val="75000"/>
                  </a:schemeClr>
                </a:solidFill>
              </a:rPr>
              <a:t>try</a:t>
            </a:r>
            <a:r>
              <a:rPr lang="en-US" b="1" dirty="0">
                <a:solidFill>
                  <a:schemeClr val="tx2"/>
                </a:solidFill>
              </a:rPr>
              <a:t> </a:t>
            </a:r>
            <a:r>
              <a:rPr lang="en-US" dirty="0">
                <a:solidFill>
                  <a:schemeClr val="tx2"/>
                </a:solidFill>
              </a:rPr>
              <a:t>block, the program will </a:t>
            </a:r>
            <a:r>
              <a:rPr lang="en-US" b="1" dirty="0">
                <a:solidFill>
                  <a:schemeClr val="accent2">
                    <a:lumMod val="75000"/>
                  </a:schemeClr>
                </a:solidFill>
              </a:rPr>
              <a:t>crash</a:t>
            </a:r>
            <a:r>
              <a:rPr lang="en-US" dirty="0">
                <a:solidFill>
                  <a:schemeClr val="tx2"/>
                </a:solidFill>
              </a:rPr>
              <a:t> and raise an error.</a:t>
            </a:r>
          </a:p>
          <a:p>
            <a:endParaRPr lang="en-US" dirty="0">
              <a:solidFill>
                <a:schemeClr val="tx2"/>
              </a:solidFill>
            </a:endParaRPr>
          </a:p>
          <a:p>
            <a:r>
              <a:rPr lang="en-US" sz="1800" b="1" dirty="0">
                <a:solidFill>
                  <a:schemeClr val="accent2">
                    <a:lumMod val="75000"/>
                  </a:schemeClr>
                </a:solidFill>
              </a:rPr>
              <a:t>Ex: </a:t>
            </a:r>
            <a:r>
              <a:rPr lang="en-US" dirty="0">
                <a:solidFill>
                  <a:schemeClr val="accent1">
                    <a:lumMod val="50000"/>
                  </a:schemeClr>
                </a:solidFill>
              </a:rPr>
              <a:t>a = [1, 2, 3]</a:t>
            </a:r>
          </a:p>
          <a:p>
            <a:r>
              <a:rPr lang="en-US" dirty="0">
                <a:solidFill>
                  <a:schemeClr val="accent1">
                    <a:lumMod val="50000"/>
                  </a:schemeClr>
                </a:solidFill>
              </a:rPr>
              <a:t>try:</a:t>
            </a:r>
          </a:p>
          <a:p>
            <a:r>
              <a:rPr lang="en-US" dirty="0">
                <a:solidFill>
                  <a:schemeClr val="accent1">
                    <a:lumMod val="50000"/>
                  </a:schemeClr>
                </a:solidFill>
              </a:rPr>
              <a:t>print ("Second element = " , (a[1]))</a:t>
            </a:r>
          </a:p>
          <a:p>
            <a:r>
              <a:rPr lang="en-US" dirty="0">
                <a:solidFill>
                  <a:schemeClr val="accent1">
                    <a:lumMod val="50000"/>
                  </a:schemeClr>
                </a:solidFill>
              </a:rPr>
              <a:t>except:</a:t>
            </a:r>
          </a:p>
          <a:p>
            <a:r>
              <a:rPr lang="en-US" dirty="0">
                <a:solidFill>
                  <a:schemeClr val="accent1">
                    <a:lumMod val="50000"/>
                  </a:schemeClr>
                </a:solidFill>
              </a:rPr>
              <a:t>print ("An error occurred")</a:t>
            </a:r>
            <a:endParaRPr lang="en-US" b="1" dirty="0">
              <a:solidFill>
                <a:schemeClr val="accent2">
                  <a:lumMod val="75000"/>
                </a:schemeClr>
              </a:solidFill>
            </a:endParaRPr>
          </a:p>
          <a:p>
            <a:endParaRPr lang="en-IN" dirty="0">
              <a:solidFill>
                <a:schemeClr val="tx2"/>
              </a:solidFill>
            </a:endParaRPr>
          </a:p>
        </p:txBody>
      </p:sp>
      <p:sp>
        <p:nvSpPr>
          <p:cNvPr id="5" name="Rectangle 4">
            <a:extLst>
              <a:ext uri="{FF2B5EF4-FFF2-40B4-BE49-F238E27FC236}">
                <a16:creationId xmlns:a16="http://schemas.microsoft.com/office/drawing/2014/main" id="{BDF800E3-3758-795B-9429-8FED9AB45E5B}"/>
              </a:ext>
            </a:extLst>
          </p:cNvPr>
          <p:cNvSpPr/>
          <p:nvPr/>
        </p:nvSpPr>
        <p:spPr>
          <a:xfrm>
            <a:off x="5029199" y="4309353"/>
            <a:ext cx="2743199" cy="11439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the error is expected then use inbuilt exceptions (Zero, Value, Name) with except</a:t>
            </a:r>
            <a:endParaRPr lang="en-IN" dirty="0"/>
          </a:p>
        </p:txBody>
      </p:sp>
      <p:pic>
        <p:nvPicPr>
          <p:cNvPr id="6" name="Picture 5">
            <a:extLst>
              <a:ext uri="{FF2B5EF4-FFF2-40B4-BE49-F238E27FC236}">
                <a16:creationId xmlns:a16="http://schemas.microsoft.com/office/drawing/2014/main" id="{C1C4B2EE-36E2-B1E2-F01E-9BE614681DA4}"/>
              </a:ext>
            </a:extLst>
          </p:cNvPr>
          <p:cNvPicPr>
            <a:picLocks noChangeAspect="1"/>
          </p:cNvPicPr>
          <p:nvPr/>
        </p:nvPicPr>
        <p:blipFill>
          <a:blip r:embed="rId2"/>
          <a:stretch>
            <a:fillRect/>
          </a:stretch>
        </p:blipFill>
        <p:spPr>
          <a:xfrm>
            <a:off x="6799634" y="5605528"/>
            <a:ext cx="972764" cy="651681"/>
          </a:xfrm>
          <a:prstGeom prst="rect">
            <a:avLst/>
          </a:prstGeom>
        </p:spPr>
      </p:pic>
    </p:spTree>
    <p:extLst>
      <p:ext uri="{BB962C8B-B14F-4D97-AF65-F5344CB8AC3E}">
        <p14:creationId xmlns:p14="http://schemas.microsoft.com/office/powerpoint/2010/main" val="835919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BD308-E8B4-ED82-8EA0-C27DFB548A55}"/>
              </a:ext>
            </a:extLst>
          </p:cNvPr>
          <p:cNvSpPr>
            <a:spLocks noGrp="1"/>
          </p:cNvSpPr>
          <p:nvPr>
            <p:ph idx="1"/>
          </p:nvPr>
        </p:nvSpPr>
        <p:spPr>
          <a:xfrm>
            <a:off x="0" y="19456"/>
            <a:ext cx="12192000" cy="6858000"/>
          </a:xfrm>
        </p:spPr>
        <p:txBody>
          <a:bodyPr/>
          <a:lstStyle/>
          <a:p>
            <a:pPr marL="0" indent="0">
              <a:buNone/>
            </a:pPr>
            <a:endParaRPr lang="en-IN" sz="1800" dirty="0">
              <a:solidFill>
                <a:schemeClr val="tx2"/>
              </a:solidFill>
            </a:endParaRPr>
          </a:p>
        </p:txBody>
      </p:sp>
      <p:sp>
        <p:nvSpPr>
          <p:cNvPr id="5" name="Rectangle 4">
            <a:extLst>
              <a:ext uri="{FF2B5EF4-FFF2-40B4-BE49-F238E27FC236}">
                <a16:creationId xmlns:a16="http://schemas.microsoft.com/office/drawing/2014/main" id="{B9BD15E6-2F51-F91D-D077-5EC894EDA692}"/>
              </a:ext>
            </a:extLst>
          </p:cNvPr>
          <p:cNvSpPr/>
          <p:nvPr/>
        </p:nvSpPr>
        <p:spPr>
          <a:xfrm>
            <a:off x="0" y="29184"/>
            <a:ext cx="3268494" cy="68774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en-US" dirty="0">
              <a:solidFill>
                <a:schemeClr val="tx2"/>
              </a:solidFill>
            </a:endParaRPr>
          </a:p>
          <a:p>
            <a:pPr marL="0" indent="0">
              <a:buNone/>
            </a:pPr>
            <a:endParaRPr lang="en-US" dirty="0">
              <a:solidFill>
                <a:schemeClr val="tx2"/>
              </a:solidFill>
            </a:endParaRPr>
          </a:p>
          <a:p>
            <a:r>
              <a:rPr lang="en-US" sz="1800" b="1" dirty="0">
                <a:solidFill>
                  <a:schemeClr val="accent2">
                    <a:lumMod val="75000"/>
                  </a:schemeClr>
                </a:solidFill>
              </a:rPr>
              <a:t>Exception is not Specified</a:t>
            </a:r>
          </a:p>
          <a:p>
            <a:pPr marL="0" indent="0">
              <a:buNone/>
            </a:pPr>
            <a:r>
              <a:rPr lang="en-US" sz="1800" b="1" dirty="0">
                <a:solidFill>
                  <a:schemeClr val="accent2">
                    <a:lumMod val="75000"/>
                  </a:schemeClr>
                </a:solidFill>
              </a:rPr>
              <a:t>Ex: </a:t>
            </a:r>
            <a:r>
              <a:rPr lang="en-US" dirty="0">
                <a:solidFill>
                  <a:schemeClr val="tx2"/>
                </a:solidFill>
              </a:rPr>
              <a:t>x = 0</a:t>
            </a:r>
          </a:p>
          <a:p>
            <a:pPr marL="0" indent="0">
              <a:buNone/>
            </a:pPr>
            <a:r>
              <a:rPr lang="en-US" dirty="0">
                <a:solidFill>
                  <a:schemeClr val="tx2"/>
                </a:solidFill>
              </a:rPr>
              <a:t>try:</a:t>
            </a:r>
          </a:p>
          <a:p>
            <a:pPr marL="0" indent="0">
              <a:buNone/>
            </a:pPr>
            <a:r>
              <a:rPr lang="en-US" dirty="0">
                <a:solidFill>
                  <a:schemeClr val="tx2"/>
                </a:solidFill>
              </a:rPr>
              <a:t>print(5 / y)</a:t>
            </a:r>
          </a:p>
          <a:p>
            <a:pPr marL="0" indent="0">
              <a:buNone/>
            </a:pPr>
            <a:r>
              <a:rPr lang="en-US" dirty="0">
                <a:solidFill>
                  <a:schemeClr val="tx2"/>
                </a:solidFill>
              </a:rPr>
              <a:t>except:</a:t>
            </a:r>
          </a:p>
          <a:p>
            <a:pPr marL="0" indent="0">
              <a:buNone/>
            </a:pPr>
            <a:r>
              <a:rPr lang="en-US" dirty="0">
                <a:solidFill>
                  <a:schemeClr val="tx2"/>
                </a:solidFill>
              </a:rPr>
              <a:t>print("Something went wrong")</a:t>
            </a:r>
          </a:p>
          <a:p>
            <a:pPr marL="0" indent="0">
              <a:buNone/>
            </a:pPr>
            <a:r>
              <a:rPr lang="en-US" dirty="0">
                <a:solidFill>
                  <a:schemeClr val="tx2"/>
                </a:solidFill>
              </a:rPr>
              <a:t>print("I am executing after the try clause!")</a:t>
            </a:r>
          </a:p>
          <a:p>
            <a:pPr marL="0" indent="0">
              <a:buNone/>
            </a:pPr>
            <a:endParaRPr lang="en-US" dirty="0">
              <a:solidFill>
                <a:schemeClr val="tx2"/>
              </a:solidFill>
            </a:endParaRPr>
          </a:p>
          <a:p>
            <a:pPr marL="0" indent="0">
              <a:buNone/>
            </a:pPr>
            <a:r>
              <a:rPr lang="en-US" sz="1800" b="1" dirty="0">
                <a:solidFill>
                  <a:schemeClr val="accent2">
                    <a:lumMod val="75000"/>
                  </a:schemeClr>
                </a:solidFill>
              </a:rPr>
              <a:t>Exception is Specified</a:t>
            </a:r>
          </a:p>
          <a:p>
            <a:pPr marL="0" indent="0">
              <a:buNone/>
            </a:pPr>
            <a:r>
              <a:rPr lang="en-US" sz="1800" b="1" dirty="0">
                <a:solidFill>
                  <a:schemeClr val="accent2">
                    <a:lumMod val="75000"/>
                  </a:schemeClr>
                </a:solidFill>
              </a:rPr>
              <a:t>Ex: </a:t>
            </a:r>
            <a:r>
              <a:rPr lang="en-US" sz="1800" dirty="0">
                <a:solidFill>
                  <a:schemeClr val="tx2"/>
                </a:solidFill>
              </a:rPr>
              <a:t>x = 0</a:t>
            </a:r>
          </a:p>
          <a:p>
            <a:pPr marL="0" indent="0">
              <a:buNone/>
            </a:pPr>
            <a:r>
              <a:rPr lang="en-US" sz="1800" dirty="0">
                <a:solidFill>
                  <a:schemeClr val="tx2"/>
                </a:solidFill>
              </a:rPr>
              <a:t>try:</a:t>
            </a:r>
          </a:p>
          <a:p>
            <a:pPr marL="0" indent="0">
              <a:buNone/>
            </a:pPr>
            <a:r>
              <a:rPr lang="en-US" sz="1800" dirty="0">
                <a:solidFill>
                  <a:schemeClr val="tx2"/>
                </a:solidFill>
              </a:rPr>
              <a:t>print(5 / x)</a:t>
            </a:r>
          </a:p>
          <a:p>
            <a:pPr marL="0" indent="0">
              <a:buNone/>
            </a:pPr>
            <a:r>
              <a:rPr lang="en-US" sz="1800" dirty="0">
                <a:solidFill>
                  <a:schemeClr val="tx2"/>
                </a:solidFill>
              </a:rPr>
              <a:t>except </a:t>
            </a:r>
            <a:r>
              <a:rPr lang="en-US" sz="1800" dirty="0" err="1">
                <a:solidFill>
                  <a:schemeClr val="tx2"/>
                </a:solidFill>
              </a:rPr>
              <a:t>ZeroDivisionError</a:t>
            </a:r>
            <a:r>
              <a:rPr lang="en-US" sz="1800" dirty="0">
                <a:solidFill>
                  <a:schemeClr val="tx2"/>
                </a:solidFill>
              </a:rPr>
              <a:t>:</a:t>
            </a:r>
          </a:p>
          <a:p>
            <a:pPr marL="0" indent="0">
              <a:buNone/>
            </a:pPr>
            <a:r>
              <a:rPr lang="en-US" sz="1800" dirty="0">
                <a:solidFill>
                  <a:schemeClr val="tx2"/>
                </a:solidFill>
              </a:rPr>
              <a:t>print("Something went wrong")</a:t>
            </a:r>
          </a:p>
        </p:txBody>
      </p:sp>
      <p:sp>
        <p:nvSpPr>
          <p:cNvPr id="2" name="Rectangle 1">
            <a:extLst>
              <a:ext uri="{FF2B5EF4-FFF2-40B4-BE49-F238E27FC236}">
                <a16:creationId xmlns:a16="http://schemas.microsoft.com/office/drawing/2014/main" id="{B74D23EE-855C-F875-3CA2-3EFA69C19D2E}"/>
              </a:ext>
            </a:extLst>
          </p:cNvPr>
          <p:cNvSpPr/>
          <p:nvPr/>
        </p:nvSpPr>
        <p:spPr>
          <a:xfrm>
            <a:off x="3268494" y="19456"/>
            <a:ext cx="4630365" cy="68677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n-US" dirty="0">
                <a:solidFill>
                  <a:schemeClr val="tx2"/>
                </a:solidFill>
              </a:rPr>
              <a:t>Use of multiple except clauses</a:t>
            </a:r>
          </a:p>
          <a:p>
            <a:pPr marL="0" indent="0">
              <a:buNone/>
            </a:pPr>
            <a:r>
              <a:rPr lang="en-US" dirty="0">
                <a:solidFill>
                  <a:schemeClr val="tx2"/>
                </a:solidFill>
              </a:rPr>
              <a:t>print ("Handling multiple exceptions")</a:t>
            </a:r>
          </a:p>
          <a:p>
            <a:pPr marL="0" indent="0">
              <a:buNone/>
            </a:pPr>
            <a:r>
              <a:rPr lang="en-US" dirty="0">
                <a:solidFill>
                  <a:schemeClr val="tx2"/>
                </a:solidFill>
              </a:rPr>
              <a:t>try:</a:t>
            </a:r>
          </a:p>
          <a:p>
            <a:pPr marL="0" indent="0">
              <a:buNone/>
            </a:pPr>
            <a:r>
              <a:rPr lang="en-US" dirty="0">
                <a:solidFill>
                  <a:schemeClr val="tx2"/>
                </a:solidFill>
              </a:rPr>
              <a:t> numerator=50</a:t>
            </a:r>
          </a:p>
          <a:p>
            <a:pPr marL="0" indent="0">
              <a:buNone/>
            </a:pPr>
            <a:r>
              <a:rPr lang="en-US" dirty="0">
                <a:solidFill>
                  <a:schemeClr val="tx2"/>
                </a:solidFill>
              </a:rPr>
              <a:t> </a:t>
            </a:r>
            <a:r>
              <a:rPr lang="en-US" dirty="0" err="1">
                <a:solidFill>
                  <a:schemeClr val="tx2"/>
                </a:solidFill>
              </a:rPr>
              <a:t>denom</a:t>
            </a:r>
            <a:r>
              <a:rPr lang="en-US" dirty="0">
                <a:solidFill>
                  <a:schemeClr val="tx2"/>
                </a:solidFill>
              </a:rPr>
              <a:t>=int(input("Enter the denominator: "))</a:t>
            </a:r>
          </a:p>
          <a:p>
            <a:pPr marL="0" indent="0">
              <a:buNone/>
            </a:pPr>
            <a:r>
              <a:rPr lang="en-US" dirty="0">
                <a:solidFill>
                  <a:schemeClr val="tx2"/>
                </a:solidFill>
              </a:rPr>
              <a:t> print (numerator/</a:t>
            </a:r>
            <a:r>
              <a:rPr lang="en-US" dirty="0" err="1">
                <a:solidFill>
                  <a:schemeClr val="tx2"/>
                </a:solidFill>
              </a:rPr>
              <a:t>denom</a:t>
            </a:r>
            <a:r>
              <a:rPr lang="en-US" dirty="0">
                <a:solidFill>
                  <a:schemeClr val="tx2"/>
                </a:solidFill>
              </a:rPr>
              <a:t>)</a:t>
            </a:r>
          </a:p>
          <a:p>
            <a:pPr marL="0" indent="0">
              <a:buNone/>
            </a:pPr>
            <a:r>
              <a:rPr lang="en-US" dirty="0">
                <a:solidFill>
                  <a:schemeClr val="tx2"/>
                </a:solidFill>
              </a:rPr>
              <a:t> print ("Division performed successfully")</a:t>
            </a:r>
          </a:p>
          <a:p>
            <a:pPr marL="0" indent="0">
              <a:buNone/>
            </a:pPr>
            <a:r>
              <a:rPr lang="en-US" dirty="0">
                <a:solidFill>
                  <a:schemeClr val="tx2"/>
                </a:solidFill>
              </a:rPr>
              <a:t>except </a:t>
            </a:r>
            <a:r>
              <a:rPr lang="en-US" dirty="0" err="1">
                <a:solidFill>
                  <a:schemeClr val="tx2"/>
                </a:solidFill>
              </a:rPr>
              <a:t>ZeroDivisionError</a:t>
            </a:r>
            <a:r>
              <a:rPr lang="en-US" dirty="0">
                <a:solidFill>
                  <a:schemeClr val="tx2"/>
                </a:solidFill>
              </a:rPr>
              <a:t>:</a:t>
            </a:r>
          </a:p>
          <a:p>
            <a:pPr marL="0" indent="0">
              <a:buNone/>
            </a:pPr>
            <a:r>
              <a:rPr lang="en-US" dirty="0">
                <a:solidFill>
                  <a:schemeClr val="tx2"/>
                </a:solidFill>
              </a:rPr>
              <a:t> print ("Denominator as ZERO is not allowed")</a:t>
            </a:r>
          </a:p>
          <a:p>
            <a:pPr marL="0" indent="0">
              <a:buNone/>
            </a:pPr>
            <a:r>
              <a:rPr lang="en-US" dirty="0">
                <a:solidFill>
                  <a:schemeClr val="tx2"/>
                </a:solidFill>
              </a:rPr>
              <a:t>except </a:t>
            </a:r>
            <a:r>
              <a:rPr lang="en-US" dirty="0" err="1">
                <a:solidFill>
                  <a:schemeClr val="tx2"/>
                </a:solidFill>
              </a:rPr>
              <a:t>ValueError</a:t>
            </a:r>
            <a:r>
              <a:rPr lang="en-US" dirty="0">
                <a:solidFill>
                  <a:schemeClr val="tx2"/>
                </a:solidFill>
              </a:rPr>
              <a:t>:</a:t>
            </a:r>
          </a:p>
          <a:p>
            <a:pPr marL="0" indent="0">
              <a:buNone/>
            </a:pPr>
            <a:r>
              <a:rPr lang="en-US" dirty="0">
                <a:solidFill>
                  <a:schemeClr val="tx2"/>
                </a:solidFill>
              </a:rPr>
              <a:t> print ("Only INTEGERS should be entered")</a:t>
            </a:r>
          </a:p>
          <a:p>
            <a:pPr marL="0" indent="0">
              <a:buNone/>
            </a:pPr>
            <a:endParaRPr lang="en-US" sz="1800" b="1" dirty="0">
              <a:solidFill>
                <a:schemeClr val="accent2">
                  <a:lumMod val="75000"/>
                </a:schemeClr>
              </a:solidFill>
            </a:endParaRPr>
          </a:p>
          <a:p>
            <a:pPr marL="0" indent="0">
              <a:buNone/>
            </a:pPr>
            <a:r>
              <a:rPr lang="en-US" sz="1800" b="1" dirty="0">
                <a:solidFill>
                  <a:schemeClr val="accent2">
                    <a:lumMod val="75000"/>
                  </a:schemeClr>
                </a:solidFill>
              </a:rPr>
              <a:t>Ex:</a:t>
            </a:r>
            <a:endParaRPr lang="en-US" dirty="0">
              <a:solidFill>
                <a:schemeClr val="tx2"/>
              </a:solidFill>
            </a:endParaRPr>
          </a:p>
          <a:p>
            <a:pPr marL="0" indent="0">
              <a:buNone/>
            </a:pPr>
            <a:r>
              <a:rPr lang="en-US" dirty="0">
                <a:solidFill>
                  <a:schemeClr val="tx2"/>
                </a:solidFill>
              </a:rPr>
              <a:t>try:</a:t>
            </a:r>
          </a:p>
          <a:p>
            <a:pPr marL="0" indent="0">
              <a:buNone/>
            </a:pPr>
            <a:r>
              <a:rPr lang="en-US" dirty="0">
                <a:solidFill>
                  <a:schemeClr val="tx2"/>
                </a:solidFill>
              </a:rPr>
              <a:t> numerator=50</a:t>
            </a:r>
          </a:p>
          <a:p>
            <a:pPr marL="0" indent="0">
              <a:buNone/>
            </a:pPr>
            <a:r>
              <a:rPr lang="en-US" dirty="0">
                <a:solidFill>
                  <a:schemeClr val="tx2"/>
                </a:solidFill>
              </a:rPr>
              <a:t> </a:t>
            </a:r>
            <a:r>
              <a:rPr lang="en-US" dirty="0" err="1">
                <a:solidFill>
                  <a:schemeClr val="tx2"/>
                </a:solidFill>
              </a:rPr>
              <a:t>denom</a:t>
            </a:r>
            <a:r>
              <a:rPr lang="en-US" dirty="0">
                <a:solidFill>
                  <a:schemeClr val="tx2"/>
                </a:solidFill>
              </a:rPr>
              <a:t>=int(input("Enter the denominator"))</a:t>
            </a:r>
          </a:p>
          <a:p>
            <a:pPr marL="0" indent="0">
              <a:buNone/>
            </a:pPr>
            <a:r>
              <a:rPr lang="en-US" dirty="0">
                <a:solidFill>
                  <a:schemeClr val="tx2"/>
                </a:solidFill>
              </a:rPr>
              <a:t> quotient=(numerator/</a:t>
            </a:r>
            <a:r>
              <a:rPr lang="en-US" dirty="0" err="1">
                <a:solidFill>
                  <a:schemeClr val="tx2"/>
                </a:solidFill>
              </a:rPr>
              <a:t>denom</a:t>
            </a:r>
            <a:r>
              <a:rPr lang="en-US" dirty="0">
                <a:solidFill>
                  <a:schemeClr val="tx2"/>
                </a:solidFill>
              </a:rPr>
              <a:t>)</a:t>
            </a:r>
          </a:p>
          <a:p>
            <a:pPr marL="0" indent="0">
              <a:buNone/>
            </a:pPr>
            <a:r>
              <a:rPr lang="en-US" dirty="0">
                <a:solidFill>
                  <a:schemeClr val="tx2"/>
                </a:solidFill>
              </a:rPr>
              <a:t> print(quotient)</a:t>
            </a:r>
          </a:p>
          <a:p>
            <a:pPr marL="0" indent="0">
              <a:buNone/>
            </a:pPr>
            <a:r>
              <a:rPr lang="en-US" dirty="0">
                <a:solidFill>
                  <a:schemeClr val="tx2"/>
                </a:solidFill>
              </a:rPr>
              <a:t> print ("Division performed successfully")</a:t>
            </a:r>
          </a:p>
          <a:p>
            <a:pPr marL="0" indent="0">
              <a:buNone/>
            </a:pPr>
            <a:r>
              <a:rPr lang="en-US" dirty="0">
                <a:solidFill>
                  <a:schemeClr val="tx2"/>
                </a:solidFill>
              </a:rPr>
              <a:t>except </a:t>
            </a:r>
            <a:r>
              <a:rPr lang="en-US" dirty="0" err="1">
                <a:solidFill>
                  <a:schemeClr val="tx2"/>
                </a:solidFill>
              </a:rPr>
              <a:t>ZeroDivisionError</a:t>
            </a:r>
            <a:r>
              <a:rPr lang="en-US" dirty="0">
                <a:solidFill>
                  <a:schemeClr val="tx2"/>
                </a:solidFill>
              </a:rPr>
              <a:t>:</a:t>
            </a:r>
          </a:p>
          <a:p>
            <a:pPr marL="0" indent="0">
              <a:buNone/>
            </a:pPr>
            <a:r>
              <a:rPr lang="en-US" dirty="0">
                <a:solidFill>
                  <a:schemeClr val="tx2"/>
                </a:solidFill>
              </a:rPr>
              <a:t> print ("Denominator as ZERO.... not allowed")</a:t>
            </a:r>
          </a:p>
          <a:p>
            <a:pPr marL="0" indent="0">
              <a:buNone/>
            </a:pPr>
            <a:r>
              <a:rPr lang="en-US" dirty="0">
                <a:solidFill>
                  <a:schemeClr val="tx2"/>
                </a:solidFill>
              </a:rPr>
              <a:t>print("OUTSIDE </a:t>
            </a:r>
            <a:r>
              <a:rPr lang="en-US" dirty="0" err="1">
                <a:solidFill>
                  <a:schemeClr val="tx2"/>
                </a:solidFill>
              </a:rPr>
              <a:t>try..except</a:t>
            </a:r>
            <a:r>
              <a:rPr lang="en-US" dirty="0">
                <a:solidFill>
                  <a:schemeClr val="tx2"/>
                </a:solidFill>
              </a:rPr>
              <a:t> block")</a:t>
            </a:r>
          </a:p>
        </p:txBody>
      </p:sp>
      <p:sp>
        <p:nvSpPr>
          <p:cNvPr id="7" name="Rectangle 6">
            <a:extLst>
              <a:ext uri="{FF2B5EF4-FFF2-40B4-BE49-F238E27FC236}">
                <a16:creationId xmlns:a16="http://schemas.microsoft.com/office/drawing/2014/main" id="{FBDF65EB-DECC-3B46-B7A0-898A50539E08}"/>
              </a:ext>
            </a:extLst>
          </p:cNvPr>
          <p:cNvSpPr/>
          <p:nvPr/>
        </p:nvSpPr>
        <p:spPr>
          <a:xfrm>
            <a:off x="175097" y="184826"/>
            <a:ext cx="2743199" cy="11439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the error is expected then use inbuilt exceptions (Zero, Value, Name) with except</a:t>
            </a:r>
            <a:endParaRPr lang="en-IN" dirty="0"/>
          </a:p>
        </p:txBody>
      </p:sp>
    </p:spTree>
    <p:extLst>
      <p:ext uri="{BB962C8B-B14F-4D97-AF65-F5344CB8AC3E}">
        <p14:creationId xmlns:p14="http://schemas.microsoft.com/office/powerpoint/2010/main" val="1231748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b="1" u="sng" dirty="0">
                <a:solidFill>
                  <a:schemeClr val="accent2">
                    <a:lumMod val="75000"/>
                  </a:schemeClr>
                </a:solidFill>
              </a:rPr>
              <a:t>Exception Handling</a:t>
            </a:r>
            <a:endParaRPr lang="en-IN" b="1" u="sng" dirty="0">
              <a:solidFill>
                <a:schemeClr val="accent2">
                  <a:lumMod val="75000"/>
                </a:schemeClr>
              </a:solidFill>
            </a:endParaRPr>
          </a:p>
          <a:p>
            <a:pPr marL="0" indent="0">
              <a:buNone/>
            </a:pPr>
            <a:r>
              <a:rPr lang="en-US" sz="2000" b="1" dirty="0">
                <a:solidFill>
                  <a:schemeClr val="accent2">
                    <a:lumMod val="75000"/>
                  </a:schemeClr>
                </a:solidFill>
              </a:rPr>
              <a:t>		Syntax Error Vs Exceptions</a:t>
            </a: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lnSpc>
                <a:spcPct val="100000"/>
              </a:lnSpc>
              <a:buNone/>
            </a:pPr>
            <a:r>
              <a:rPr lang="en-US" sz="1800" b="1" dirty="0">
                <a:solidFill>
                  <a:schemeClr val="accent2">
                    <a:lumMod val="75000"/>
                  </a:schemeClr>
                </a:solidFill>
              </a:rPr>
              <a:t>Points to Remember: </a:t>
            </a:r>
            <a:r>
              <a:rPr lang="en-US" sz="1800" dirty="0">
                <a:solidFill>
                  <a:schemeClr val="accent1">
                    <a:lumMod val="50000"/>
                  </a:schemeClr>
                </a:solidFill>
              </a:rPr>
              <a:t>Can write try block without any except blocks</a:t>
            </a:r>
          </a:p>
          <a:p>
            <a:pPr marL="0" indent="0">
              <a:lnSpc>
                <a:spcPct val="100000"/>
              </a:lnSpc>
              <a:buNone/>
            </a:pPr>
            <a:r>
              <a:rPr lang="en-US" sz="1800" dirty="0">
                <a:solidFill>
                  <a:schemeClr val="accent1">
                    <a:lumMod val="50000"/>
                  </a:schemeClr>
                </a:solidFill>
              </a:rPr>
              <a:t>Can write several except blocks for a single try block</a:t>
            </a:r>
          </a:p>
          <a:p>
            <a:pPr marL="0" indent="0">
              <a:lnSpc>
                <a:spcPct val="100000"/>
              </a:lnSpc>
              <a:buNone/>
            </a:pPr>
            <a:r>
              <a:rPr lang="en-US" sz="1800" dirty="0">
                <a:solidFill>
                  <a:schemeClr val="accent1">
                    <a:lumMod val="50000"/>
                  </a:schemeClr>
                </a:solidFill>
              </a:rPr>
              <a:t>Can write multiple except blocks to handle multiple exceptions</a:t>
            </a:r>
          </a:p>
        </p:txBody>
      </p:sp>
      <p:sp>
        <p:nvSpPr>
          <p:cNvPr id="4" name="Rectangle 3">
            <a:extLst>
              <a:ext uri="{FF2B5EF4-FFF2-40B4-BE49-F238E27FC236}">
                <a16:creationId xmlns:a16="http://schemas.microsoft.com/office/drawing/2014/main" id="{63D75082-E52A-4B0E-D033-AE4B37651D23}"/>
              </a:ext>
            </a:extLst>
          </p:cNvPr>
          <p:cNvSpPr/>
          <p:nvPr/>
        </p:nvSpPr>
        <p:spPr>
          <a:xfrm>
            <a:off x="6592969" y="992221"/>
            <a:ext cx="5599032" cy="58564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600" b="1" dirty="0">
                <a:solidFill>
                  <a:schemeClr val="accent2">
                    <a:lumMod val="75000"/>
                  </a:schemeClr>
                </a:solidFill>
              </a:rPr>
              <a:t>Catching specific exceptions in the Python</a:t>
            </a:r>
          </a:p>
          <a:p>
            <a:pPr marL="0" indent="0">
              <a:buNone/>
            </a:pPr>
            <a:r>
              <a:rPr lang="en-US" sz="1600" b="1" dirty="0">
                <a:solidFill>
                  <a:schemeClr val="accent2">
                    <a:lumMod val="75000"/>
                  </a:schemeClr>
                </a:solidFill>
              </a:rPr>
              <a:t>Ex: </a:t>
            </a:r>
            <a:r>
              <a:rPr lang="en-US" dirty="0">
                <a:solidFill>
                  <a:schemeClr val="accent1">
                    <a:lumMod val="50000"/>
                  </a:schemeClr>
                </a:solidFill>
              </a:rPr>
              <a:t>try:</a:t>
            </a:r>
          </a:p>
          <a:p>
            <a:pPr marL="0" indent="0">
              <a:buNone/>
            </a:pPr>
            <a:r>
              <a:rPr lang="en-US" dirty="0">
                <a:solidFill>
                  <a:schemeClr val="accent1">
                    <a:lumMod val="50000"/>
                  </a:schemeClr>
                </a:solidFill>
              </a:rPr>
              <a:t>    </a:t>
            </a:r>
            <a:r>
              <a:rPr lang="en-US" sz="1800" dirty="0">
                <a:solidFill>
                  <a:schemeClr val="accent1">
                    <a:lumMod val="50000"/>
                  </a:schemeClr>
                </a:solidFill>
              </a:rPr>
              <a:t>number = int(input("Enter a number: "))</a:t>
            </a:r>
          </a:p>
          <a:p>
            <a:pPr marL="0" indent="0">
              <a:buNone/>
            </a:pPr>
            <a:r>
              <a:rPr lang="en-US" sz="1800" dirty="0">
                <a:solidFill>
                  <a:schemeClr val="accent1">
                    <a:lumMod val="50000"/>
                  </a:schemeClr>
                </a:solidFill>
              </a:rPr>
              <a:t>    result = 10 / number</a:t>
            </a:r>
          </a:p>
          <a:p>
            <a:pPr marL="0" indent="0">
              <a:buNone/>
            </a:pPr>
            <a:r>
              <a:rPr lang="en-US" sz="1800" dirty="0">
                <a:solidFill>
                  <a:schemeClr val="accent1">
                    <a:lumMod val="50000"/>
                  </a:schemeClr>
                </a:solidFill>
              </a:rPr>
              <a:t>    print("The result is:", result)</a:t>
            </a:r>
          </a:p>
          <a:p>
            <a:pPr marL="0" indent="0">
              <a:buNone/>
            </a:pPr>
            <a:r>
              <a:rPr lang="en-US" sz="1800" dirty="0">
                <a:solidFill>
                  <a:schemeClr val="accent1">
                    <a:lumMod val="50000"/>
                  </a:schemeClr>
                </a:solidFill>
              </a:rPr>
              <a:t>except ZeroDivisionError:</a:t>
            </a:r>
          </a:p>
          <a:p>
            <a:pPr marL="0" indent="0">
              <a:buNone/>
            </a:pPr>
            <a:r>
              <a:rPr lang="en-US" sz="1800" dirty="0">
                <a:solidFill>
                  <a:schemeClr val="accent1">
                    <a:lumMod val="50000"/>
                  </a:schemeClr>
                </a:solidFill>
              </a:rPr>
              <a:t>    print("Division by zero is not allowed.")</a:t>
            </a:r>
          </a:p>
          <a:p>
            <a:pPr marL="0" indent="0">
              <a:buNone/>
            </a:pPr>
            <a:r>
              <a:rPr lang="en-US" sz="1800" dirty="0">
                <a:solidFill>
                  <a:schemeClr val="accent1">
                    <a:lumMod val="50000"/>
                  </a:schemeClr>
                </a:solidFill>
              </a:rPr>
              <a:t>except ValueError:</a:t>
            </a:r>
          </a:p>
          <a:p>
            <a:pPr marL="0" indent="0">
              <a:buNone/>
            </a:pPr>
            <a:r>
              <a:rPr lang="en-US" sz="1800" dirty="0">
                <a:solidFill>
                  <a:schemeClr val="accent1">
                    <a:lumMod val="50000"/>
                  </a:schemeClr>
                </a:solidFill>
              </a:rPr>
              <a:t>    print("Invalid input. Please enter a valid number.")</a:t>
            </a:r>
          </a:p>
          <a:p>
            <a:pPr marL="0" indent="0">
              <a:buNone/>
            </a:pPr>
            <a:r>
              <a:rPr lang="en-US" dirty="0">
                <a:hlinkClick r:id="rId2"/>
              </a:rPr>
              <a:t>Exception Handling in Python: Try and Except Statement (scholarhat.com)</a:t>
            </a:r>
            <a:endParaRPr lang="en-US" dirty="0"/>
          </a:p>
          <a:p>
            <a:pPr marL="0" indent="0">
              <a:buNone/>
            </a:pPr>
            <a:endParaRPr lang="en-US" dirty="0">
              <a:solidFill>
                <a:schemeClr val="accent1">
                  <a:lumMod val="50000"/>
                </a:schemeClr>
              </a:solidFill>
            </a:endParaRPr>
          </a:p>
          <a:p>
            <a:pPr marL="0" indent="0">
              <a:buNone/>
            </a:pPr>
            <a:r>
              <a:rPr lang="en-US" sz="1800" b="1" dirty="0">
                <a:solidFill>
                  <a:schemeClr val="accent2">
                    <a:lumMod val="75000"/>
                  </a:schemeClr>
                </a:solidFill>
              </a:rPr>
              <a:t>Ex: </a:t>
            </a:r>
            <a:r>
              <a:rPr lang="en-US" dirty="0">
                <a:solidFill>
                  <a:schemeClr val="accent1">
                    <a:lumMod val="50000"/>
                  </a:schemeClr>
                </a:solidFill>
              </a:rPr>
              <a:t>a = ["Python", "Exceptions", "try and except"]  </a:t>
            </a:r>
          </a:p>
          <a:p>
            <a:pPr marL="0" indent="0">
              <a:buNone/>
            </a:pPr>
            <a:r>
              <a:rPr lang="en-US" dirty="0">
                <a:solidFill>
                  <a:schemeClr val="accent1">
                    <a:lumMod val="50000"/>
                  </a:schemeClr>
                </a:solidFill>
              </a:rPr>
              <a:t>try:  </a:t>
            </a:r>
          </a:p>
          <a:p>
            <a:pPr marL="0" indent="0">
              <a:buNone/>
            </a:pPr>
            <a:r>
              <a:rPr lang="en-US" dirty="0">
                <a:solidFill>
                  <a:schemeClr val="accent1">
                    <a:lumMod val="50000"/>
                  </a:schemeClr>
                </a:solidFill>
              </a:rPr>
              <a:t>for </a:t>
            </a:r>
            <a:r>
              <a:rPr lang="en-US" dirty="0" err="1">
                <a:solidFill>
                  <a:schemeClr val="accent1">
                    <a:lumMod val="50000"/>
                  </a:schemeClr>
                </a:solidFill>
              </a:rPr>
              <a:t>i</a:t>
            </a:r>
            <a:r>
              <a:rPr lang="en-US" dirty="0">
                <a:solidFill>
                  <a:schemeClr val="accent1">
                    <a:lumMod val="50000"/>
                  </a:schemeClr>
                </a:solidFill>
              </a:rPr>
              <a:t> in range( 4 ):  </a:t>
            </a:r>
          </a:p>
          <a:p>
            <a:pPr marL="0" indent="0">
              <a:buNone/>
            </a:pPr>
            <a:r>
              <a:rPr lang="en-US" dirty="0">
                <a:solidFill>
                  <a:schemeClr val="accent1">
                    <a:lumMod val="50000"/>
                  </a:schemeClr>
                </a:solidFill>
              </a:rPr>
              <a:t>        print( "The index and element from the array is", </a:t>
            </a:r>
            <a:r>
              <a:rPr lang="en-US" dirty="0" err="1">
                <a:solidFill>
                  <a:schemeClr val="accent1">
                    <a:lumMod val="50000"/>
                  </a:schemeClr>
                </a:solidFill>
              </a:rPr>
              <a:t>i</a:t>
            </a:r>
            <a:r>
              <a:rPr lang="en-US" dirty="0">
                <a:solidFill>
                  <a:schemeClr val="accent1">
                    <a:lumMod val="50000"/>
                  </a:schemeClr>
                </a:solidFill>
              </a:rPr>
              <a:t>, a[</a:t>
            </a:r>
            <a:r>
              <a:rPr lang="en-US" dirty="0" err="1">
                <a:solidFill>
                  <a:schemeClr val="accent1">
                    <a:lumMod val="50000"/>
                  </a:schemeClr>
                </a:solidFill>
              </a:rPr>
              <a:t>i</a:t>
            </a:r>
            <a:r>
              <a:rPr lang="en-US" dirty="0">
                <a:solidFill>
                  <a:schemeClr val="accent1">
                    <a:lumMod val="50000"/>
                  </a:schemeClr>
                </a:solidFill>
              </a:rPr>
              <a:t>] )  </a:t>
            </a:r>
          </a:p>
          <a:p>
            <a:pPr marL="0" indent="0">
              <a:buNone/>
            </a:pPr>
            <a:r>
              <a:rPr lang="en-US" dirty="0">
                <a:solidFill>
                  <a:schemeClr val="accent1">
                    <a:lumMod val="50000"/>
                  </a:schemeClr>
                </a:solidFill>
              </a:rPr>
              <a:t>#if an error occurs in the try block, then except block will be executed by the Python interpreter       </a:t>
            </a:r>
          </a:p>
          <a:p>
            <a:pPr marL="0" indent="0">
              <a:buNone/>
            </a:pPr>
            <a:r>
              <a:rPr lang="en-US" dirty="0">
                <a:solidFill>
                  <a:schemeClr val="accent1">
                    <a:lumMod val="50000"/>
                  </a:schemeClr>
                </a:solidFill>
              </a:rPr>
              <a:t>except:  </a:t>
            </a:r>
          </a:p>
          <a:p>
            <a:pPr marL="0" indent="0">
              <a:buNone/>
            </a:pPr>
            <a:r>
              <a:rPr lang="en-US" dirty="0">
                <a:solidFill>
                  <a:schemeClr val="accent1">
                    <a:lumMod val="50000"/>
                  </a:schemeClr>
                </a:solidFill>
              </a:rPr>
              <a:t>    print ("Index out of range") </a:t>
            </a:r>
          </a:p>
        </p:txBody>
      </p:sp>
      <p:sp>
        <p:nvSpPr>
          <p:cNvPr id="13" name="Rectangle 12">
            <a:extLst>
              <a:ext uri="{FF2B5EF4-FFF2-40B4-BE49-F238E27FC236}">
                <a16:creationId xmlns:a16="http://schemas.microsoft.com/office/drawing/2014/main" id="{316AE1F6-711C-7046-7A00-13F039BF8CD4}"/>
              </a:ext>
            </a:extLst>
          </p:cNvPr>
          <p:cNvSpPr/>
          <p:nvPr/>
        </p:nvSpPr>
        <p:spPr>
          <a:xfrm>
            <a:off x="0" y="992220"/>
            <a:ext cx="3256381" cy="35603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000" b="1" dirty="0">
                <a:solidFill>
                  <a:schemeClr val="accent2">
                    <a:lumMod val="75000"/>
                  </a:schemeClr>
                </a:solidFill>
              </a:rPr>
              <a:t>Syntax: </a:t>
            </a:r>
            <a:r>
              <a:rPr lang="en-US" sz="2000" dirty="0">
                <a:solidFill>
                  <a:schemeClr val="accent1">
                    <a:lumMod val="50000"/>
                  </a:schemeClr>
                </a:solidFill>
              </a:rPr>
              <a:t>As the name suggests this error is caused by the wrong syntax in the code leads to the termination of program.</a:t>
            </a:r>
          </a:p>
          <a:p>
            <a:pPr marL="0" indent="0">
              <a:buNone/>
            </a:pPr>
            <a:endParaRPr lang="en-US" sz="2000" dirty="0">
              <a:solidFill>
                <a:schemeClr val="accent1">
                  <a:lumMod val="50000"/>
                </a:schemeClr>
              </a:solidFill>
            </a:endParaRPr>
          </a:p>
          <a:p>
            <a:pPr marL="0" indent="0">
              <a:buNone/>
            </a:pPr>
            <a:r>
              <a:rPr lang="en-US" b="1" dirty="0">
                <a:solidFill>
                  <a:schemeClr val="accent2">
                    <a:lumMod val="75000"/>
                  </a:schemeClr>
                </a:solidFill>
              </a:rPr>
              <a:t>Ex: </a:t>
            </a:r>
            <a:r>
              <a:rPr lang="en-US" sz="2000" dirty="0">
                <a:solidFill>
                  <a:schemeClr val="accent1">
                    <a:lumMod val="50000"/>
                  </a:schemeClr>
                </a:solidFill>
              </a:rPr>
              <a:t>amount = 10000</a:t>
            </a:r>
          </a:p>
          <a:p>
            <a:pPr marL="0" indent="0">
              <a:buNone/>
            </a:pPr>
            <a:r>
              <a:rPr lang="en-US" sz="2000" dirty="0">
                <a:solidFill>
                  <a:schemeClr val="accent1">
                    <a:lumMod val="50000"/>
                  </a:schemeClr>
                </a:solidFill>
              </a:rPr>
              <a:t>if(amount &gt; 2999)</a:t>
            </a:r>
          </a:p>
          <a:p>
            <a:pPr marL="0" indent="0">
              <a:buNone/>
            </a:pPr>
            <a:r>
              <a:rPr lang="en-US" sz="2000" dirty="0">
                <a:solidFill>
                  <a:schemeClr val="accent1">
                    <a:lumMod val="50000"/>
                  </a:schemeClr>
                </a:solidFill>
              </a:rPr>
              <a:t>print("You are eligible to purchase Dsa Self Paced")</a:t>
            </a:r>
          </a:p>
          <a:p>
            <a:endParaRPr lang="en-IN" dirty="0">
              <a:solidFill>
                <a:schemeClr val="accent1">
                  <a:lumMod val="50000"/>
                </a:schemeClr>
              </a:solidFill>
            </a:endParaRPr>
          </a:p>
        </p:txBody>
      </p:sp>
      <p:sp>
        <p:nvSpPr>
          <p:cNvPr id="14" name="Rectangle 13">
            <a:extLst>
              <a:ext uri="{FF2B5EF4-FFF2-40B4-BE49-F238E27FC236}">
                <a16:creationId xmlns:a16="http://schemas.microsoft.com/office/drawing/2014/main" id="{D3FC4C5E-B040-FD6A-0AB7-DCE120D4BA55}"/>
              </a:ext>
            </a:extLst>
          </p:cNvPr>
          <p:cNvSpPr/>
          <p:nvPr/>
        </p:nvSpPr>
        <p:spPr>
          <a:xfrm>
            <a:off x="3256381" y="992221"/>
            <a:ext cx="3336587" cy="35603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Exceptions:</a:t>
            </a:r>
            <a:r>
              <a:rPr lang="en-US" sz="1800" dirty="0">
                <a:solidFill>
                  <a:schemeClr val="accent1">
                    <a:lumMod val="50000"/>
                  </a:schemeClr>
                </a:solidFill>
              </a:rPr>
              <a:t> are raised when the program is syntactically correct, but the code results in an error. This error does not stop the execution of the program, however, it changes the normal flow of the program.</a:t>
            </a:r>
          </a:p>
          <a:p>
            <a:pPr marL="0" indent="0">
              <a:buNone/>
            </a:pPr>
            <a:endParaRPr lang="en-US" sz="1800" dirty="0">
              <a:solidFill>
                <a:schemeClr val="accent1">
                  <a:lumMod val="50000"/>
                </a:schemeClr>
              </a:solidFill>
            </a:endParaRPr>
          </a:p>
          <a:p>
            <a:pPr marL="0" indent="0">
              <a:buNone/>
            </a:pPr>
            <a:r>
              <a:rPr lang="en-US" sz="1800" b="1" dirty="0">
                <a:solidFill>
                  <a:schemeClr val="accent2">
                    <a:lumMod val="75000"/>
                  </a:schemeClr>
                </a:solidFill>
              </a:rPr>
              <a:t>Ex: </a:t>
            </a:r>
            <a:r>
              <a:rPr lang="en-US" sz="1800" dirty="0">
                <a:solidFill>
                  <a:schemeClr val="accent1">
                    <a:lumMod val="50000"/>
                  </a:schemeClr>
                </a:solidFill>
              </a:rPr>
              <a:t>marks = 10000</a:t>
            </a:r>
          </a:p>
          <a:p>
            <a:pPr marL="0" indent="0">
              <a:buNone/>
            </a:pPr>
            <a:r>
              <a:rPr lang="en-US" sz="1800" dirty="0">
                <a:solidFill>
                  <a:schemeClr val="accent1">
                    <a:lumMod val="50000"/>
                  </a:schemeClr>
                </a:solidFill>
              </a:rPr>
              <a:t>a = marks / 0</a:t>
            </a:r>
          </a:p>
          <a:p>
            <a:pPr marL="0" indent="0">
              <a:buNone/>
            </a:pPr>
            <a:r>
              <a:rPr lang="en-US" sz="1800" dirty="0">
                <a:solidFill>
                  <a:schemeClr val="accent1">
                    <a:lumMod val="50000"/>
                  </a:schemeClr>
                </a:solidFill>
              </a:rPr>
              <a:t>print(a) </a:t>
            </a:r>
          </a:p>
          <a:p>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CA7E5F61-0C8B-AF6F-6005-81C1A667EFD6}"/>
              </a:ext>
            </a:extLst>
          </p:cNvPr>
          <p:cNvSpPr/>
          <p:nvPr/>
        </p:nvSpPr>
        <p:spPr>
          <a:xfrm>
            <a:off x="0" y="4552545"/>
            <a:ext cx="6592968" cy="10505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accent1">
                    <a:lumMod val="50000"/>
                  </a:schemeClr>
                </a:solidFill>
              </a:rPr>
              <a:t>errors vs exceptions: errors are of two types, syntax errors, and logical errors. Logical errors are exceptions. That makes exceptions a specific type of error.</a:t>
            </a:r>
          </a:p>
        </p:txBody>
      </p:sp>
    </p:spTree>
    <p:extLst>
      <p:ext uri="{BB962C8B-B14F-4D97-AF65-F5344CB8AC3E}">
        <p14:creationId xmlns:p14="http://schemas.microsoft.com/office/powerpoint/2010/main" val="24203327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275C0-B799-76FA-2F82-511154BF4C02}"/>
              </a:ext>
            </a:extLst>
          </p:cNvPr>
          <p:cNvSpPr>
            <a:spLocks noGrp="1"/>
          </p:cNvSpPr>
          <p:nvPr>
            <p:ph idx="1"/>
          </p:nvPr>
        </p:nvSpPr>
        <p:spPr>
          <a:xfrm>
            <a:off x="0" y="0"/>
            <a:ext cx="12191999" cy="6857999"/>
          </a:xfrm>
        </p:spPr>
        <p:txBody>
          <a:bodyPr/>
          <a:lstStyle/>
          <a:p>
            <a:pPr marL="0" indent="0">
              <a:buNone/>
            </a:pPr>
            <a:r>
              <a:rPr lang="en-IN" sz="1800" b="1" dirty="0">
                <a:solidFill>
                  <a:schemeClr val="accent2">
                    <a:lumMod val="75000"/>
                  </a:schemeClr>
                </a:solidFill>
              </a:rPr>
              <a:t>Try, except with Else: </a:t>
            </a:r>
            <a:r>
              <a:rPr lang="en-US" sz="1900" dirty="0">
                <a:solidFill>
                  <a:schemeClr val="accent1">
                    <a:lumMod val="50000"/>
                  </a:schemeClr>
                </a:solidFill>
              </a:rPr>
              <a:t>use the else clause on the try-except block which must be present after all the except clauses. code enters else block only if the try clause does not raise an exception. The else clause is simple: if the code in the try clause executes without throwing an error, then the code in the else clause will also execute.</a:t>
            </a:r>
          </a:p>
        </p:txBody>
      </p:sp>
      <p:sp>
        <p:nvSpPr>
          <p:cNvPr id="5" name="Rectangle 4">
            <a:extLst>
              <a:ext uri="{FF2B5EF4-FFF2-40B4-BE49-F238E27FC236}">
                <a16:creationId xmlns:a16="http://schemas.microsoft.com/office/drawing/2014/main" id="{2CEB9E10-E901-6EF0-2F4F-04EB68CD5405}"/>
              </a:ext>
            </a:extLst>
          </p:cNvPr>
          <p:cNvSpPr/>
          <p:nvPr/>
        </p:nvSpPr>
        <p:spPr>
          <a:xfrm>
            <a:off x="3735421" y="1392380"/>
            <a:ext cx="3822970" cy="5465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n-US" sz="1800" dirty="0">
                <a:solidFill>
                  <a:schemeClr val="accent1">
                    <a:lumMod val="50000"/>
                  </a:schemeClr>
                </a:solidFill>
              </a:rPr>
              <a:t>a=1</a:t>
            </a:r>
          </a:p>
          <a:p>
            <a:pPr marL="0" indent="0">
              <a:buNone/>
            </a:pPr>
            <a:r>
              <a:rPr lang="en-US" sz="1800" dirty="0">
                <a:solidFill>
                  <a:schemeClr val="accent1">
                    <a:lumMod val="50000"/>
                  </a:schemeClr>
                </a:solidFill>
              </a:rPr>
              <a:t>b=1</a:t>
            </a:r>
          </a:p>
          <a:p>
            <a:pPr marL="0" indent="0">
              <a:buNone/>
            </a:pPr>
            <a:r>
              <a:rPr lang="en-US" sz="1800" dirty="0">
                <a:solidFill>
                  <a:schemeClr val="accent1">
                    <a:lumMod val="50000"/>
                  </a:schemeClr>
                </a:solidFill>
              </a:rPr>
              <a:t>try:</a:t>
            </a:r>
          </a:p>
          <a:p>
            <a:pPr marL="0" indent="0">
              <a:buNone/>
            </a:pPr>
            <a:r>
              <a:rPr lang="en-US" sz="1800" dirty="0">
                <a:solidFill>
                  <a:schemeClr val="accent1">
                    <a:lumMod val="50000"/>
                  </a:schemeClr>
                </a:solidFill>
              </a:rPr>
              <a:t>c = ((</a:t>
            </a:r>
            <a:r>
              <a:rPr lang="en-US" sz="1800" dirty="0" err="1">
                <a:solidFill>
                  <a:schemeClr val="accent1">
                    <a:lumMod val="50000"/>
                  </a:schemeClr>
                </a:solidFill>
              </a:rPr>
              <a:t>a+b</a:t>
            </a:r>
            <a:r>
              <a:rPr lang="en-US" sz="1800" dirty="0">
                <a:solidFill>
                  <a:schemeClr val="accent1">
                    <a:lumMod val="50000"/>
                  </a:schemeClr>
                </a:solidFill>
              </a:rPr>
              <a:t>) / (a-b))</a:t>
            </a:r>
          </a:p>
          <a:p>
            <a:pPr marL="0" indent="0">
              <a:buNone/>
            </a:pPr>
            <a:r>
              <a:rPr lang="en-US" sz="1800" dirty="0">
                <a:solidFill>
                  <a:schemeClr val="accent1">
                    <a:lumMod val="50000"/>
                  </a:schemeClr>
                </a:solidFill>
              </a:rPr>
              <a:t>except </a:t>
            </a:r>
            <a:r>
              <a:rPr lang="en-US" sz="1800" dirty="0" err="1">
                <a:solidFill>
                  <a:schemeClr val="accent1">
                    <a:lumMod val="50000"/>
                  </a:schemeClr>
                </a:solidFill>
              </a:rPr>
              <a:t>ZeroDivisionError</a:t>
            </a:r>
            <a:r>
              <a:rPr lang="en-US" sz="1800" dirty="0">
                <a:solidFill>
                  <a:schemeClr val="accent1">
                    <a:lumMod val="50000"/>
                  </a:schemeClr>
                </a:solidFill>
              </a:rPr>
              <a:t>:</a:t>
            </a:r>
          </a:p>
          <a:p>
            <a:pPr marL="0" indent="0">
              <a:buNone/>
            </a:pPr>
            <a:r>
              <a:rPr lang="en-US" sz="1800" dirty="0">
                <a:solidFill>
                  <a:schemeClr val="accent1">
                    <a:lumMod val="50000"/>
                  </a:schemeClr>
                </a:solidFill>
              </a:rPr>
              <a:t>print ("a/b result in 0")</a:t>
            </a:r>
          </a:p>
          <a:p>
            <a:pPr marL="0" indent="0">
              <a:buNone/>
            </a:pPr>
            <a:r>
              <a:rPr lang="en-US" sz="1800" dirty="0">
                <a:solidFill>
                  <a:schemeClr val="accent1">
                    <a:lumMod val="50000"/>
                  </a:schemeClr>
                </a:solidFill>
              </a:rPr>
              <a:t>else:</a:t>
            </a:r>
          </a:p>
          <a:p>
            <a:pPr marL="0" indent="0">
              <a:buNone/>
            </a:pPr>
            <a:r>
              <a:rPr lang="en-US" sz="1800" dirty="0">
                <a:solidFill>
                  <a:schemeClr val="accent1">
                    <a:lumMod val="50000"/>
                  </a:schemeClr>
                </a:solidFill>
              </a:rPr>
              <a:t>print (c)</a:t>
            </a:r>
          </a:p>
          <a:p>
            <a:pPr marL="0" indent="0">
              <a:buNone/>
            </a:pPr>
            <a:endParaRPr lang="en-US" dirty="0">
              <a:solidFill>
                <a:schemeClr val="accent1">
                  <a:lumMod val="50000"/>
                </a:schemeClr>
              </a:solidFill>
            </a:endParaRPr>
          </a:p>
          <a:p>
            <a:pPr marL="0" indent="0">
              <a:buNone/>
            </a:pPr>
            <a:r>
              <a:rPr lang="en-US" sz="1800" b="1" dirty="0">
                <a:solidFill>
                  <a:schemeClr val="accent2">
                    <a:lumMod val="75000"/>
                  </a:schemeClr>
                </a:solidFill>
              </a:rPr>
              <a:t>Ex: </a:t>
            </a:r>
            <a:r>
              <a:rPr lang="en-US" sz="1800" dirty="0">
                <a:solidFill>
                  <a:schemeClr val="accent1">
                    <a:lumMod val="50000"/>
                  </a:schemeClr>
                </a:solidFill>
              </a:rPr>
              <a:t>x=5, y=0</a:t>
            </a:r>
          </a:p>
          <a:p>
            <a:pPr marL="0" indent="0">
              <a:buNone/>
            </a:pPr>
            <a:r>
              <a:rPr lang="en-US" sz="1800" dirty="0">
                <a:solidFill>
                  <a:schemeClr val="accent1">
                    <a:lumMod val="50000"/>
                  </a:schemeClr>
                </a:solidFill>
              </a:rPr>
              <a:t>try:</a:t>
            </a:r>
          </a:p>
          <a:p>
            <a:pPr marL="0" indent="0">
              <a:buNone/>
            </a:pPr>
            <a:r>
              <a:rPr lang="en-US" sz="1800" dirty="0">
                <a:solidFill>
                  <a:schemeClr val="accent1">
                    <a:lumMod val="50000"/>
                  </a:schemeClr>
                </a:solidFill>
              </a:rPr>
              <a:t>result = x/y</a:t>
            </a:r>
          </a:p>
          <a:p>
            <a:pPr marL="0" indent="0">
              <a:buNone/>
            </a:pPr>
            <a:r>
              <a:rPr lang="en-US" sz="1800" dirty="0">
                <a:solidFill>
                  <a:schemeClr val="accent1">
                    <a:lumMod val="50000"/>
                  </a:schemeClr>
                </a:solidFill>
              </a:rPr>
              <a:t>except </a:t>
            </a:r>
            <a:r>
              <a:rPr lang="en-US" sz="1800" dirty="0" err="1">
                <a:solidFill>
                  <a:schemeClr val="accent1">
                    <a:lumMod val="50000"/>
                  </a:schemeClr>
                </a:solidFill>
              </a:rPr>
              <a:t>ZeroDivisionError</a:t>
            </a:r>
            <a:r>
              <a:rPr lang="en-US" sz="1800" dirty="0">
                <a:solidFill>
                  <a:schemeClr val="accent1">
                    <a:lumMod val="50000"/>
                  </a:schemeClr>
                </a:solidFill>
              </a:rPr>
              <a:t>:</a:t>
            </a:r>
          </a:p>
          <a:p>
            <a:pPr marL="0" indent="0">
              <a:buNone/>
            </a:pPr>
            <a:r>
              <a:rPr lang="en-US" sz="1800" dirty="0">
                <a:solidFill>
                  <a:schemeClr val="accent1">
                    <a:lumMod val="50000"/>
                  </a:schemeClr>
                </a:solidFill>
              </a:rPr>
              <a:t>print("Please change 'y' argument to non-zero value")</a:t>
            </a:r>
          </a:p>
          <a:p>
            <a:pPr marL="0" indent="0">
              <a:buNone/>
            </a:pPr>
            <a:r>
              <a:rPr lang="en-US" sz="1800" dirty="0">
                <a:solidFill>
                  <a:schemeClr val="accent1">
                    <a:lumMod val="50000"/>
                  </a:schemeClr>
                </a:solidFill>
              </a:rPr>
              <a:t>except:</a:t>
            </a:r>
          </a:p>
          <a:p>
            <a:pPr marL="0" indent="0">
              <a:buNone/>
            </a:pPr>
            <a:r>
              <a:rPr lang="en-US" sz="1800" dirty="0">
                <a:solidFill>
                  <a:schemeClr val="accent1">
                    <a:lumMod val="50000"/>
                  </a:schemeClr>
                </a:solidFill>
              </a:rPr>
              <a:t>print("Something went wrong")</a:t>
            </a:r>
          </a:p>
          <a:p>
            <a:pPr marL="0" indent="0">
              <a:buNone/>
            </a:pPr>
            <a:r>
              <a:rPr lang="en-US" sz="1800" dirty="0">
                <a:solidFill>
                  <a:schemeClr val="accent1">
                    <a:lumMod val="50000"/>
                  </a:schemeClr>
                </a:solidFill>
              </a:rPr>
              <a:t>else:</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f"Your</a:t>
            </a:r>
            <a:r>
              <a:rPr lang="en-US" sz="1800" dirty="0">
                <a:solidFill>
                  <a:schemeClr val="accent1">
                    <a:lumMod val="50000"/>
                  </a:schemeClr>
                </a:solidFill>
              </a:rPr>
              <a:t> answer is {result}")</a:t>
            </a:r>
            <a:endParaRPr lang="en-IN" sz="1800" dirty="0">
              <a:solidFill>
                <a:schemeClr val="accent1">
                  <a:lumMod val="50000"/>
                </a:schemeClr>
              </a:solidFill>
            </a:endParaRPr>
          </a:p>
        </p:txBody>
      </p:sp>
      <p:pic>
        <p:nvPicPr>
          <p:cNvPr id="10" name="Picture 9">
            <a:extLst>
              <a:ext uri="{FF2B5EF4-FFF2-40B4-BE49-F238E27FC236}">
                <a16:creationId xmlns:a16="http://schemas.microsoft.com/office/drawing/2014/main" id="{990CCE91-5221-251F-FDF7-EA4E0CAF012E}"/>
              </a:ext>
            </a:extLst>
          </p:cNvPr>
          <p:cNvPicPr>
            <a:picLocks noChangeAspect="1"/>
          </p:cNvPicPr>
          <p:nvPr/>
        </p:nvPicPr>
        <p:blipFill>
          <a:blip r:embed="rId2"/>
          <a:stretch>
            <a:fillRect/>
          </a:stretch>
        </p:blipFill>
        <p:spPr>
          <a:xfrm>
            <a:off x="10719880" y="4902740"/>
            <a:ext cx="1472119" cy="1181514"/>
          </a:xfrm>
          <a:prstGeom prst="rect">
            <a:avLst/>
          </a:prstGeom>
        </p:spPr>
      </p:pic>
      <p:pic>
        <p:nvPicPr>
          <p:cNvPr id="12" name="Picture 11">
            <a:extLst>
              <a:ext uri="{FF2B5EF4-FFF2-40B4-BE49-F238E27FC236}">
                <a16:creationId xmlns:a16="http://schemas.microsoft.com/office/drawing/2014/main" id="{5F840C73-C674-69A4-4389-2BD50E255D3C}"/>
              </a:ext>
            </a:extLst>
          </p:cNvPr>
          <p:cNvPicPr>
            <a:picLocks noChangeAspect="1"/>
          </p:cNvPicPr>
          <p:nvPr/>
        </p:nvPicPr>
        <p:blipFill>
          <a:blip r:embed="rId3"/>
          <a:stretch>
            <a:fillRect/>
          </a:stretch>
        </p:blipFill>
        <p:spPr>
          <a:xfrm>
            <a:off x="10719880" y="6084254"/>
            <a:ext cx="1472119" cy="773745"/>
          </a:xfrm>
          <a:prstGeom prst="rect">
            <a:avLst/>
          </a:prstGeom>
        </p:spPr>
      </p:pic>
      <p:sp>
        <p:nvSpPr>
          <p:cNvPr id="13" name="Rectangle 12">
            <a:extLst>
              <a:ext uri="{FF2B5EF4-FFF2-40B4-BE49-F238E27FC236}">
                <a16:creationId xmlns:a16="http://schemas.microsoft.com/office/drawing/2014/main" id="{735B54FD-F982-2C7C-7403-39ADEB8D9560}"/>
              </a:ext>
            </a:extLst>
          </p:cNvPr>
          <p:cNvSpPr/>
          <p:nvPr/>
        </p:nvSpPr>
        <p:spPr>
          <a:xfrm>
            <a:off x="0" y="1392380"/>
            <a:ext cx="3735421" cy="54656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solidFill>
                  <a:schemeClr val="accent2">
                    <a:lumMod val="75000"/>
                  </a:schemeClr>
                </a:solidFill>
              </a:rPr>
              <a:t>Ex: </a:t>
            </a:r>
            <a:r>
              <a:rPr lang="en-US" dirty="0">
                <a:solidFill>
                  <a:schemeClr val="accent1">
                    <a:lumMod val="50000"/>
                  </a:schemeClr>
                </a:solidFill>
              </a:rPr>
              <a:t>x=5</a:t>
            </a:r>
          </a:p>
          <a:p>
            <a:r>
              <a:rPr lang="en-US" dirty="0">
                <a:solidFill>
                  <a:schemeClr val="accent1">
                    <a:lumMod val="50000"/>
                  </a:schemeClr>
                </a:solidFill>
              </a:rPr>
              <a:t>try:</a:t>
            </a:r>
          </a:p>
          <a:p>
            <a:r>
              <a:rPr lang="en-US" dirty="0">
                <a:solidFill>
                  <a:schemeClr val="accent1">
                    <a:lumMod val="50000"/>
                  </a:schemeClr>
                </a:solidFill>
              </a:rPr>
              <a:t>    print(x)</a:t>
            </a:r>
          </a:p>
          <a:p>
            <a:r>
              <a:rPr lang="en-US" dirty="0">
                <a:solidFill>
                  <a:schemeClr val="accent1">
                    <a:lumMod val="50000"/>
                  </a:schemeClr>
                </a:solidFill>
              </a:rPr>
              <a:t>except:</a:t>
            </a:r>
          </a:p>
          <a:p>
            <a:r>
              <a:rPr lang="en-US" dirty="0">
                <a:solidFill>
                  <a:schemeClr val="accent1">
                    <a:lumMod val="50000"/>
                  </a:schemeClr>
                </a:solidFill>
              </a:rPr>
              <a:t>    print("something went wrong")</a:t>
            </a:r>
          </a:p>
          <a:p>
            <a:r>
              <a:rPr lang="en-US" dirty="0">
                <a:solidFill>
                  <a:schemeClr val="accent1">
                    <a:lumMod val="50000"/>
                  </a:schemeClr>
                </a:solidFill>
              </a:rPr>
              <a:t>else:</a:t>
            </a:r>
          </a:p>
          <a:p>
            <a:r>
              <a:rPr lang="en-US" dirty="0">
                <a:solidFill>
                  <a:schemeClr val="accent1">
                    <a:lumMod val="50000"/>
                  </a:schemeClr>
                </a:solidFill>
              </a:rPr>
              <a:t>    print("no error")</a:t>
            </a:r>
            <a:endParaRPr lang="en-IN" dirty="0">
              <a:solidFill>
                <a:schemeClr val="accent1">
                  <a:lumMod val="50000"/>
                </a:schemeClr>
              </a:solidFill>
            </a:endParaRPr>
          </a:p>
        </p:txBody>
      </p:sp>
    </p:spTree>
    <p:extLst>
      <p:ext uri="{BB962C8B-B14F-4D97-AF65-F5344CB8AC3E}">
        <p14:creationId xmlns:p14="http://schemas.microsoft.com/office/powerpoint/2010/main" val="32470461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275C0-B799-76FA-2F82-511154BF4C02}"/>
              </a:ext>
            </a:extLst>
          </p:cNvPr>
          <p:cNvSpPr>
            <a:spLocks noGrp="1"/>
          </p:cNvSpPr>
          <p:nvPr>
            <p:ph idx="1"/>
          </p:nvPr>
        </p:nvSpPr>
        <p:spPr>
          <a:xfrm>
            <a:off x="0" y="0"/>
            <a:ext cx="12191999" cy="6857999"/>
          </a:xfrm>
        </p:spPr>
        <p:txBody>
          <a:bodyPr/>
          <a:lstStyle/>
          <a:p>
            <a:pPr marL="0" indent="0">
              <a:buNone/>
            </a:pPr>
            <a:r>
              <a:rPr lang="en-IN" sz="1800" b="1" dirty="0">
                <a:solidFill>
                  <a:schemeClr val="accent2">
                    <a:lumMod val="75000"/>
                  </a:schemeClr>
                </a:solidFill>
              </a:rPr>
              <a:t>Try, except, Else with finally: </a:t>
            </a:r>
            <a:r>
              <a:rPr lang="en-US" sz="1800" dirty="0">
                <a:solidFill>
                  <a:schemeClr val="accent1">
                    <a:lumMod val="50000"/>
                  </a:schemeClr>
                </a:solidFill>
              </a:rPr>
              <a:t>always executed after the try and except blocks. </a:t>
            </a:r>
            <a:endParaRPr lang="en-IN" sz="1800" dirty="0">
              <a:solidFill>
                <a:schemeClr val="accent1">
                  <a:lumMod val="50000"/>
                </a:schemeClr>
              </a:solidFill>
            </a:endParaRPr>
          </a:p>
        </p:txBody>
      </p:sp>
      <p:sp>
        <p:nvSpPr>
          <p:cNvPr id="5" name="Rectangle 4">
            <a:extLst>
              <a:ext uri="{FF2B5EF4-FFF2-40B4-BE49-F238E27FC236}">
                <a16:creationId xmlns:a16="http://schemas.microsoft.com/office/drawing/2014/main" id="{2CEB9E10-E901-6EF0-2F4F-04EB68CD5405}"/>
              </a:ext>
            </a:extLst>
          </p:cNvPr>
          <p:cNvSpPr/>
          <p:nvPr/>
        </p:nvSpPr>
        <p:spPr>
          <a:xfrm>
            <a:off x="0" y="651753"/>
            <a:ext cx="3375498" cy="62062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solidFill>
                  <a:schemeClr val="accent2">
                    <a:lumMod val="75000"/>
                  </a:schemeClr>
                </a:solidFill>
              </a:rPr>
              <a:t>Ex: </a:t>
            </a:r>
            <a:r>
              <a:rPr lang="en-US" sz="1800" dirty="0">
                <a:solidFill>
                  <a:schemeClr val="accent1">
                    <a:lumMod val="50000"/>
                  </a:schemeClr>
                </a:solidFill>
              </a:rPr>
              <a:t>try:</a:t>
            </a:r>
          </a:p>
          <a:p>
            <a:pPr marL="0" indent="0">
              <a:buNone/>
            </a:pPr>
            <a:r>
              <a:rPr lang="en-US" sz="1800" dirty="0">
                <a:solidFill>
                  <a:schemeClr val="accent1">
                    <a:lumMod val="50000"/>
                  </a:schemeClr>
                </a:solidFill>
              </a:rPr>
              <a:t>    k = 5//0</a:t>
            </a:r>
          </a:p>
          <a:p>
            <a:pPr marL="0" indent="0">
              <a:buNone/>
            </a:pPr>
            <a:r>
              <a:rPr lang="en-US" sz="1800" dirty="0">
                <a:solidFill>
                  <a:schemeClr val="accent1">
                    <a:lumMod val="50000"/>
                  </a:schemeClr>
                </a:solidFill>
              </a:rPr>
              <a:t>    print(k)</a:t>
            </a:r>
          </a:p>
          <a:p>
            <a:pPr marL="0" indent="0">
              <a:buNone/>
            </a:pPr>
            <a:r>
              <a:rPr lang="en-US" sz="1800" dirty="0">
                <a:solidFill>
                  <a:schemeClr val="accent1">
                    <a:lumMod val="50000"/>
                  </a:schemeClr>
                </a:solidFill>
              </a:rPr>
              <a:t> except </a:t>
            </a:r>
            <a:r>
              <a:rPr lang="en-US" sz="1800" dirty="0" err="1">
                <a:solidFill>
                  <a:schemeClr val="accent1">
                    <a:lumMod val="50000"/>
                  </a:schemeClr>
                </a:solidFill>
              </a:rPr>
              <a:t>ZeroDivisionError</a:t>
            </a:r>
            <a:r>
              <a:rPr lang="en-US" sz="1800" dirty="0">
                <a:solidFill>
                  <a:schemeClr val="accent1">
                    <a:lumMod val="50000"/>
                  </a:schemeClr>
                </a:solidFill>
              </a:rPr>
              <a:t>:</a:t>
            </a:r>
          </a:p>
          <a:p>
            <a:pPr marL="0" indent="0">
              <a:buNone/>
            </a:pPr>
            <a:r>
              <a:rPr lang="en-US" sz="1800" dirty="0">
                <a:solidFill>
                  <a:schemeClr val="accent1">
                    <a:lumMod val="50000"/>
                  </a:schemeClr>
                </a:solidFill>
              </a:rPr>
              <a:t>    print("Can't divide by zero")</a:t>
            </a:r>
          </a:p>
          <a:p>
            <a:pPr marL="0" indent="0">
              <a:buNone/>
            </a:pPr>
            <a:r>
              <a:rPr lang="en-US" sz="1800" dirty="0">
                <a:solidFill>
                  <a:schemeClr val="accent1">
                    <a:lumMod val="50000"/>
                  </a:schemeClr>
                </a:solidFill>
              </a:rPr>
              <a:t> finally:</a:t>
            </a:r>
          </a:p>
          <a:p>
            <a:pPr marL="0" indent="0">
              <a:buNone/>
            </a:pPr>
            <a:r>
              <a:rPr lang="en-US" sz="1800" dirty="0">
                <a:solidFill>
                  <a:schemeClr val="accent1">
                    <a:lumMod val="50000"/>
                  </a:schemeClr>
                </a:solidFill>
              </a:rPr>
              <a:t>    print('This is always executed’)</a:t>
            </a:r>
          </a:p>
          <a:p>
            <a:pPr marL="0" indent="0">
              <a:buNone/>
            </a:pPr>
            <a:endParaRPr lang="en-US" dirty="0">
              <a:solidFill>
                <a:schemeClr val="accent1">
                  <a:lumMod val="50000"/>
                </a:schemeClr>
              </a:solidFill>
            </a:endParaRPr>
          </a:p>
          <a:p>
            <a:r>
              <a:rPr lang="en-US" sz="1800" b="1" dirty="0">
                <a:solidFill>
                  <a:schemeClr val="accent2">
                    <a:lumMod val="75000"/>
                  </a:schemeClr>
                </a:solidFill>
              </a:rPr>
              <a:t>Ex: </a:t>
            </a:r>
            <a:r>
              <a:rPr lang="en-US" dirty="0">
                <a:solidFill>
                  <a:schemeClr val="accent1">
                    <a:lumMod val="50000"/>
                  </a:schemeClr>
                </a:solidFill>
              </a:rPr>
              <a:t>x=5</a:t>
            </a:r>
          </a:p>
          <a:p>
            <a:r>
              <a:rPr lang="en-US" dirty="0">
                <a:solidFill>
                  <a:schemeClr val="accent1">
                    <a:lumMod val="50000"/>
                  </a:schemeClr>
                </a:solidFill>
              </a:rPr>
              <a:t>try:</a:t>
            </a:r>
          </a:p>
          <a:p>
            <a:r>
              <a:rPr lang="en-US" dirty="0">
                <a:solidFill>
                  <a:schemeClr val="accent1">
                    <a:lumMod val="50000"/>
                  </a:schemeClr>
                </a:solidFill>
              </a:rPr>
              <a:t>    print(x)</a:t>
            </a:r>
          </a:p>
          <a:p>
            <a:r>
              <a:rPr lang="en-US" dirty="0">
                <a:solidFill>
                  <a:schemeClr val="accent1">
                    <a:lumMod val="50000"/>
                  </a:schemeClr>
                </a:solidFill>
              </a:rPr>
              <a:t>except:</a:t>
            </a:r>
          </a:p>
          <a:p>
            <a:r>
              <a:rPr lang="en-US" dirty="0">
                <a:solidFill>
                  <a:schemeClr val="accent1">
                    <a:lumMod val="50000"/>
                  </a:schemeClr>
                </a:solidFill>
              </a:rPr>
              <a:t>    print("something went wrong")</a:t>
            </a:r>
          </a:p>
          <a:p>
            <a:r>
              <a:rPr lang="en-US" dirty="0">
                <a:solidFill>
                  <a:schemeClr val="accent1">
                    <a:lumMod val="50000"/>
                  </a:schemeClr>
                </a:solidFill>
              </a:rPr>
              <a:t>else:</a:t>
            </a:r>
          </a:p>
          <a:p>
            <a:r>
              <a:rPr lang="en-US" dirty="0">
                <a:solidFill>
                  <a:schemeClr val="accent1">
                    <a:lumMod val="50000"/>
                  </a:schemeClr>
                </a:solidFill>
              </a:rPr>
              <a:t>    print("no error")</a:t>
            </a:r>
          </a:p>
          <a:p>
            <a:r>
              <a:rPr lang="en-US" dirty="0">
                <a:solidFill>
                  <a:schemeClr val="accent1">
                    <a:lumMod val="50000"/>
                  </a:schemeClr>
                </a:solidFill>
              </a:rPr>
              <a:t>Finally:</a:t>
            </a:r>
          </a:p>
          <a:p>
            <a:r>
              <a:rPr lang="en-US" dirty="0">
                <a:solidFill>
                  <a:schemeClr val="accent1">
                    <a:lumMod val="50000"/>
                  </a:schemeClr>
                </a:solidFill>
              </a:rPr>
              <a:t>Print(“execution end”)</a:t>
            </a:r>
            <a:endParaRPr lang="en-IN" dirty="0">
              <a:solidFill>
                <a:schemeClr val="accent1">
                  <a:lumMod val="50000"/>
                </a:schemeClr>
              </a:solidFill>
            </a:endParaRPr>
          </a:p>
          <a:p>
            <a:pPr marL="0" indent="0">
              <a:buNone/>
            </a:pPr>
            <a:endParaRPr lang="en-US" dirty="0">
              <a:solidFill>
                <a:schemeClr val="accent1">
                  <a:lumMod val="50000"/>
                </a:schemeClr>
              </a:solidFill>
            </a:endParaRPr>
          </a:p>
          <a:p>
            <a:pPr marL="0" indent="0">
              <a:buNone/>
            </a:pPr>
            <a:endParaRPr lang="en-US" dirty="0">
              <a:solidFill>
                <a:schemeClr val="accent1">
                  <a:lumMod val="50000"/>
                </a:schemeClr>
              </a:solidFill>
            </a:endParaRPr>
          </a:p>
        </p:txBody>
      </p:sp>
      <p:sp>
        <p:nvSpPr>
          <p:cNvPr id="4" name="Rectangle 3">
            <a:extLst>
              <a:ext uri="{FF2B5EF4-FFF2-40B4-BE49-F238E27FC236}">
                <a16:creationId xmlns:a16="http://schemas.microsoft.com/office/drawing/2014/main" id="{3B2EB73D-1C2E-C813-C5B7-FDDAB81C6773}"/>
              </a:ext>
            </a:extLst>
          </p:cNvPr>
          <p:cNvSpPr/>
          <p:nvPr/>
        </p:nvSpPr>
        <p:spPr>
          <a:xfrm>
            <a:off x="3375498" y="651753"/>
            <a:ext cx="3375498" cy="62062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Ex: </a:t>
            </a:r>
            <a:r>
              <a:rPr lang="en-US" sz="1800" dirty="0">
                <a:solidFill>
                  <a:schemeClr val="accent1">
                    <a:lumMod val="50000"/>
                  </a:schemeClr>
                </a:solidFill>
              </a:rPr>
              <a:t>x = 1</a:t>
            </a:r>
          </a:p>
          <a:p>
            <a:pPr marL="0" indent="0">
              <a:buNone/>
            </a:pPr>
            <a:r>
              <a:rPr lang="en-US" sz="1800" dirty="0">
                <a:solidFill>
                  <a:schemeClr val="accent1">
                    <a:lumMod val="50000"/>
                  </a:schemeClr>
                </a:solidFill>
              </a:rPr>
              <a:t>try:</a:t>
            </a:r>
          </a:p>
          <a:p>
            <a:pPr marL="0" indent="0">
              <a:buNone/>
            </a:pPr>
            <a:r>
              <a:rPr lang="en-US" sz="1800" dirty="0">
                <a:solidFill>
                  <a:schemeClr val="accent1">
                    <a:lumMod val="50000"/>
                  </a:schemeClr>
                </a:solidFill>
              </a:rPr>
              <a:t>    print(5 / x)</a:t>
            </a:r>
          </a:p>
          <a:p>
            <a:pPr marL="0" indent="0">
              <a:buNone/>
            </a:pPr>
            <a:r>
              <a:rPr lang="en-US" sz="1800" dirty="0">
                <a:solidFill>
                  <a:schemeClr val="accent1">
                    <a:lumMod val="50000"/>
                  </a:schemeClr>
                </a:solidFill>
              </a:rPr>
              <a:t>except </a:t>
            </a:r>
            <a:r>
              <a:rPr lang="en-US" sz="1800" dirty="0" err="1">
                <a:solidFill>
                  <a:schemeClr val="accent1">
                    <a:lumMod val="50000"/>
                  </a:schemeClr>
                </a:solidFill>
              </a:rPr>
              <a:t>ZeroDivisionError</a:t>
            </a:r>
            <a:r>
              <a:rPr lang="en-US" sz="1800" dirty="0">
                <a:solidFill>
                  <a:schemeClr val="accent1">
                    <a:lumMod val="50000"/>
                  </a:schemeClr>
                </a:solidFill>
              </a:rPr>
              <a:t>:</a:t>
            </a:r>
          </a:p>
          <a:p>
            <a:pPr marL="0" indent="0">
              <a:buNone/>
            </a:pPr>
            <a:r>
              <a:rPr lang="en-US" sz="1800" dirty="0">
                <a:solidFill>
                  <a:schemeClr val="accent1">
                    <a:lumMod val="50000"/>
                  </a:schemeClr>
                </a:solidFill>
              </a:rPr>
              <a:t>    print("I am the except clause!")</a:t>
            </a:r>
          </a:p>
          <a:p>
            <a:pPr marL="0" indent="0">
              <a:buNone/>
            </a:pPr>
            <a:r>
              <a:rPr lang="en-US" sz="1800" dirty="0">
                <a:solidFill>
                  <a:schemeClr val="accent1">
                    <a:lumMod val="50000"/>
                  </a:schemeClr>
                </a:solidFill>
              </a:rPr>
              <a:t>else:</a:t>
            </a:r>
          </a:p>
          <a:p>
            <a:pPr marL="0" indent="0">
              <a:buNone/>
            </a:pPr>
            <a:r>
              <a:rPr lang="en-US" sz="1800" dirty="0">
                <a:solidFill>
                  <a:schemeClr val="accent1">
                    <a:lumMod val="50000"/>
                  </a:schemeClr>
                </a:solidFill>
              </a:rPr>
              <a:t>    print("I am the else clause!")</a:t>
            </a:r>
          </a:p>
          <a:p>
            <a:pPr marL="0" indent="0">
              <a:buNone/>
            </a:pPr>
            <a:r>
              <a:rPr lang="en-US" sz="1800" dirty="0">
                <a:solidFill>
                  <a:schemeClr val="accent1">
                    <a:lumMod val="50000"/>
                  </a:schemeClr>
                </a:solidFill>
              </a:rPr>
              <a:t>finally:</a:t>
            </a:r>
          </a:p>
          <a:p>
            <a:pPr marL="0" indent="0">
              <a:buNone/>
            </a:pPr>
            <a:r>
              <a:rPr lang="en-US" sz="1800" dirty="0">
                <a:solidFill>
                  <a:schemeClr val="accent1">
                    <a:lumMod val="50000"/>
                  </a:schemeClr>
                </a:solidFill>
              </a:rPr>
              <a:t>    print("I am the finally clause!")</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print("I am executing after the try clause!")</a:t>
            </a:r>
          </a:p>
        </p:txBody>
      </p:sp>
    </p:spTree>
    <p:extLst>
      <p:ext uri="{BB962C8B-B14F-4D97-AF65-F5344CB8AC3E}">
        <p14:creationId xmlns:p14="http://schemas.microsoft.com/office/powerpoint/2010/main" val="1020493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275C0-B799-76FA-2F82-511154BF4C02}"/>
              </a:ext>
            </a:extLst>
          </p:cNvPr>
          <p:cNvSpPr>
            <a:spLocks noGrp="1"/>
          </p:cNvSpPr>
          <p:nvPr>
            <p:ph idx="1"/>
          </p:nvPr>
        </p:nvSpPr>
        <p:spPr>
          <a:xfrm>
            <a:off x="0" y="0"/>
            <a:ext cx="12191999" cy="6857999"/>
          </a:xfrm>
        </p:spPr>
        <p:txBody>
          <a:bodyPr>
            <a:normAutofit/>
          </a:bodyPr>
          <a:lstStyle/>
          <a:p>
            <a:pPr marL="0" indent="0">
              <a:buNone/>
            </a:pPr>
            <a:r>
              <a:rPr lang="en-IN" sz="1800" b="1" dirty="0">
                <a:solidFill>
                  <a:schemeClr val="accent2">
                    <a:lumMod val="75000"/>
                  </a:schemeClr>
                </a:solidFill>
              </a:rPr>
              <a:t>Raising Exception: </a:t>
            </a:r>
            <a:r>
              <a:rPr lang="en-US" sz="1800" dirty="0">
                <a:solidFill>
                  <a:schemeClr val="accent1">
                    <a:lumMod val="50000"/>
                  </a:schemeClr>
                </a:solidFill>
              </a:rPr>
              <a:t>Raising an exception refers to </a:t>
            </a:r>
            <a:r>
              <a:rPr lang="en-US" sz="1800" b="1" dirty="0">
                <a:solidFill>
                  <a:schemeClr val="accent2">
                    <a:lumMod val="75000"/>
                  </a:schemeClr>
                </a:solidFill>
              </a:rPr>
              <a:t>explicitly</a:t>
            </a:r>
            <a:r>
              <a:rPr lang="en-US" sz="1800" dirty="0">
                <a:solidFill>
                  <a:schemeClr val="accent1">
                    <a:lumMod val="50000"/>
                  </a:schemeClr>
                </a:solidFill>
              </a:rPr>
              <a:t> </a:t>
            </a:r>
            <a:r>
              <a:rPr lang="en-US" sz="1800" b="1" dirty="0">
                <a:solidFill>
                  <a:schemeClr val="accent2">
                    <a:lumMod val="75000"/>
                  </a:schemeClr>
                </a:solidFill>
              </a:rPr>
              <a:t>trigger</a:t>
            </a:r>
            <a:r>
              <a:rPr lang="en-US" sz="1800" dirty="0">
                <a:solidFill>
                  <a:schemeClr val="accent1">
                    <a:lumMod val="50000"/>
                  </a:schemeClr>
                </a:solidFill>
              </a:rPr>
              <a:t> an error condition in your program. can throw an exception and immediately halt the running of your program by using the raise keyword. The raise statement enables the programmer to compel the occurrence of a particular exception. </a:t>
            </a:r>
            <a:r>
              <a:rPr lang="en-US" sz="1800" b="1" dirty="0">
                <a:solidFill>
                  <a:schemeClr val="accent2">
                    <a:lumMod val="75000"/>
                  </a:schemeClr>
                </a:solidFill>
              </a:rPr>
              <a:t>raise</a:t>
            </a:r>
            <a:r>
              <a:rPr lang="en-US" sz="1800" dirty="0">
                <a:solidFill>
                  <a:schemeClr val="accent1">
                    <a:lumMod val="50000"/>
                  </a:schemeClr>
                </a:solidFill>
              </a:rPr>
              <a:t> keyword is used to raise an exception. can define what kind of error to raise, and the message to the user.</a:t>
            </a:r>
          </a:p>
          <a:p>
            <a:pPr marL="0" indent="0">
              <a:buNone/>
            </a:pPr>
            <a:r>
              <a:rPr lang="en-US" sz="1800" b="1" dirty="0">
                <a:solidFill>
                  <a:schemeClr val="accent2">
                    <a:lumMod val="75000"/>
                  </a:schemeClr>
                </a:solidFill>
              </a:rPr>
              <a:t>If you don’t find a built-in exception that semantically suits your needs, </a:t>
            </a:r>
            <a:r>
              <a:rPr lang="en-US" sz="1800" dirty="0">
                <a:solidFill>
                  <a:schemeClr val="accent1">
                    <a:lumMod val="50000"/>
                  </a:schemeClr>
                </a:solidFill>
              </a:rPr>
              <a:t>then you can define a custom one. To do this, you must inherit from another exception class, typically Exception.</a:t>
            </a:r>
          </a:p>
          <a:p>
            <a:pPr marL="0" indent="0">
              <a:buNone/>
            </a:pPr>
            <a:r>
              <a:rPr lang="en-US" sz="1800" b="1" dirty="0">
                <a:solidFill>
                  <a:schemeClr val="accent2">
                    <a:lumMod val="75000"/>
                  </a:schemeClr>
                </a:solidFill>
              </a:rPr>
              <a:t>Syntaxis: </a:t>
            </a:r>
            <a:r>
              <a:rPr lang="en-US" sz="1800" dirty="0">
                <a:solidFill>
                  <a:schemeClr val="accent1">
                    <a:lumMod val="50000"/>
                  </a:schemeClr>
                </a:solidFill>
              </a:rPr>
              <a:t>raise Exception(“user defined text”)</a:t>
            </a:r>
            <a:endParaRPr lang="en-IN" sz="1800" dirty="0">
              <a:solidFill>
                <a:schemeClr val="accent1">
                  <a:lumMod val="50000"/>
                </a:schemeClr>
              </a:solidFill>
            </a:endParaRPr>
          </a:p>
          <a:p>
            <a:pPr marL="0" indent="0">
              <a:buNone/>
            </a:pPr>
            <a:endParaRPr lang="en-US" sz="1800" dirty="0">
              <a:solidFill>
                <a:schemeClr val="accent1">
                  <a:lumMod val="50000"/>
                </a:schemeClr>
              </a:solidFill>
            </a:endParaRPr>
          </a:p>
          <a:p>
            <a:pPr marL="0" indent="0">
              <a:buNone/>
            </a:pPr>
            <a:r>
              <a:rPr lang="en-US" sz="1800" b="1" dirty="0">
                <a:solidFill>
                  <a:schemeClr val="accent2">
                    <a:lumMod val="75000"/>
                  </a:schemeClr>
                </a:solidFill>
              </a:rPr>
              <a:t>Choosing the Exception to Raise: Built-in vs Custom: </a:t>
            </a:r>
            <a:r>
              <a:rPr lang="en-US" sz="1800" dirty="0">
                <a:solidFill>
                  <a:schemeClr val="accent1">
                    <a:lumMod val="50000"/>
                  </a:schemeClr>
                </a:solidFill>
              </a:rPr>
              <a:t>should raise exceptions that clearly communicate the problem you’re dealing with. In most cases, you’ll likely find an appropriate built-in exception for your specific use case. If that’s your case, then favor the built-in exception over a custom one. </a:t>
            </a:r>
          </a:p>
          <a:p>
            <a:pPr marL="0" indent="0">
              <a:buNone/>
            </a:pPr>
            <a:r>
              <a:rPr lang="en-US" sz="1800" b="1" dirty="0">
                <a:solidFill>
                  <a:schemeClr val="accent2">
                    <a:lumMod val="75000"/>
                  </a:schemeClr>
                </a:solidFill>
              </a:rPr>
              <a:t>Built-in exceptions: </a:t>
            </a:r>
            <a:r>
              <a:rPr lang="en-US" sz="1800" dirty="0">
                <a:solidFill>
                  <a:schemeClr val="accent1">
                    <a:lumMod val="50000"/>
                  </a:schemeClr>
                </a:solidFill>
              </a:rPr>
              <a:t>These exceptions are built in. can use them directly in code without importing anything.</a:t>
            </a:r>
          </a:p>
          <a:p>
            <a:pPr marL="0" indent="0">
              <a:buNone/>
            </a:pPr>
            <a:r>
              <a:rPr lang="en-US" sz="1800" b="1" dirty="0">
                <a:solidFill>
                  <a:schemeClr val="accent2">
                    <a:lumMod val="75000"/>
                  </a:schemeClr>
                </a:solidFill>
              </a:rPr>
              <a:t>User-defined exceptions: </a:t>
            </a:r>
            <a:r>
              <a:rPr lang="en-US" sz="1800" dirty="0">
                <a:solidFill>
                  <a:schemeClr val="accent1">
                    <a:lumMod val="50000"/>
                  </a:schemeClr>
                </a:solidFill>
              </a:rPr>
              <a:t>Custom exceptions are created when no built-in exception fits your needs. typically put them in a dedicated module for a specific project.</a:t>
            </a:r>
          </a:p>
          <a:p>
            <a:pPr marL="0" indent="0">
              <a:buNone/>
            </a:pPr>
            <a:endParaRPr lang="en-IN" sz="1400" dirty="0">
              <a:solidFill>
                <a:schemeClr val="accent1">
                  <a:lumMod val="50000"/>
                </a:schemeClr>
              </a:solidFill>
            </a:endParaRPr>
          </a:p>
          <a:p>
            <a:pPr marL="0" indent="0">
              <a:buNone/>
            </a:pPr>
            <a:r>
              <a:rPr lang="en-US" sz="1800" b="1" dirty="0">
                <a:solidFill>
                  <a:schemeClr val="accent2">
                    <a:lumMod val="75000"/>
                  </a:schemeClr>
                </a:solidFill>
              </a:rPr>
              <a:t>Features of raise keyword</a:t>
            </a:r>
          </a:p>
          <a:p>
            <a:pPr marL="0" indent="0">
              <a:buNone/>
            </a:pPr>
            <a:r>
              <a:rPr lang="en-US" sz="1800" dirty="0">
                <a:solidFill>
                  <a:schemeClr val="accent1">
                    <a:lumMod val="50000"/>
                  </a:schemeClr>
                </a:solidFill>
              </a:rPr>
              <a:t>It helps us raise error exceptions when we may run into situations where execution can’t proceed.</a:t>
            </a:r>
          </a:p>
          <a:p>
            <a:pPr marL="0" indent="0">
              <a:buNone/>
            </a:pPr>
            <a:r>
              <a:rPr lang="en-US" sz="1800" dirty="0">
                <a:solidFill>
                  <a:schemeClr val="accent1">
                    <a:lumMod val="50000"/>
                  </a:schemeClr>
                </a:solidFill>
              </a:rPr>
              <a:t>It helps us raise error in Python that is caught.</a:t>
            </a:r>
          </a:p>
          <a:p>
            <a:pPr marL="0" indent="0">
              <a:buNone/>
            </a:pPr>
            <a:r>
              <a:rPr lang="en-US" sz="1800" dirty="0">
                <a:solidFill>
                  <a:schemeClr val="accent1">
                    <a:lumMod val="50000"/>
                  </a:schemeClr>
                </a:solidFill>
              </a:rPr>
              <a:t>Raise allows us to throw one exception at any time.</a:t>
            </a:r>
          </a:p>
          <a:p>
            <a:pPr marL="0" indent="0">
              <a:buNone/>
            </a:pPr>
            <a:r>
              <a:rPr lang="en-US" sz="1800" dirty="0">
                <a:solidFill>
                  <a:schemeClr val="accent1">
                    <a:lumMod val="50000"/>
                  </a:schemeClr>
                </a:solidFill>
              </a:rPr>
              <a:t>It is useful when we want to work with input validations.</a:t>
            </a:r>
            <a:endParaRPr lang="en-IN" sz="1800" dirty="0">
              <a:solidFill>
                <a:schemeClr val="accent1">
                  <a:lumMod val="50000"/>
                </a:schemeClr>
              </a:solidFill>
            </a:endParaRPr>
          </a:p>
        </p:txBody>
      </p:sp>
      <p:pic>
        <p:nvPicPr>
          <p:cNvPr id="13" name="Picture 12">
            <a:extLst>
              <a:ext uri="{FF2B5EF4-FFF2-40B4-BE49-F238E27FC236}">
                <a16:creationId xmlns:a16="http://schemas.microsoft.com/office/drawing/2014/main" id="{1C16F0F1-010B-D746-1B5A-F225B1E6E1A7}"/>
              </a:ext>
            </a:extLst>
          </p:cNvPr>
          <p:cNvPicPr>
            <a:picLocks noChangeAspect="1"/>
          </p:cNvPicPr>
          <p:nvPr/>
        </p:nvPicPr>
        <p:blipFill>
          <a:blip r:embed="rId2"/>
          <a:stretch>
            <a:fillRect/>
          </a:stretch>
        </p:blipFill>
        <p:spPr>
          <a:xfrm>
            <a:off x="9484397" y="5068111"/>
            <a:ext cx="2707603" cy="1634246"/>
          </a:xfrm>
          <a:prstGeom prst="ellipse">
            <a:avLst/>
          </a:prstGeom>
          <a:ln>
            <a:noFill/>
          </a:ln>
          <a:effectLst>
            <a:softEdge rad="112500"/>
          </a:effectLst>
        </p:spPr>
      </p:pic>
    </p:spTree>
    <p:extLst>
      <p:ext uri="{BB962C8B-B14F-4D97-AF65-F5344CB8AC3E}">
        <p14:creationId xmlns:p14="http://schemas.microsoft.com/office/powerpoint/2010/main" val="4229789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323279-AF0D-452D-94FB-9DEBA9397644}"/>
              </a:ext>
            </a:extLst>
          </p:cNvPr>
          <p:cNvSpPr/>
          <p:nvPr/>
        </p:nvSpPr>
        <p:spPr>
          <a:xfrm>
            <a:off x="0" y="3185809"/>
            <a:ext cx="3822967" cy="36721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2">
                    <a:lumMod val="75000"/>
                  </a:schemeClr>
                </a:solidFill>
              </a:rPr>
              <a:t>Ex: Raising Custom Exceptions</a:t>
            </a:r>
          </a:p>
          <a:p>
            <a:pPr marL="0" indent="0">
              <a:buNone/>
            </a:pPr>
            <a:endParaRPr lang="en-US" dirty="0">
              <a:solidFill>
                <a:schemeClr val="accent1">
                  <a:lumMod val="50000"/>
                </a:schemeClr>
              </a:solidFill>
            </a:endParaRPr>
          </a:p>
          <a:p>
            <a:pPr marL="0" indent="0">
              <a:buNone/>
            </a:pPr>
            <a:r>
              <a:rPr lang="en-US" dirty="0">
                <a:solidFill>
                  <a:schemeClr val="accent1">
                    <a:lumMod val="50000"/>
                  </a:schemeClr>
                </a:solidFill>
              </a:rPr>
              <a:t>grades=[98, 87, 100]</a:t>
            </a:r>
          </a:p>
          <a:p>
            <a:pPr marL="0" indent="0">
              <a:buNone/>
            </a:pPr>
            <a:r>
              <a:rPr lang="en-US" dirty="0">
                <a:solidFill>
                  <a:schemeClr val="accent1">
                    <a:lumMod val="50000"/>
                  </a:schemeClr>
                </a:solidFill>
              </a:rPr>
              <a:t>total = 0</a:t>
            </a:r>
          </a:p>
          <a:p>
            <a:pPr marL="0" indent="0">
              <a:buNone/>
            </a:pPr>
            <a:r>
              <a:rPr lang="en-US" dirty="0">
                <a:solidFill>
                  <a:schemeClr val="accent1">
                    <a:lumMod val="50000"/>
                  </a:schemeClr>
                </a:solidFill>
              </a:rPr>
              <a:t>count = 0</a:t>
            </a:r>
          </a:p>
          <a:p>
            <a:pPr marL="0" indent="0">
              <a:buNone/>
            </a:pPr>
            <a:r>
              <a:rPr lang="en-US" dirty="0">
                <a:solidFill>
                  <a:schemeClr val="accent1">
                    <a:lumMod val="50000"/>
                  </a:schemeClr>
                </a:solidFill>
              </a:rPr>
              <a:t>for grade in grades:</a:t>
            </a:r>
          </a:p>
          <a:p>
            <a:pPr marL="0" indent="0">
              <a:buNone/>
            </a:pPr>
            <a:r>
              <a:rPr lang="en-US" dirty="0">
                <a:solidFill>
                  <a:schemeClr val="accent1">
                    <a:lumMod val="50000"/>
                  </a:schemeClr>
                </a:solidFill>
              </a:rPr>
              <a:t>    if grade &lt; 0 or grade &gt; 100:</a:t>
            </a:r>
          </a:p>
          <a:p>
            <a:pPr marL="0" indent="0">
              <a:buNone/>
            </a:pPr>
            <a:r>
              <a:rPr lang="en-US" dirty="0">
                <a:solidFill>
                  <a:schemeClr val="accent1">
                    <a:lumMod val="50000"/>
                  </a:schemeClr>
                </a:solidFill>
              </a:rPr>
              <a:t>        raise "grade values must be between 0 and 100 inclusive"</a:t>
            </a:r>
          </a:p>
          <a:p>
            <a:pPr marL="0" indent="0">
              <a:buNone/>
            </a:pPr>
            <a:r>
              <a:rPr lang="en-US" dirty="0">
                <a:solidFill>
                  <a:schemeClr val="accent1">
                    <a:lumMod val="50000"/>
                  </a:schemeClr>
                </a:solidFill>
              </a:rPr>
              <a:t>    total += grade</a:t>
            </a:r>
          </a:p>
          <a:p>
            <a:pPr marL="0" indent="0">
              <a:buNone/>
            </a:pPr>
            <a:r>
              <a:rPr lang="en-US" dirty="0">
                <a:solidFill>
                  <a:schemeClr val="accent1">
                    <a:lumMod val="50000"/>
                  </a:schemeClr>
                </a:solidFill>
              </a:rPr>
              <a:t>    count += 1</a:t>
            </a:r>
          </a:p>
          <a:p>
            <a:pPr marL="0" indent="0">
              <a:buNone/>
            </a:pPr>
            <a:r>
              <a:rPr lang="en-US" dirty="0">
                <a:solidFill>
                  <a:schemeClr val="accent1">
                    <a:lumMod val="50000"/>
                  </a:schemeClr>
                </a:solidFill>
              </a:rPr>
              <a:t>print(round(total / count, 2))</a:t>
            </a:r>
          </a:p>
        </p:txBody>
      </p:sp>
      <p:sp>
        <p:nvSpPr>
          <p:cNvPr id="9" name="Rectangle 8">
            <a:extLst>
              <a:ext uri="{FF2B5EF4-FFF2-40B4-BE49-F238E27FC236}">
                <a16:creationId xmlns:a16="http://schemas.microsoft.com/office/drawing/2014/main" id="{6182BD58-026F-331D-9C87-79598A9B7550}"/>
              </a:ext>
            </a:extLst>
          </p:cNvPr>
          <p:cNvSpPr/>
          <p:nvPr/>
        </p:nvSpPr>
        <p:spPr>
          <a:xfrm>
            <a:off x="8618707" y="3185808"/>
            <a:ext cx="3573296" cy="36721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a:solidFill>
                  <a:schemeClr val="accent1">
                    <a:lumMod val="50000"/>
                  </a:schemeClr>
                </a:solidFill>
              </a:rPr>
              <a:t>grades=[98, 87, 110]</a:t>
            </a:r>
          </a:p>
          <a:p>
            <a:pPr lvl="1"/>
            <a:endParaRPr lang="en-US" dirty="0">
              <a:solidFill>
                <a:schemeClr val="accent1">
                  <a:lumMod val="50000"/>
                </a:schemeClr>
              </a:solidFill>
            </a:endParaRPr>
          </a:p>
          <a:p>
            <a:pPr lvl="1"/>
            <a:r>
              <a:rPr lang="en-US" dirty="0">
                <a:solidFill>
                  <a:schemeClr val="accent1">
                    <a:lumMod val="50000"/>
                  </a:schemeClr>
                </a:solidFill>
              </a:rPr>
              <a:t>total = 0</a:t>
            </a:r>
          </a:p>
          <a:p>
            <a:pPr lvl="1"/>
            <a:r>
              <a:rPr lang="en-US" dirty="0">
                <a:solidFill>
                  <a:schemeClr val="accent1">
                    <a:lumMod val="50000"/>
                  </a:schemeClr>
                </a:solidFill>
              </a:rPr>
              <a:t>count = 0</a:t>
            </a:r>
          </a:p>
          <a:p>
            <a:pPr lvl="1"/>
            <a:r>
              <a:rPr lang="en-US" dirty="0">
                <a:solidFill>
                  <a:schemeClr val="accent1">
                    <a:lumMod val="50000"/>
                  </a:schemeClr>
                </a:solidFill>
              </a:rPr>
              <a:t>for grade in grades:</a:t>
            </a:r>
          </a:p>
          <a:p>
            <a:pPr lvl="1"/>
            <a:r>
              <a:rPr lang="en-US" dirty="0">
                <a:solidFill>
                  <a:schemeClr val="accent1">
                    <a:lumMod val="50000"/>
                  </a:schemeClr>
                </a:solidFill>
              </a:rPr>
              <a:t>    if grade &lt; 0 or grade &gt; 100:</a:t>
            </a:r>
          </a:p>
          <a:p>
            <a:pPr lvl="1"/>
            <a:r>
              <a:rPr lang="en-US" dirty="0">
                <a:solidFill>
                  <a:schemeClr val="accent1">
                    <a:lumMod val="50000"/>
                  </a:schemeClr>
                </a:solidFill>
              </a:rPr>
              <a:t>        raise "grade values must be between 0 and 100 inclusive"</a:t>
            </a:r>
          </a:p>
          <a:p>
            <a:pPr lvl="1"/>
            <a:r>
              <a:rPr lang="en-US" dirty="0">
                <a:solidFill>
                  <a:schemeClr val="accent1">
                    <a:lumMod val="50000"/>
                  </a:schemeClr>
                </a:solidFill>
              </a:rPr>
              <a:t>    total += grade</a:t>
            </a:r>
          </a:p>
          <a:p>
            <a:pPr lvl="1"/>
            <a:r>
              <a:rPr lang="en-US" dirty="0">
                <a:solidFill>
                  <a:schemeClr val="accent1">
                    <a:lumMod val="50000"/>
                  </a:schemeClr>
                </a:solidFill>
              </a:rPr>
              <a:t>    count += 1</a:t>
            </a:r>
          </a:p>
          <a:p>
            <a:pPr lvl="1"/>
            <a:r>
              <a:rPr lang="en-US" dirty="0">
                <a:solidFill>
                  <a:schemeClr val="accent1">
                    <a:lumMod val="50000"/>
                  </a:schemeClr>
                </a:solidFill>
              </a:rPr>
              <a:t>print(round(total / count, 2))</a:t>
            </a:r>
          </a:p>
        </p:txBody>
      </p:sp>
      <p:sp>
        <p:nvSpPr>
          <p:cNvPr id="6" name="TextBox 5">
            <a:extLst>
              <a:ext uri="{FF2B5EF4-FFF2-40B4-BE49-F238E27FC236}">
                <a16:creationId xmlns:a16="http://schemas.microsoft.com/office/drawing/2014/main" id="{92D72E71-00FA-CD7B-16FA-1C6987A9C204}"/>
              </a:ext>
            </a:extLst>
          </p:cNvPr>
          <p:cNvSpPr txBox="1"/>
          <p:nvPr/>
        </p:nvSpPr>
        <p:spPr>
          <a:xfrm>
            <a:off x="3822970" y="4601182"/>
            <a:ext cx="4782766" cy="1477328"/>
          </a:xfrm>
          <a:prstGeom prst="rect">
            <a:avLst/>
          </a:prstGeom>
          <a:noFill/>
        </p:spPr>
        <p:txBody>
          <a:bodyPr wrap="square">
            <a:spAutoFit/>
          </a:bodyPr>
          <a:lstStyle/>
          <a:p>
            <a:r>
              <a:rPr lang="en-US" dirty="0">
                <a:solidFill>
                  <a:schemeClr val="accent1">
                    <a:lumMod val="50000"/>
                  </a:schemeClr>
                </a:solidFill>
              </a:rPr>
              <a:t>want to ensure that all the grades are between 0 and 100. To handle this scenario, can create a custom exception. raise this exception if a grade value is outside the target interval, meaning it’s invalid:</a:t>
            </a:r>
          </a:p>
        </p:txBody>
      </p:sp>
      <p:sp>
        <p:nvSpPr>
          <p:cNvPr id="20" name="Rectangle 19">
            <a:extLst>
              <a:ext uri="{FF2B5EF4-FFF2-40B4-BE49-F238E27FC236}">
                <a16:creationId xmlns:a16="http://schemas.microsoft.com/office/drawing/2014/main" id="{8874A155-1F1C-46D1-4BC0-BFEC76E864D6}"/>
              </a:ext>
            </a:extLst>
          </p:cNvPr>
          <p:cNvSpPr/>
          <p:nvPr/>
        </p:nvSpPr>
        <p:spPr>
          <a:xfrm>
            <a:off x="8618706" y="-34045"/>
            <a:ext cx="3573296" cy="32198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sz="1800" b="1" dirty="0">
                <a:solidFill>
                  <a:schemeClr val="accent2">
                    <a:lumMod val="75000"/>
                  </a:schemeClr>
                </a:solidFill>
              </a:rPr>
              <a:t>Ex: Raising Built-in Exceptions</a:t>
            </a:r>
          </a:p>
          <a:p>
            <a:pPr marL="0" indent="0">
              <a:buNone/>
            </a:pPr>
            <a:r>
              <a:rPr lang="en-US" sz="1800" dirty="0">
                <a:solidFill>
                  <a:schemeClr val="accent1">
                    <a:lumMod val="50000"/>
                  </a:schemeClr>
                </a:solidFill>
              </a:rPr>
              <a:t>def divide(a, b):</a:t>
            </a:r>
          </a:p>
          <a:p>
            <a:pPr marL="0" indent="0">
              <a:buNone/>
            </a:pPr>
            <a:r>
              <a:rPr lang="en-US" sz="1800" dirty="0">
                <a:solidFill>
                  <a:schemeClr val="accent1">
                    <a:lumMod val="50000"/>
                  </a:schemeClr>
                </a:solidFill>
              </a:rPr>
              <a:t>   if b == 0:</a:t>
            </a:r>
          </a:p>
          <a:p>
            <a:pPr marL="0" indent="0">
              <a:buNone/>
            </a:pPr>
            <a:r>
              <a:rPr lang="en-US" sz="1800" dirty="0">
                <a:solidFill>
                  <a:schemeClr val="accent1">
                    <a:lumMod val="50000"/>
                  </a:schemeClr>
                </a:solidFill>
              </a:rPr>
              <a:t>      raise </a:t>
            </a:r>
            <a:r>
              <a:rPr lang="en-US" sz="1800" dirty="0" err="1">
                <a:solidFill>
                  <a:schemeClr val="accent1">
                    <a:lumMod val="50000"/>
                  </a:schemeClr>
                </a:solidFill>
              </a:rPr>
              <a:t>ValueError</a:t>
            </a:r>
            <a:r>
              <a:rPr lang="en-US" sz="1800" dirty="0">
                <a:solidFill>
                  <a:schemeClr val="accent1">
                    <a:lumMod val="50000"/>
                  </a:schemeClr>
                </a:solidFill>
              </a:rPr>
              <a:t>("Cannot divide by zero")</a:t>
            </a:r>
          </a:p>
          <a:p>
            <a:pPr marL="0" indent="0">
              <a:buNone/>
            </a:pPr>
            <a:r>
              <a:rPr lang="en-US" sz="1800" dirty="0">
                <a:solidFill>
                  <a:schemeClr val="accent1">
                    <a:lumMod val="50000"/>
                  </a:schemeClr>
                </a:solidFill>
              </a:rPr>
              <a:t>   print( a / b)</a:t>
            </a:r>
          </a:p>
          <a:p>
            <a:pPr marL="0" indent="0">
              <a:buNone/>
            </a:pPr>
            <a:r>
              <a:rPr lang="en-US" sz="1800" dirty="0">
                <a:solidFill>
                  <a:schemeClr val="accent1">
                    <a:lumMod val="50000"/>
                  </a:schemeClr>
                </a:solidFill>
              </a:rPr>
              <a:t>try:</a:t>
            </a:r>
          </a:p>
          <a:p>
            <a:pPr marL="0" indent="0">
              <a:buNone/>
            </a:pPr>
            <a:r>
              <a:rPr lang="en-US" sz="1800" dirty="0">
                <a:solidFill>
                  <a:schemeClr val="accent1">
                    <a:lumMod val="50000"/>
                  </a:schemeClr>
                </a:solidFill>
              </a:rPr>
              <a:t>   result = divide(15, 0)</a:t>
            </a:r>
          </a:p>
          <a:p>
            <a:pPr marL="0" indent="0">
              <a:buNone/>
            </a:pPr>
            <a:r>
              <a:rPr lang="en-US" sz="1800" dirty="0">
                <a:solidFill>
                  <a:schemeClr val="accent1">
                    <a:lumMod val="50000"/>
                  </a:schemeClr>
                </a:solidFill>
              </a:rPr>
              <a:t>except </a:t>
            </a:r>
            <a:r>
              <a:rPr lang="en-US" sz="1800" dirty="0" err="1">
                <a:solidFill>
                  <a:schemeClr val="accent1">
                    <a:lumMod val="50000"/>
                  </a:schemeClr>
                </a:solidFill>
              </a:rPr>
              <a:t>ValueError</a:t>
            </a:r>
            <a:r>
              <a:rPr lang="en-US" sz="1800" dirty="0">
                <a:solidFill>
                  <a:schemeClr val="accent1">
                    <a:lumMod val="50000"/>
                  </a:schemeClr>
                </a:solidFill>
              </a:rPr>
              <a:t> as e:</a:t>
            </a:r>
          </a:p>
          <a:p>
            <a:pPr marL="0" indent="0">
              <a:buNone/>
            </a:pPr>
            <a:r>
              <a:rPr lang="en-US" sz="1800" dirty="0">
                <a:solidFill>
                  <a:schemeClr val="accent1">
                    <a:lumMod val="50000"/>
                  </a:schemeClr>
                </a:solidFill>
              </a:rPr>
              <a:t>   print(e)</a:t>
            </a:r>
          </a:p>
        </p:txBody>
      </p:sp>
      <p:sp>
        <p:nvSpPr>
          <p:cNvPr id="19" name="Rectangle 18">
            <a:extLst>
              <a:ext uri="{FF2B5EF4-FFF2-40B4-BE49-F238E27FC236}">
                <a16:creationId xmlns:a16="http://schemas.microsoft.com/office/drawing/2014/main" id="{34E3A68E-20EE-3657-8E36-CD9CD3227E40}"/>
              </a:ext>
            </a:extLst>
          </p:cNvPr>
          <p:cNvSpPr/>
          <p:nvPr/>
        </p:nvSpPr>
        <p:spPr>
          <a:xfrm>
            <a:off x="12972" y="-34046"/>
            <a:ext cx="3809995" cy="32198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b="1" dirty="0">
                <a:solidFill>
                  <a:schemeClr val="accent2">
                    <a:lumMod val="75000"/>
                  </a:schemeClr>
                </a:solidFill>
              </a:rPr>
              <a:t>Ex:</a:t>
            </a:r>
            <a:r>
              <a:rPr lang="en-US" dirty="0">
                <a:solidFill>
                  <a:schemeClr val="accent1">
                    <a:lumMod val="50000"/>
                  </a:schemeClr>
                </a:solidFill>
              </a:rPr>
              <a:t>num = -1</a:t>
            </a:r>
            <a:br>
              <a:rPr lang="en-US" dirty="0">
                <a:solidFill>
                  <a:schemeClr val="accent1">
                    <a:lumMod val="50000"/>
                  </a:schemeClr>
                </a:solidFill>
              </a:rPr>
            </a:br>
            <a:r>
              <a:rPr lang="en-US" dirty="0">
                <a:solidFill>
                  <a:schemeClr val="accent1">
                    <a:lumMod val="50000"/>
                  </a:schemeClr>
                </a:solidFill>
              </a:rPr>
              <a:t>if num &lt; 0:</a:t>
            </a:r>
            <a:br>
              <a:rPr lang="en-US" dirty="0">
                <a:solidFill>
                  <a:schemeClr val="accent1">
                    <a:lumMod val="50000"/>
                  </a:schemeClr>
                </a:solidFill>
              </a:rPr>
            </a:br>
            <a:r>
              <a:rPr lang="en-US" dirty="0">
                <a:solidFill>
                  <a:schemeClr val="accent1">
                    <a:lumMod val="50000"/>
                  </a:schemeClr>
                </a:solidFill>
              </a:rPr>
              <a:t>  raise Exception("Sorry, no numbers below zero")</a:t>
            </a:r>
          </a:p>
          <a:p>
            <a:endParaRPr lang="en-US" dirty="0">
              <a:solidFill>
                <a:schemeClr val="accent1">
                  <a:lumMod val="50000"/>
                </a:schemeClr>
              </a:solidFill>
            </a:endParaRPr>
          </a:p>
          <a:p>
            <a:r>
              <a:rPr lang="en-IN" sz="1800" b="1" dirty="0">
                <a:solidFill>
                  <a:schemeClr val="accent2">
                    <a:lumMod val="75000"/>
                  </a:schemeClr>
                </a:solidFill>
              </a:rPr>
              <a:t>Ex: </a:t>
            </a:r>
            <a:r>
              <a:rPr lang="en-US" dirty="0">
                <a:solidFill>
                  <a:schemeClr val="accent1">
                    <a:lumMod val="50000"/>
                  </a:schemeClr>
                </a:solidFill>
              </a:rPr>
              <a:t>x = 56</a:t>
            </a:r>
          </a:p>
          <a:p>
            <a:r>
              <a:rPr lang="en-US" dirty="0">
                <a:solidFill>
                  <a:schemeClr val="accent1">
                    <a:lumMod val="50000"/>
                  </a:schemeClr>
                </a:solidFill>
              </a:rPr>
              <a:t>if type(x) is not int:</a:t>
            </a:r>
          </a:p>
          <a:p>
            <a:r>
              <a:rPr lang="en-US" dirty="0">
                <a:solidFill>
                  <a:schemeClr val="accent1">
                    <a:lumMod val="50000"/>
                  </a:schemeClr>
                </a:solidFill>
              </a:rPr>
              <a:t>  raise </a:t>
            </a:r>
            <a:r>
              <a:rPr lang="en-US" dirty="0" err="1">
                <a:solidFill>
                  <a:schemeClr val="accent1">
                    <a:lumMod val="50000"/>
                  </a:schemeClr>
                </a:solidFill>
              </a:rPr>
              <a:t>TypeError</a:t>
            </a:r>
            <a:r>
              <a:rPr lang="en-US" dirty="0">
                <a:solidFill>
                  <a:schemeClr val="accent1">
                    <a:lumMod val="50000"/>
                  </a:schemeClr>
                </a:solidFill>
              </a:rPr>
              <a:t>("Only integers are allowed")</a:t>
            </a:r>
          </a:p>
          <a:p>
            <a:endParaRPr lang="en-IN" dirty="0">
              <a:solidFill>
                <a:schemeClr val="accent1">
                  <a:lumMod val="50000"/>
                </a:schemeClr>
              </a:solidFill>
            </a:endParaRPr>
          </a:p>
        </p:txBody>
      </p:sp>
      <p:sp>
        <p:nvSpPr>
          <p:cNvPr id="22" name="Rectangle 21">
            <a:extLst>
              <a:ext uri="{FF2B5EF4-FFF2-40B4-BE49-F238E27FC236}">
                <a16:creationId xmlns:a16="http://schemas.microsoft.com/office/drawing/2014/main" id="{64E41F0F-275A-2014-1153-58C1D40BBB1F}"/>
              </a:ext>
            </a:extLst>
          </p:cNvPr>
          <p:cNvSpPr/>
          <p:nvPr/>
        </p:nvSpPr>
        <p:spPr>
          <a:xfrm>
            <a:off x="3835939" y="0"/>
            <a:ext cx="4782766" cy="36078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b="1" dirty="0">
                <a:solidFill>
                  <a:schemeClr val="accent2">
                    <a:lumMod val="75000"/>
                  </a:schemeClr>
                </a:solidFill>
              </a:rPr>
              <a:t>Ex:</a:t>
            </a:r>
            <a:r>
              <a:rPr lang="en-US" dirty="0">
                <a:solidFill>
                  <a:schemeClr val="accent1">
                    <a:lumMod val="50000"/>
                  </a:schemeClr>
                </a:solidFill>
              </a:rPr>
              <a:t>a = 5</a:t>
            </a:r>
          </a:p>
          <a:p>
            <a:r>
              <a:rPr lang="en-US" dirty="0">
                <a:solidFill>
                  <a:schemeClr val="accent1">
                    <a:lumMod val="50000"/>
                  </a:schemeClr>
                </a:solidFill>
              </a:rPr>
              <a:t>if a % 2 != 0:</a:t>
            </a:r>
          </a:p>
          <a:p>
            <a:r>
              <a:rPr lang="en-US" dirty="0">
                <a:solidFill>
                  <a:schemeClr val="accent1">
                    <a:lumMod val="50000"/>
                  </a:schemeClr>
                </a:solidFill>
              </a:rPr>
              <a:t>    raise Exception("The number shouldn't be an odd integer")</a:t>
            </a:r>
          </a:p>
          <a:p>
            <a:endParaRPr lang="en-US" dirty="0">
              <a:solidFill>
                <a:schemeClr val="accent1">
                  <a:lumMod val="50000"/>
                </a:schemeClr>
              </a:solidFill>
            </a:endParaRPr>
          </a:p>
          <a:p>
            <a:r>
              <a:rPr lang="en-IN" sz="1800" b="1" dirty="0">
                <a:solidFill>
                  <a:schemeClr val="accent2">
                    <a:lumMod val="75000"/>
                  </a:schemeClr>
                </a:solidFill>
              </a:rPr>
              <a:t>Ex: </a:t>
            </a:r>
            <a:r>
              <a:rPr lang="en-US" dirty="0">
                <a:solidFill>
                  <a:schemeClr val="accent1">
                    <a:lumMod val="50000"/>
                  </a:schemeClr>
                </a:solidFill>
              </a:rPr>
              <a:t>s = "hello"</a:t>
            </a:r>
          </a:p>
          <a:p>
            <a:r>
              <a:rPr lang="en-US" dirty="0">
                <a:solidFill>
                  <a:schemeClr val="accent1">
                    <a:lumMod val="50000"/>
                  </a:schemeClr>
                </a:solidFill>
              </a:rPr>
              <a:t>try:</a:t>
            </a:r>
          </a:p>
          <a:p>
            <a:r>
              <a:rPr lang="en-US" dirty="0">
                <a:solidFill>
                  <a:schemeClr val="accent1">
                    <a:lumMod val="50000"/>
                  </a:schemeClr>
                </a:solidFill>
              </a:rPr>
              <a:t>    num = int(s)</a:t>
            </a:r>
          </a:p>
          <a:p>
            <a:r>
              <a:rPr lang="en-US" dirty="0">
                <a:solidFill>
                  <a:schemeClr val="accent1">
                    <a:lumMod val="50000"/>
                  </a:schemeClr>
                </a:solidFill>
              </a:rPr>
              <a:t>    print(num)</a:t>
            </a:r>
          </a:p>
          <a:p>
            <a:r>
              <a:rPr lang="en-US" dirty="0">
                <a:solidFill>
                  <a:schemeClr val="accent1">
                    <a:lumMod val="50000"/>
                  </a:schemeClr>
                </a:solidFill>
              </a:rPr>
              <a:t>except </a:t>
            </a:r>
            <a:r>
              <a:rPr lang="en-US" dirty="0" err="1">
                <a:solidFill>
                  <a:schemeClr val="accent1">
                    <a:lumMod val="50000"/>
                  </a:schemeClr>
                </a:solidFill>
              </a:rPr>
              <a:t>ValueError</a:t>
            </a:r>
            <a:r>
              <a:rPr lang="en-US" dirty="0">
                <a:solidFill>
                  <a:schemeClr val="accent1">
                    <a:lumMod val="50000"/>
                  </a:schemeClr>
                </a:solidFill>
              </a:rPr>
              <a:t>:</a:t>
            </a:r>
          </a:p>
          <a:p>
            <a:r>
              <a:rPr lang="en-US" dirty="0">
                <a:solidFill>
                  <a:schemeClr val="accent1">
                    <a:lumMod val="50000"/>
                  </a:schemeClr>
                </a:solidFill>
              </a:rPr>
              <a:t>    raise </a:t>
            </a:r>
            <a:r>
              <a:rPr lang="en-US" dirty="0" err="1">
                <a:solidFill>
                  <a:schemeClr val="accent1">
                    <a:lumMod val="50000"/>
                  </a:schemeClr>
                </a:solidFill>
              </a:rPr>
              <a:t>ValueError</a:t>
            </a:r>
            <a:r>
              <a:rPr lang="en-US" dirty="0">
                <a:solidFill>
                  <a:schemeClr val="accent1">
                    <a:lumMod val="50000"/>
                  </a:schemeClr>
                </a:solidFill>
              </a:rPr>
              <a:t>("String can't be changed into integer")</a:t>
            </a:r>
          </a:p>
          <a:p>
            <a:endParaRPr lang="en-IN" dirty="0">
              <a:solidFill>
                <a:schemeClr val="accent1">
                  <a:lumMod val="50000"/>
                </a:schemeClr>
              </a:solidFill>
            </a:endParaRPr>
          </a:p>
        </p:txBody>
      </p:sp>
      <p:sp>
        <p:nvSpPr>
          <p:cNvPr id="11" name="Arrow: Right 10">
            <a:extLst>
              <a:ext uri="{FF2B5EF4-FFF2-40B4-BE49-F238E27FC236}">
                <a16:creationId xmlns:a16="http://schemas.microsoft.com/office/drawing/2014/main" id="{E9E6065B-5F76-154D-66DA-9508188BA744}"/>
              </a:ext>
            </a:extLst>
          </p:cNvPr>
          <p:cNvSpPr/>
          <p:nvPr/>
        </p:nvSpPr>
        <p:spPr>
          <a:xfrm>
            <a:off x="3278218" y="6517533"/>
            <a:ext cx="894945" cy="306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0A12AB7-D126-51B4-3A61-40B74ABFD61E}"/>
              </a:ext>
            </a:extLst>
          </p:cNvPr>
          <p:cNvSpPr/>
          <p:nvPr/>
        </p:nvSpPr>
        <p:spPr>
          <a:xfrm>
            <a:off x="8263644" y="6500508"/>
            <a:ext cx="710124" cy="306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51424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275C0-B799-76FA-2F82-511154BF4C02}"/>
              </a:ext>
            </a:extLst>
          </p:cNvPr>
          <p:cNvSpPr>
            <a:spLocks noGrp="1"/>
          </p:cNvSpPr>
          <p:nvPr>
            <p:ph idx="1"/>
          </p:nvPr>
        </p:nvSpPr>
        <p:spPr>
          <a:xfrm>
            <a:off x="0" y="0"/>
            <a:ext cx="12191999" cy="6857999"/>
          </a:xfrm>
        </p:spPr>
        <p:txBody>
          <a:bodyPr/>
          <a:lstStyle/>
          <a:p>
            <a:pPr marL="0" indent="0">
              <a:buNone/>
            </a:pPr>
            <a:r>
              <a:rPr lang="en-US" sz="1800" b="1" dirty="0">
                <a:solidFill>
                  <a:schemeClr val="accent2">
                    <a:lumMod val="75000"/>
                  </a:schemeClr>
                </a:solidFill>
              </a:rPr>
              <a:t>Raising Custom Exceptions: </a:t>
            </a:r>
            <a:r>
              <a:rPr lang="en-US" sz="1800" dirty="0">
                <a:solidFill>
                  <a:schemeClr val="accent1">
                    <a:lumMod val="50000"/>
                  </a:schemeClr>
                </a:solidFill>
              </a:rPr>
              <a:t>To raise your exceptions from your own methods you need to use raise keyword</a:t>
            </a:r>
            <a:endParaRPr lang="en-IN" sz="1800" dirty="0">
              <a:solidFill>
                <a:schemeClr val="accent1">
                  <a:lumMod val="50000"/>
                </a:schemeClr>
              </a:solidFill>
            </a:endParaRPr>
          </a:p>
        </p:txBody>
      </p:sp>
      <p:sp>
        <p:nvSpPr>
          <p:cNvPr id="5" name="Rectangle 4">
            <a:extLst>
              <a:ext uri="{FF2B5EF4-FFF2-40B4-BE49-F238E27FC236}">
                <a16:creationId xmlns:a16="http://schemas.microsoft.com/office/drawing/2014/main" id="{2CEB9E10-E901-6EF0-2F4F-04EB68CD5405}"/>
              </a:ext>
            </a:extLst>
          </p:cNvPr>
          <p:cNvSpPr/>
          <p:nvPr/>
        </p:nvSpPr>
        <p:spPr>
          <a:xfrm>
            <a:off x="0" y="544748"/>
            <a:ext cx="4562273" cy="42315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dirty="0">
                <a:solidFill>
                  <a:schemeClr val="accent1">
                    <a:lumMod val="50000"/>
                  </a:schemeClr>
                </a:solidFill>
              </a:rPr>
              <a:t>def </a:t>
            </a:r>
            <a:r>
              <a:rPr lang="en-US" dirty="0" err="1">
                <a:solidFill>
                  <a:schemeClr val="accent1">
                    <a:lumMod val="50000"/>
                  </a:schemeClr>
                </a:solidFill>
              </a:rPr>
              <a:t>enterAge</a:t>
            </a:r>
            <a:r>
              <a:rPr lang="en-US" dirty="0">
                <a:solidFill>
                  <a:schemeClr val="accent1">
                    <a:lumMod val="50000"/>
                  </a:schemeClr>
                </a:solidFill>
              </a:rPr>
              <a:t>(age):</a:t>
            </a:r>
          </a:p>
          <a:p>
            <a:pPr marL="0" indent="0">
              <a:buNone/>
            </a:pPr>
            <a:r>
              <a:rPr lang="en-US" dirty="0">
                <a:solidFill>
                  <a:schemeClr val="accent1">
                    <a:lumMod val="50000"/>
                  </a:schemeClr>
                </a:solidFill>
              </a:rPr>
              <a:t>   if age&lt;0:</a:t>
            </a:r>
          </a:p>
          <a:p>
            <a:pPr marL="0" indent="0">
              <a:buNone/>
            </a:pPr>
            <a:r>
              <a:rPr lang="en-US" dirty="0">
                <a:solidFill>
                  <a:schemeClr val="accent1">
                    <a:lumMod val="50000"/>
                  </a:schemeClr>
                </a:solidFill>
              </a:rPr>
              <a:t>      raise </a:t>
            </a:r>
            <a:r>
              <a:rPr lang="en-US" dirty="0" err="1">
                <a:solidFill>
                  <a:schemeClr val="accent1">
                    <a:lumMod val="50000"/>
                  </a:schemeClr>
                </a:solidFill>
              </a:rPr>
              <a:t>ValueError</a:t>
            </a:r>
            <a:r>
              <a:rPr lang="en-US" dirty="0">
                <a:solidFill>
                  <a:schemeClr val="accent1">
                    <a:lumMod val="50000"/>
                  </a:schemeClr>
                </a:solidFill>
              </a:rPr>
              <a:t>('Only positive integers are allowed')</a:t>
            </a:r>
          </a:p>
          <a:p>
            <a:pPr marL="0" indent="0">
              <a:buNone/>
            </a:pPr>
            <a:r>
              <a:rPr lang="en-US" dirty="0">
                <a:solidFill>
                  <a:schemeClr val="accent1">
                    <a:lumMod val="50000"/>
                  </a:schemeClr>
                </a:solidFill>
              </a:rPr>
              <a:t>   if age % 2 ==0:</a:t>
            </a:r>
          </a:p>
          <a:p>
            <a:pPr marL="0" indent="0">
              <a:buNone/>
            </a:pPr>
            <a:r>
              <a:rPr lang="en-US" dirty="0">
                <a:solidFill>
                  <a:schemeClr val="accent1">
                    <a:lumMod val="50000"/>
                  </a:schemeClr>
                </a:solidFill>
              </a:rPr>
              <a:t>      print('Entered Age is even')</a:t>
            </a:r>
          </a:p>
          <a:p>
            <a:pPr marL="0" indent="0">
              <a:buNone/>
            </a:pPr>
            <a:r>
              <a:rPr lang="en-US" dirty="0">
                <a:solidFill>
                  <a:schemeClr val="accent1">
                    <a:lumMod val="50000"/>
                  </a:schemeClr>
                </a:solidFill>
              </a:rPr>
              <a:t>   else:</a:t>
            </a:r>
          </a:p>
          <a:p>
            <a:pPr marL="0" indent="0">
              <a:buNone/>
            </a:pPr>
            <a:r>
              <a:rPr lang="en-US" dirty="0">
                <a:solidFill>
                  <a:schemeClr val="accent1">
                    <a:lumMod val="50000"/>
                  </a:schemeClr>
                </a:solidFill>
              </a:rPr>
              <a:t>      print('Entered Age is odd')</a:t>
            </a:r>
          </a:p>
          <a:p>
            <a:pPr marL="0" indent="0">
              <a:buNone/>
            </a:pPr>
            <a:endParaRPr lang="en-US" dirty="0">
              <a:solidFill>
                <a:schemeClr val="accent1">
                  <a:lumMod val="50000"/>
                </a:schemeClr>
              </a:solidFill>
            </a:endParaRPr>
          </a:p>
          <a:p>
            <a:pPr marL="0" indent="0">
              <a:buNone/>
            </a:pPr>
            <a:r>
              <a:rPr lang="en-US" dirty="0">
                <a:solidFill>
                  <a:schemeClr val="accent1">
                    <a:lumMod val="50000"/>
                  </a:schemeClr>
                </a:solidFill>
              </a:rPr>
              <a:t>try:</a:t>
            </a:r>
          </a:p>
          <a:p>
            <a:pPr marL="0" indent="0">
              <a:buNone/>
            </a:pPr>
            <a:r>
              <a:rPr lang="en-US" dirty="0">
                <a:solidFill>
                  <a:schemeClr val="accent1">
                    <a:lumMod val="50000"/>
                  </a:schemeClr>
                </a:solidFill>
              </a:rPr>
              <a:t>   num = int(input('Enter your age: '))</a:t>
            </a:r>
          </a:p>
          <a:p>
            <a:pPr marL="0" indent="0">
              <a:buNone/>
            </a:pPr>
            <a:r>
              <a:rPr lang="en-US" dirty="0">
                <a:solidFill>
                  <a:schemeClr val="accent1">
                    <a:lumMod val="50000"/>
                  </a:schemeClr>
                </a:solidFill>
              </a:rPr>
              <a:t>   </a:t>
            </a:r>
            <a:r>
              <a:rPr lang="en-US" dirty="0" err="1">
                <a:solidFill>
                  <a:schemeClr val="accent1">
                    <a:lumMod val="50000"/>
                  </a:schemeClr>
                </a:solidFill>
              </a:rPr>
              <a:t>enterAge</a:t>
            </a:r>
            <a:r>
              <a:rPr lang="en-US" dirty="0">
                <a:solidFill>
                  <a:schemeClr val="accent1">
                    <a:lumMod val="50000"/>
                  </a:schemeClr>
                </a:solidFill>
              </a:rPr>
              <a:t>(num)</a:t>
            </a:r>
          </a:p>
          <a:p>
            <a:pPr marL="0" indent="0">
              <a:buNone/>
            </a:pPr>
            <a:r>
              <a:rPr lang="en-US" dirty="0">
                <a:solidFill>
                  <a:schemeClr val="accent1">
                    <a:lumMod val="50000"/>
                  </a:schemeClr>
                </a:solidFill>
              </a:rPr>
              <a:t>except </a:t>
            </a:r>
            <a:r>
              <a:rPr lang="en-US" dirty="0" err="1">
                <a:solidFill>
                  <a:schemeClr val="accent1">
                    <a:lumMod val="50000"/>
                  </a:schemeClr>
                </a:solidFill>
              </a:rPr>
              <a:t>ValueError</a:t>
            </a:r>
            <a:r>
              <a:rPr lang="en-US" dirty="0">
                <a:solidFill>
                  <a:schemeClr val="accent1">
                    <a:lumMod val="50000"/>
                  </a:schemeClr>
                </a:solidFill>
              </a:rPr>
              <a:t>:</a:t>
            </a:r>
          </a:p>
          <a:p>
            <a:pPr marL="0" indent="0">
              <a:buNone/>
            </a:pPr>
            <a:r>
              <a:rPr lang="en-US" dirty="0">
                <a:solidFill>
                  <a:schemeClr val="accent1">
                    <a:lumMod val="50000"/>
                  </a:schemeClr>
                </a:solidFill>
              </a:rPr>
              <a:t>   print('Only positive integers are allowed')</a:t>
            </a:r>
          </a:p>
        </p:txBody>
      </p:sp>
    </p:spTree>
    <p:extLst>
      <p:ext uri="{BB962C8B-B14F-4D97-AF65-F5344CB8AC3E}">
        <p14:creationId xmlns:p14="http://schemas.microsoft.com/office/powerpoint/2010/main" val="15438014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9341-66F4-BE96-9402-CBC56D7A8C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8D832-5529-93D2-38CD-3B9858D97A39}"/>
              </a:ext>
            </a:extLst>
          </p:cNvPr>
          <p:cNvSpPr>
            <a:spLocks noGrp="1"/>
          </p:cNvSpPr>
          <p:nvPr>
            <p:ph idx="1"/>
          </p:nvPr>
        </p:nvSpPr>
        <p:spPr>
          <a:xfrm>
            <a:off x="0" y="0"/>
            <a:ext cx="12191999" cy="6857999"/>
          </a:xfrm>
        </p:spPr>
        <p:txBody>
          <a:bodyPr/>
          <a:lstStyle/>
          <a:p>
            <a:pPr marL="0" indent="0">
              <a:buNone/>
            </a:pPr>
            <a:r>
              <a:rPr lang="en-US" sz="1800" b="1" dirty="0">
                <a:solidFill>
                  <a:schemeClr val="accent2">
                    <a:lumMod val="75000"/>
                  </a:schemeClr>
                </a:solidFill>
              </a:rPr>
              <a:t>Examples Questions on Error Handling</a:t>
            </a:r>
            <a:endParaRPr lang="en-IN" sz="1800" dirty="0">
              <a:solidFill>
                <a:schemeClr val="accent1">
                  <a:lumMod val="50000"/>
                </a:schemeClr>
              </a:solidFill>
            </a:endParaRPr>
          </a:p>
        </p:txBody>
      </p:sp>
      <p:sp>
        <p:nvSpPr>
          <p:cNvPr id="5" name="Rectangle 4">
            <a:extLst>
              <a:ext uri="{FF2B5EF4-FFF2-40B4-BE49-F238E27FC236}">
                <a16:creationId xmlns:a16="http://schemas.microsoft.com/office/drawing/2014/main" id="{DFE5FA6C-F061-0974-5BE3-727CDA1929BA}"/>
              </a:ext>
            </a:extLst>
          </p:cNvPr>
          <p:cNvSpPr/>
          <p:nvPr/>
        </p:nvSpPr>
        <p:spPr>
          <a:xfrm>
            <a:off x="1" y="457200"/>
            <a:ext cx="4007796" cy="6400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1">
                    <a:lumMod val="50000"/>
                  </a:schemeClr>
                </a:solidFill>
              </a:rPr>
              <a:t>Handle Wrong Input (</a:t>
            </a:r>
            <a:r>
              <a:rPr lang="en-US" b="1" dirty="0" err="1">
                <a:solidFill>
                  <a:schemeClr val="accent1">
                    <a:lumMod val="50000"/>
                  </a:schemeClr>
                </a:solidFill>
              </a:rPr>
              <a:t>ValueError</a:t>
            </a:r>
            <a:r>
              <a:rPr lang="en-US" b="1" dirty="0">
                <a:solidFill>
                  <a:schemeClr val="accent1">
                    <a:lumMod val="50000"/>
                  </a:schemeClr>
                </a:solidFill>
              </a:rPr>
              <a:t>)</a:t>
            </a:r>
          </a:p>
          <a:p>
            <a:r>
              <a:rPr lang="en-US" dirty="0">
                <a:solidFill>
                  <a:schemeClr val="accent1">
                    <a:lumMod val="50000"/>
                  </a:schemeClr>
                </a:solidFill>
              </a:rPr>
              <a:t>try:</a:t>
            </a:r>
          </a:p>
          <a:p>
            <a:r>
              <a:rPr lang="en-US" dirty="0">
                <a:solidFill>
                  <a:schemeClr val="accent1">
                    <a:lumMod val="50000"/>
                  </a:schemeClr>
                </a:solidFill>
              </a:rPr>
              <a:t>    age = int(input("Enter your age: "))</a:t>
            </a:r>
          </a:p>
          <a:p>
            <a:r>
              <a:rPr lang="en-US" dirty="0">
                <a:solidFill>
                  <a:schemeClr val="accent1">
                    <a:lumMod val="50000"/>
                  </a:schemeClr>
                </a:solidFill>
              </a:rPr>
              <a:t>    print("You are", age, "years old.")</a:t>
            </a:r>
          </a:p>
          <a:p>
            <a:endParaRPr lang="en-US" dirty="0">
              <a:solidFill>
                <a:schemeClr val="accent1">
                  <a:lumMod val="50000"/>
                </a:schemeClr>
              </a:solidFill>
            </a:endParaRPr>
          </a:p>
          <a:p>
            <a:r>
              <a:rPr lang="en-US" dirty="0">
                <a:solidFill>
                  <a:schemeClr val="accent1">
                    <a:lumMod val="50000"/>
                  </a:schemeClr>
                </a:solidFill>
              </a:rPr>
              <a:t>except </a:t>
            </a:r>
            <a:r>
              <a:rPr lang="en-US" dirty="0" err="1">
                <a:solidFill>
                  <a:schemeClr val="accent1">
                    <a:lumMod val="50000"/>
                  </a:schemeClr>
                </a:solidFill>
              </a:rPr>
              <a:t>ValueError</a:t>
            </a:r>
            <a:r>
              <a:rPr lang="en-US" dirty="0">
                <a:solidFill>
                  <a:schemeClr val="accent1">
                    <a:lumMod val="50000"/>
                  </a:schemeClr>
                </a:solidFill>
              </a:rPr>
              <a:t>:</a:t>
            </a:r>
          </a:p>
          <a:p>
            <a:r>
              <a:rPr lang="en-US" dirty="0">
                <a:solidFill>
                  <a:schemeClr val="accent1">
                    <a:lumMod val="50000"/>
                  </a:schemeClr>
                </a:solidFill>
              </a:rPr>
              <a:t>    print(" Please enter a valid number.")</a:t>
            </a:r>
          </a:p>
          <a:p>
            <a:endParaRPr lang="en-US" dirty="0">
              <a:solidFill>
                <a:schemeClr val="accent1">
                  <a:lumMod val="50000"/>
                </a:schemeClr>
              </a:solidFill>
            </a:endParaRPr>
          </a:p>
          <a:p>
            <a:endParaRPr lang="en-US" dirty="0">
              <a:solidFill>
                <a:schemeClr val="accent1">
                  <a:lumMod val="50000"/>
                </a:schemeClr>
              </a:solidFill>
            </a:endParaRPr>
          </a:p>
          <a:p>
            <a:r>
              <a:rPr lang="en-US" b="1" dirty="0">
                <a:solidFill>
                  <a:schemeClr val="accent1">
                    <a:lumMod val="50000"/>
                  </a:schemeClr>
                </a:solidFill>
              </a:rPr>
              <a:t>Handle File Not Found</a:t>
            </a:r>
          </a:p>
          <a:p>
            <a:r>
              <a:rPr lang="en-US" dirty="0">
                <a:solidFill>
                  <a:schemeClr val="accent1">
                    <a:lumMod val="50000"/>
                  </a:schemeClr>
                </a:solidFill>
              </a:rPr>
              <a:t>try:</a:t>
            </a:r>
          </a:p>
          <a:p>
            <a:r>
              <a:rPr lang="en-US" dirty="0">
                <a:solidFill>
                  <a:schemeClr val="accent1">
                    <a:lumMod val="50000"/>
                  </a:schemeClr>
                </a:solidFill>
              </a:rPr>
              <a:t>    with open("unknown.txt", "r") as f:</a:t>
            </a:r>
          </a:p>
          <a:p>
            <a:r>
              <a:rPr lang="en-US" dirty="0">
                <a:solidFill>
                  <a:schemeClr val="accent1">
                    <a:lumMod val="50000"/>
                  </a:schemeClr>
                </a:solidFill>
              </a:rPr>
              <a:t>        print(</a:t>
            </a:r>
            <a:r>
              <a:rPr lang="en-US" dirty="0" err="1">
                <a:solidFill>
                  <a:schemeClr val="accent1">
                    <a:lumMod val="50000"/>
                  </a:schemeClr>
                </a:solidFill>
              </a:rPr>
              <a:t>f.read</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except </a:t>
            </a:r>
            <a:r>
              <a:rPr lang="en-US" dirty="0" err="1">
                <a:solidFill>
                  <a:schemeClr val="accent1">
                    <a:lumMod val="50000"/>
                  </a:schemeClr>
                </a:solidFill>
              </a:rPr>
              <a:t>FileNotFoundError</a:t>
            </a:r>
            <a:r>
              <a:rPr lang="en-US" dirty="0">
                <a:solidFill>
                  <a:schemeClr val="accent1">
                    <a:lumMod val="50000"/>
                  </a:schemeClr>
                </a:solidFill>
              </a:rPr>
              <a:t>:</a:t>
            </a:r>
          </a:p>
          <a:p>
            <a:r>
              <a:rPr lang="en-US" dirty="0">
                <a:solidFill>
                  <a:schemeClr val="accent1">
                    <a:lumMod val="50000"/>
                  </a:schemeClr>
                </a:solidFill>
              </a:rPr>
              <a:t>    print(" File does not exist.")</a:t>
            </a:r>
          </a:p>
          <a:p>
            <a:endParaRPr lang="en-US" b="1" dirty="0">
              <a:solidFill>
                <a:schemeClr val="accent1">
                  <a:lumMod val="50000"/>
                </a:schemeClr>
              </a:solidFill>
            </a:endParaRPr>
          </a:p>
          <a:p>
            <a:pPr marL="0" indent="0">
              <a:buNone/>
            </a:pPr>
            <a:endParaRPr lang="en-US" dirty="0">
              <a:solidFill>
                <a:schemeClr val="accent1">
                  <a:lumMod val="50000"/>
                </a:schemeClr>
              </a:solidFill>
            </a:endParaRPr>
          </a:p>
        </p:txBody>
      </p:sp>
      <p:sp>
        <p:nvSpPr>
          <p:cNvPr id="2" name="Rectangle 1">
            <a:extLst>
              <a:ext uri="{FF2B5EF4-FFF2-40B4-BE49-F238E27FC236}">
                <a16:creationId xmlns:a16="http://schemas.microsoft.com/office/drawing/2014/main" id="{103A7CDD-3395-57E1-89AF-6E0F9153BDCD}"/>
              </a:ext>
            </a:extLst>
          </p:cNvPr>
          <p:cNvSpPr/>
          <p:nvPr/>
        </p:nvSpPr>
        <p:spPr>
          <a:xfrm>
            <a:off x="4007797" y="457201"/>
            <a:ext cx="4562273" cy="6400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b="1" dirty="0">
                <a:solidFill>
                  <a:schemeClr val="accent1">
                    <a:lumMod val="50000"/>
                  </a:schemeClr>
                </a:solidFill>
              </a:rPr>
              <a:t>Error Handling with Input</a:t>
            </a:r>
          </a:p>
          <a:p>
            <a:r>
              <a:rPr lang="en-US" dirty="0">
                <a:solidFill>
                  <a:schemeClr val="accent1">
                    <a:lumMod val="50000"/>
                  </a:schemeClr>
                </a:solidFill>
              </a:rPr>
              <a:t>def </a:t>
            </a:r>
            <a:r>
              <a:rPr lang="en-US" dirty="0" err="1">
                <a:solidFill>
                  <a:schemeClr val="accent1">
                    <a:lumMod val="50000"/>
                  </a:schemeClr>
                </a:solidFill>
              </a:rPr>
              <a:t>get_number</a:t>
            </a:r>
            <a:r>
              <a:rPr lang="en-US" dirty="0">
                <a:solidFill>
                  <a:schemeClr val="accent1">
                    <a:lumMod val="50000"/>
                  </a:schemeClr>
                </a:solidFill>
              </a:rPr>
              <a:t>(prompt):</a:t>
            </a:r>
          </a:p>
          <a:p>
            <a:r>
              <a:rPr lang="en-US" dirty="0">
                <a:solidFill>
                  <a:schemeClr val="accent1">
                    <a:lumMod val="50000"/>
                  </a:schemeClr>
                </a:solidFill>
              </a:rPr>
              <a:t>    try:</a:t>
            </a:r>
          </a:p>
          <a:p>
            <a:r>
              <a:rPr lang="en-US" dirty="0">
                <a:solidFill>
                  <a:schemeClr val="accent1">
                    <a:lumMod val="50000"/>
                  </a:schemeClr>
                </a:solidFill>
              </a:rPr>
              <a:t>        num = int(input(prompt))</a:t>
            </a:r>
          </a:p>
          <a:p>
            <a:r>
              <a:rPr lang="en-US" dirty="0">
                <a:solidFill>
                  <a:schemeClr val="accent1">
                    <a:lumMod val="50000"/>
                  </a:schemeClr>
                </a:solidFill>
              </a:rPr>
              <a:t>    except </a:t>
            </a:r>
            <a:r>
              <a:rPr lang="en-US" dirty="0" err="1">
                <a:solidFill>
                  <a:schemeClr val="accent1">
                    <a:lumMod val="50000"/>
                  </a:schemeClr>
                </a:solidFill>
              </a:rPr>
              <a:t>ValueError</a:t>
            </a:r>
            <a:r>
              <a:rPr lang="en-US" dirty="0">
                <a:solidFill>
                  <a:schemeClr val="accent1">
                    <a:lumMod val="50000"/>
                  </a:schemeClr>
                </a:solidFill>
              </a:rPr>
              <a:t>:</a:t>
            </a:r>
          </a:p>
          <a:p>
            <a:r>
              <a:rPr lang="en-US" dirty="0">
                <a:solidFill>
                  <a:schemeClr val="accent1">
                    <a:lumMod val="50000"/>
                  </a:schemeClr>
                </a:solidFill>
              </a:rPr>
              <a:t>        print(" Invalid input, please enter a number.")</a:t>
            </a:r>
          </a:p>
          <a:p>
            <a:r>
              <a:rPr lang="en-US" dirty="0">
                <a:solidFill>
                  <a:schemeClr val="accent1">
                    <a:lumMod val="50000"/>
                  </a:schemeClr>
                </a:solidFill>
              </a:rPr>
              <a:t>        return None</a:t>
            </a:r>
          </a:p>
          <a:p>
            <a:r>
              <a:rPr lang="en-US" dirty="0">
                <a:solidFill>
                  <a:schemeClr val="accent1">
                    <a:lumMod val="50000"/>
                  </a:schemeClr>
                </a:solidFill>
              </a:rPr>
              <a:t>    else:</a:t>
            </a:r>
          </a:p>
          <a:p>
            <a:r>
              <a:rPr lang="en-US" dirty="0">
                <a:solidFill>
                  <a:schemeClr val="accent1">
                    <a:lumMod val="50000"/>
                  </a:schemeClr>
                </a:solidFill>
              </a:rPr>
              <a:t>        return num</a:t>
            </a:r>
          </a:p>
          <a:p>
            <a:endParaRPr lang="en-US" dirty="0">
              <a:solidFill>
                <a:schemeClr val="accent1">
                  <a:lumMod val="50000"/>
                </a:schemeClr>
              </a:solidFill>
            </a:endParaRPr>
          </a:p>
          <a:p>
            <a:r>
              <a:rPr lang="en-US" dirty="0">
                <a:solidFill>
                  <a:schemeClr val="accent1">
                    <a:lumMod val="50000"/>
                  </a:schemeClr>
                </a:solidFill>
              </a:rPr>
              <a:t>number = </a:t>
            </a:r>
            <a:r>
              <a:rPr lang="en-US" dirty="0" err="1">
                <a:solidFill>
                  <a:schemeClr val="accent1">
                    <a:lumMod val="50000"/>
                  </a:schemeClr>
                </a:solidFill>
              </a:rPr>
              <a:t>get_number</a:t>
            </a:r>
            <a:r>
              <a:rPr lang="en-US" dirty="0">
                <a:solidFill>
                  <a:schemeClr val="accent1">
                    <a:lumMod val="50000"/>
                  </a:schemeClr>
                </a:solidFill>
              </a:rPr>
              <a:t>("Enter a number: ")</a:t>
            </a:r>
          </a:p>
          <a:p>
            <a:r>
              <a:rPr lang="en-US" dirty="0">
                <a:solidFill>
                  <a:schemeClr val="accent1">
                    <a:lumMod val="50000"/>
                  </a:schemeClr>
                </a:solidFill>
              </a:rPr>
              <a:t>if number is not None:</a:t>
            </a:r>
          </a:p>
          <a:p>
            <a:r>
              <a:rPr lang="en-US" dirty="0">
                <a:solidFill>
                  <a:schemeClr val="accent1">
                    <a:lumMod val="50000"/>
                  </a:schemeClr>
                </a:solidFill>
              </a:rPr>
              <a:t>    print("You entered:", number)</a:t>
            </a:r>
          </a:p>
          <a:p>
            <a:endParaRPr lang="en-US" dirty="0">
              <a:solidFill>
                <a:schemeClr val="accent1">
                  <a:lumMod val="50000"/>
                </a:schemeClr>
              </a:solidFill>
            </a:endParaRPr>
          </a:p>
          <a:p>
            <a:endParaRPr lang="en-US" b="1" dirty="0">
              <a:solidFill>
                <a:schemeClr val="accent1">
                  <a:lumMod val="50000"/>
                </a:schemeClr>
              </a:solidFill>
            </a:endParaRPr>
          </a:p>
          <a:p>
            <a:endParaRPr lang="en-US" b="1" dirty="0">
              <a:solidFill>
                <a:schemeClr val="accent1">
                  <a:lumMod val="50000"/>
                </a:schemeClr>
              </a:solidFill>
            </a:endParaRPr>
          </a:p>
          <a:p>
            <a:endParaRPr lang="en-US" b="1" dirty="0">
              <a:solidFill>
                <a:schemeClr val="accent1">
                  <a:lumMod val="50000"/>
                </a:schemeClr>
              </a:solidFill>
            </a:endParaRPr>
          </a:p>
          <a:p>
            <a:endParaRPr lang="en-US" b="1" dirty="0">
              <a:solidFill>
                <a:schemeClr val="accent1">
                  <a:lumMod val="50000"/>
                </a:schemeClr>
              </a:solidFill>
            </a:endParaRPr>
          </a:p>
          <a:p>
            <a:endParaRPr lang="en-US" b="1" dirty="0">
              <a:solidFill>
                <a:schemeClr val="accent1">
                  <a:lumMod val="50000"/>
                </a:schemeClr>
              </a:solidFill>
            </a:endParaRPr>
          </a:p>
          <a:p>
            <a:endParaRPr lang="en-US" b="1" dirty="0">
              <a:solidFill>
                <a:schemeClr val="accent1">
                  <a:lumMod val="50000"/>
                </a:schemeClr>
              </a:solidFill>
            </a:endParaRP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10963825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b="1" u="sng" dirty="0">
                <a:solidFill>
                  <a:schemeClr val="accent2">
                    <a:lumMod val="75000"/>
                  </a:schemeClr>
                </a:solidFill>
              </a:rPr>
              <a:t>File Handling</a:t>
            </a:r>
          </a:p>
          <a:p>
            <a:pPr marL="0" indent="0">
              <a:buNone/>
            </a:pPr>
            <a:r>
              <a:rPr lang="en-US" sz="1800" dirty="0">
                <a:solidFill>
                  <a:schemeClr val="accent1">
                    <a:lumMod val="50000"/>
                  </a:schemeClr>
                </a:solidFill>
              </a:rPr>
              <a:t>so far created programs that accept the input, manipulate it and display the output. output is available only during  execution of the program. variables used in a program have a lifetime that lasts till the time the program is under execution. to store the data that were input as well as the generated output permanently on disk. store Python programs written in script mode with a .</a:t>
            </a:r>
            <a:r>
              <a:rPr lang="en-US" sz="1800" dirty="0" err="1">
                <a:solidFill>
                  <a:schemeClr val="accent1">
                    <a:lumMod val="50000"/>
                  </a:schemeClr>
                </a:solidFill>
              </a:rPr>
              <a:t>py</a:t>
            </a:r>
            <a:r>
              <a:rPr lang="en-US" sz="1800" dirty="0">
                <a:solidFill>
                  <a:schemeClr val="accent1">
                    <a:lumMod val="50000"/>
                  </a:schemeClr>
                </a:solidFill>
              </a:rPr>
              <a:t> extension. Each program is stored on the secondary device as a file. Likewise, the data entered, and the output can be stored permanently into a file.</a:t>
            </a:r>
          </a:p>
          <a:p>
            <a:pPr>
              <a:buFont typeface="Wingdings" panose="05000000000000000000" pitchFamily="2" charset="2"/>
              <a:buChar char="Ø"/>
            </a:pPr>
            <a:r>
              <a:rPr lang="en-US" sz="1800" dirty="0">
                <a:solidFill>
                  <a:schemeClr val="accent1">
                    <a:lumMod val="50000"/>
                  </a:schemeClr>
                </a:solidFill>
              </a:rPr>
              <a:t>File handling is an essential concept allows to read, write, and manipulate files stored on the system. provides built-in functions to perform various file operations, such as opening, reading, writing, and closing files.</a:t>
            </a:r>
          </a:p>
          <a:p>
            <a:pPr>
              <a:buFont typeface="Wingdings" panose="05000000000000000000" pitchFamily="2" charset="2"/>
              <a:buChar char="Ø"/>
            </a:pPr>
            <a:r>
              <a:rPr lang="en-US" sz="1800" dirty="0">
                <a:solidFill>
                  <a:schemeClr val="accent1">
                    <a:lumMod val="50000"/>
                  </a:schemeClr>
                </a:solidFill>
              </a:rPr>
              <a:t>Plays an important role when the data needs to be stored permanently into the file. A file is a named location on disk to store. can access the stored information (non-volatile) after the program termination.</a:t>
            </a:r>
          </a:p>
          <a:p>
            <a:pPr>
              <a:buFont typeface="Wingdings" panose="05000000000000000000" pitchFamily="2" charset="2"/>
              <a:buChar char="Ø"/>
            </a:pPr>
            <a:r>
              <a:rPr lang="en-US" sz="1800" dirty="0">
                <a:solidFill>
                  <a:schemeClr val="accent1">
                    <a:lumMod val="50000"/>
                  </a:schemeClr>
                </a:solidFill>
              </a:rPr>
              <a:t>a file operation can be done in the following order: Create, Open, Read or Write, Close the file</a:t>
            </a:r>
          </a:p>
          <a:p>
            <a:pPr marL="0" indent="0">
              <a:buNone/>
            </a:pPr>
            <a:r>
              <a:rPr lang="en-IN" sz="1800" b="1" dirty="0">
                <a:solidFill>
                  <a:schemeClr val="accent2">
                    <a:lumMod val="75000"/>
                  </a:schemeClr>
                </a:solidFill>
              </a:rPr>
              <a:t>Types of files: </a:t>
            </a:r>
            <a:r>
              <a:rPr lang="en-US" sz="1800" dirty="0">
                <a:solidFill>
                  <a:schemeClr val="accent1">
                    <a:lumMod val="50000"/>
                  </a:schemeClr>
                </a:solidFill>
              </a:rPr>
              <a:t>text file and binary file. text file consists of human readable characters. binary files are made up of non-human readable characters and symbols, which require specific programs to access its contents. </a:t>
            </a:r>
            <a:r>
              <a:rPr lang="en-US" sz="1800" dirty="0">
                <a:solidFill>
                  <a:schemeClr val="accent1">
                    <a:lumMod val="50000"/>
                  </a:schemeClr>
                </a:solidFill>
                <a:hlinkClick r:id="rId2"/>
              </a:rPr>
              <a:t>https://www.rapidtables.com/convert/number/ascii-to-binary.html</a:t>
            </a:r>
            <a:r>
              <a:rPr lang="en-US" sz="1800" dirty="0">
                <a:solidFill>
                  <a:schemeClr val="accent1">
                    <a:lumMod val="50000"/>
                  </a:schemeClr>
                </a:solidFill>
              </a:rPr>
              <a:t> </a:t>
            </a:r>
          </a:p>
          <a:p>
            <a:pPr marL="0" indent="0">
              <a:buNone/>
            </a:pPr>
            <a:endParaRPr lang="en-US" sz="1800" dirty="0">
              <a:solidFill>
                <a:schemeClr val="accent1">
                  <a:lumMod val="50000"/>
                </a:schemeClr>
              </a:solidFill>
            </a:endParaRPr>
          </a:p>
          <a:p>
            <a:pPr marL="0" indent="0">
              <a:buNone/>
            </a:pPr>
            <a:r>
              <a:rPr lang="en-US" sz="1800" b="1" dirty="0">
                <a:solidFill>
                  <a:schemeClr val="accent2">
                    <a:lumMod val="75000"/>
                  </a:schemeClr>
                </a:solidFill>
              </a:rPr>
              <a:t>modes for opening file:</a:t>
            </a:r>
          </a:p>
          <a:p>
            <a:pPr marL="0" indent="0">
              <a:buNone/>
            </a:pPr>
            <a:r>
              <a:rPr lang="en-US" sz="1800" dirty="0">
                <a:solidFill>
                  <a:schemeClr val="accent1">
                    <a:lumMod val="50000"/>
                  </a:schemeClr>
                </a:solidFill>
              </a:rPr>
              <a:t>"r" - Read -Opens a file for reading, error if the file does not exist</a:t>
            </a:r>
          </a:p>
          <a:p>
            <a:pPr marL="0" indent="0">
              <a:buNone/>
            </a:pPr>
            <a:r>
              <a:rPr lang="en-US" sz="1800" dirty="0">
                <a:solidFill>
                  <a:schemeClr val="accent1">
                    <a:lumMod val="50000"/>
                  </a:schemeClr>
                </a:solidFill>
              </a:rPr>
              <a:t>"a" - Append - for appending, creates the file if it does not exist</a:t>
            </a:r>
          </a:p>
          <a:p>
            <a:pPr marL="0" indent="0">
              <a:buNone/>
            </a:pPr>
            <a:r>
              <a:rPr lang="en-US" sz="1800" dirty="0">
                <a:solidFill>
                  <a:schemeClr val="accent1">
                    <a:lumMod val="50000"/>
                  </a:schemeClr>
                </a:solidFill>
              </a:rPr>
              <a:t>"w" - Write - for writing, creates the file if it does not exist</a:t>
            </a:r>
          </a:p>
          <a:p>
            <a:pPr marL="0" indent="0">
              <a:buNone/>
            </a:pPr>
            <a:r>
              <a:rPr lang="en-US" sz="1800" dirty="0">
                <a:solidFill>
                  <a:schemeClr val="accent1">
                    <a:lumMod val="50000"/>
                  </a:schemeClr>
                </a:solidFill>
              </a:rPr>
              <a:t>"x" - Create - Creates the specified file, returns an error if the file exists</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367781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6CCA7-D730-A55A-3CC4-BF9F381642DD}"/>
              </a:ext>
            </a:extLst>
          </p:cNvPr>
          <p:cNvSpPr>
            <a:spLocks noGrp="1"/>
          </p:cNvSpPr>
          <p:nvPr>
            <p:ph idx="1"/>
          </p:nvPr>
        </p:nvSpPr>
        <p:spPr>
          <a:xfrm>
            <a:off x="0" y="0"/>
            <a:ext cx="12192000" cy="6858000"/>
          </a:xfrm>
        </p:spPr>
        <p:txBody>
          <a:bodyPr>
            <a:noAutofit/>
          </a:bodyPr>
          <a:lstStyle/>
          <a:p>
            <a:pPr marL="0" indent="0" algn="l">
              <a:buNone/>
            </a:pPr>
            <a:r>
              <a:rPr lang="en-US" sz="2000" b="1" dirty="0">
                <a:solidFill>
                  <a:schemeClr val="accent2">
                    <a:lumMod val="75000"/>
                  </a:schemeClr>
                </a:solidFill>
              </a:rPr>
              <a:t>Who Invented Python?</a:t>
            </a:r>
          </a:p>
          <a:p>
            <a:pPr marL="0" indent="0" algn="l">
              <a:buNone/>
            </a:pPr>
            <a:r>
              <a:rPr lang="en-US" sz="2000" dirty="0">
                <a:solidFill>
                  <a:schemeClr val="accent1">
                    <a:lumMod val="50000"/>
                  </a:schemeClr>
                </a:solidFill>
              </a:rPr>
              <a:t>Python was invented by a Dutch Programmer Guido Van Rossum in the late 1980s. Python's first version </a:t>
            </a:r>
            <a:r>
              <a:rPr lang="en-IN" sz="2000" dirty="0">
                <a:solidFill>
                  <a:schemeClr val="accent1">
                    <a:lumMod val="50000"/>
                  </a:schemeClr>
                </a:solidFill>
              </a:rPr>
              <a:t>0.9.0 </a:t>
            </a:r>
            <a:r>
              <a:rPr lang="en-US" sz="2000" dirty="0">
                <a:solidFill>
                  <a:schemeClr val="accent1">
                    <a:lumMod val="50000"/>
                  </a:schemeClr>
                </a:solidFill>
              </a:rPr>
              <a:t>was released in February 1991.</a:t>
            </a:r>
          </a:p>
          <a:p>
            <a:pPr marL="0" indent="0" algn="l">
              <a:buNone/>
            </a:pPr>
            <a:endParaRPr lang="en-US" sz="2000" dirty="0">
              <a:solidFill>
                <a:schemeClr val="accent1">
                  <a:lumMod val="50000"/>
                </a:schemeClr>
              </a:solidFill>
            </a:endParaRPr>
          </a:p>
          <a:p>
            <a:pPr marL="0" indent="0" algn="l">
              <a:buNone/>
            </a:pPr>
            <a:r>
              <a:rPr lang="en-US" sz="2000" b="1" dirty="0">
                <a:solidFill>
                  <a:schemeClr val="accent2">
                    <a:lumMod val="75000"/>
                  </a:schemeClr>
                </a:solidFill>
              </a:rPr>
              <a:t>Why Python is called Python?</a:t>
            </a:r>
          </a:p>
          <a:p>
            <a:pPr marL="0" indent="0" algn="l">
              <a:buNone/>
            </a:pPr>
            <a:r>
              <a:rPr lang="en-US" sz="2000" dirty="0">
                <a:solidFill>
                  <a:schemeClr val="accent1">
                    <a:lumMod val="50000"/>
                  </a:schemeClr>
                </a:solidFill>
              </a:rPr>
              <a:t>Python does not have any relation to Snake. The name of the Python programming language was inspired by a British Comedy Group Monty Python.</a:t>
            </a:r>
          </a:p>
          <a:p>
            <a:pPr marL="0" indent="0" algn="l">
              <a:buNone/>
            </a:pPr>
            <a:endParaRPr lang="en-US" sz="2000" dirty="0">
              <a:solidFill>
                <a:schemeClr val="accent1">
                  <a:lumMod val="50000"/>
                </a:schemeClr>
              </a:solidFill>
            </a:endParaRPr>
          </a:p>
        </p:txBody>
      </p:sp>
      <p:pic>
        <p:nvPicPr>
          <p:cNvPr id="2" name="Picture 1">
            <a:extLst>
              <a:ext uri="{FF2B5EF4-FFF2-40B4-BE49-F238E27FC236}">
                <a16:creationId xmlns:a16="http://schemas.microsoft.com/office/drawing/2014/main" id="{9D7E5980-6747-9186-3C0F-6DCEEA8050CE}"/>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4218991" y="2782735"/>
            <a:ext cx="3486150" cy="3817179"/>
          </a:xfrm>
          <a:prstGeom prst="rect">
            <a:avLst/>
          </a:prstGeom>
        </p:spPr>
      </p:pic>
    </p:spTree>
    <p:extLst>
      <p:ext uri="{BB962C8B-B14F-4D97-AF65-F5344CB8AC3E}">
        <p14:creationId xmlns:p14="http://schemas.microsoft.com/office/powerpoint/2010/main" val="7641436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b="1" u="sng" dirty="0">
                <a:solidFill>
                  <a:schemeClr val="accent2">
                    <a:lumMod val="75000"/>
                  </a:schemeClr>
                </a:solidFill>
              </a:rPr>
              <a:t>File Handling</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8" name="Rectangle 7">
            <a:extLst>
              <a:ext uri="{FF2B5EF4-FFF2-40B4-BE49-F238E27FC236}">
                <a16:creationId xmlns:a16="http://schemas.microsoft.com/office/drawing/2014/main" id="{C84B7756-D75F-391B-0FFF-6521BAB109E7}"/>
              </a:ext>
            </a:extLst>
          </p:cNvPr>
          <p:cNvSpPr/>
          <p:nvPr/>
        </p:nvSpPr>
        <p:spPr>
          <a:xfrm>
            <a:off x="0" y="476657"/>
            <a:ext cx="12192000" cy="32591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b="1" dirty="0">
                <a:solidFill>
                  <a:schemeClr val="accent2">
                    <a:lumMod val="75000"/>
                  </a:schemeClr>
                </a:solidFill>
              </a:rPr>
              <a:t>Create new file:</a:t>
            </a:r>
            <a:endParaRPr lang="en-IN" sz="1800" b="1" dirty="0">
              <a:solidFill>
                <a:schemeClr val="accent2">
                  <a:lumMod val="75000"/>
                </a:schemeClr>
              </a:solidFill>
            </a:endParaRPr>
          </a:p>
          <a:p>
            <a:pPr marL="0" indent="0">
              <a:buNone/>
            </a:pPr>
            <a:r>
              <a:rPr lang="en-US" sz="1800" dirty="0">
                <a:solidFill>
                  <a:schemeClr val="accent1">
                    <a:lumMod val="50000"/>
                  </a:schemeClr>
                </a:solidFill>
              </a:rPr>
              <a:t>fil = open(" demofile2.txt ", "x") -&gt;"x" - create a new file, returns an error if the file already exist else a new file is created</a:t>
            </a:r>
            <a:endParaRPr lang="en-IN" sz="1800" dirty="0">
              <a:solidFill>
                <a:schemeClr val="accent1">
                  <a:lumMod val="50000"/>
                </a:schemeClr>
              </a:solidFill>
            </a:endParaRPr>
          </a:p>
          <a:p>
            <a:pPr marL="0" indent="0">
              <a:buNone/>
            </a:pPr>
            <a:r>
              <a:rPr lang="en-US" sz="1800" b="1" dirty="0">
                <a:solidFill>
                  <a:schemeClr val="accent2">
                    <a:lumMod val="75000"/>
                  </a:schemeClr>
                </a:solidFill>
              </a:rPr>
              <a:t>Write to File: </a:t>
            </a:r>
            <a:r>
              <a:rPr lang="en-US" sz="1800" dirty="0">
                <a:solidFill>
                  <a:schemeClr val="accent1">
                    <a:lumMod val="50000"/>
                  </a:schemeClr>
                </a:solidFill>
              </a:rPr>
              <a:t>open(): to open the file</a:t>
            </a:r>
            <a:endParaRPr lang="en-US" sz="1800" dirty="0">
              <a:solidFill>
                <a:srgbClr val="FF0000"/>
              </a:solidFill>
            </a:endParaRPr>
          </a:p>
          <a:p>
            <a:pPr marL="0" indent="0">
              <a:buNone/>
            </a:pPr>
            <a:r>
              <a:rPr lang="en-US" sz="1800" dirty="0">
                <a:solidFill>
                  <a:schemeClr val="accent1">
                    <a:lumMod val="50000"/>
                  </a:schemeClr>
                </a:solidFill>
              </a:rPr>
              <a:t>fil = open("demofile2.txt", “w") -&gt; "w" - overwrite existing content</a:t>
            </a:r>
          </a:p>
          <a:p>
            <a:pPr marL="0" indent="0">
              <a:buNone/>
            </a:pPr>
            <a:r>
              <a:rPr lang="en-US" sz="1800" dirty="0" err="1">
                <a:solidFill>
                  <a:schemeClr val="accent1">
                    <a:lumMod val="50000"/>
                  </a:schemeClr>
                </a:solidFill>
              </a:rPr>
              <a:t>fil.write</a:t>
            </a:r>
            <a:r>
              <a:rPr lang="en-US" sz="1800" dirty="0">
                <a:solidFill>
                  <a:schemeClr val="accent1">
                    <a:lumMod val="50000"/>
                  </a:schemeClr>
                </a:solidFill>
              </a:rPr>
              <a:t>("Welcome to file handling, you have added </a:t>
            </a:r>
            <a:r>
              <a:rPr lang="en-US" sz="1800" dirty="0" err="1">
                <a:solidFill>
                  <a:schemeClr val="accent1">
                    <a:lumMod val="50000"/>
                  </a:schemeClr>
                </a:solidFill>
              </a:rPr>
              <a:t>cotent</a:t>
            </a:r>
            <a:r>
              <a:rPr lang="en-US" sz="1800" dirty="0">
                <a:solidFill>
                  <a:schemeClr val="accent1">
                    <a:lumMod val="50000"/>
                  </a:schemeClr>
                </a:solidFill>
              </a:rPr>
              <a:t> to file")</a:t>
            </a:r>
          </a:p>
          <a:p>
            <a:pPr marL="0" indent="0">
              <a:buNone/>
            </a:pPr>
            <a:r>
              <a:rPr lang="en-US" sz="1800" dirty="0" err="1">
                <a:solidFill>
                  <a:schemeClr val="accent1">
                    <a:lumMod val="50000"/>
                  </a:schemeClr>
                </a:solidFill>
              </a:rPr>
              <a:t>fil.close</a:t>
            </a:r>
            <a:r>
              <a:rPr lang="en-US" sz="1800" dirty="0">
                <a:solidFill>
                  <a:schemeClr val="accent1">
                    <a:lumMod val="50000"/>
                  </a:schemeClr>
                </a:solidFill>
              </a:rPr>
              <a:t>()</a:t>
            </a:r>
            <a:endParaRPr lang="en-IN" sz="1800" dirty="0">
              <a:solidFill>
                <a:schemeClr val="accent1">
                  <a:lumMod val="50000"/>
                </a:schemeClr>
              </a:solidFill>
            </a:endParaRPr>
          </a:p>
          <a:p>
            <a:pPr marL="0" indent="0">
              <a:buNone/>
            </a:pPr>
            <a:r>
              <a:rPr lang="en-IN" sz="1800" b="1" dirty="0">
                <a:solidFill>
                  <a:schemeClr val="accent2">
                    <a:lumMod val="75000"/>
                  </a:schemeClr>
                </a:solidFill>
              </a:rPr>
              <a:t>Append to File: </a:t>
            </a:r>
            <a:r>
              <a:rPr lang="en-US" sz="1800" dirty="0">
                <a:solidFill>
                  <a:schemeClr val="accent1">
                    <a:lumMod val="50000"/>
                  </a:schemeClr>
                </a:solidFill>
              </a:rPr>
              <a:t>fil = open("demofile2.txt", "a")	</a:t>
            </a:r>
            <a:r>
              <a:rPr lang="en-IN" dirty="0">
                <a:hlinkClick r:id="rId2"/>
              </a:rPr>
              <a:t> 005. FILE HANDLING.pdf</a:t>
            </a:r>
            <a:endParaRPr lang="en-US" sz="1800" dirty="0">
              <a:solidFill>
                <a:schemeClr val="accent1">
                  <a:lumMod val="50000"/>
                </a:schemeClr>
              </a:solidFill>
            </a:endParaRPr>
          </a:p>
          <a:p>
            <a:pPr marL="0" indent="0">
              <a:buNone/>
            </a:pPr>
            <a:r>
              <a:rPr lang="en-US" sz="1800" dirty="0">
                <a:solidFill>
                  <a:schemeClr val="accent1">
                    <a:lumMod val="50000"/>
                  </a:schemeClr>
                </a:solidFill>
              </a:rPr>
              <a:t>"a" - append @ end of the file</a:t>
            </a:r>
          </a:p>
          <a:p>
            <a:pPr marL="0" indent="0">
              <a:buNone/>
            </a:pPr>
            <a:r>
              <a:rPr lang="en-US" sz="1800" dirty="0" err="1">
                <a:solidFill>
                  <a:schemeClr val="accent1">
                    <a:lumMod val="50000"/>
                  </a:schemeClr>
                </a:solidFill>
              </a:rPr>
              <a:t>fil.write</a:t>
            </a:r>
            <a:r>
              <a:rPr lang="en-US" sz="1800" dirty="0">
                <a:solidFill>
                  <a:schemeClr val="accent1">
                    <a:lumMod val="50000"/>
                  </a:schemeClr>
                </a:solidFill>
              </a:rPr>
              <a:t>("Now the file has more content!")</a:t>
            </a:r>
          </a:p>
          <a:p>
            <a:pPr marL="0" indent="0">
              <a:buNone/>
            </a:pPr>
            <a:r>
              <a:rPr lang="en-US" sz="1800" dirty="0" err="1">
                <a:solidFill>
                  <a:schemeClr val="accent1">
                    <a:lumMod val="50000"/>
                  </a:schemeClr>
                </a:solidFill>
              </a:rPr>
              <a:t>fil.close</a:t>
            </a:r>
            <a:r>
              <a:rPr lang="en-US" sz="1800" dirty="0">
                <a:solidFill>
                  <a:schemeClr val="accent1">
                    <a:lumMod val="50000"/>
                  </a:schemeClr>
                </a:solidFill>
              </a:rPr>
              <a:t>()</a:t>
            </a:r>
            <a:endParaRPr lang="en-IN" sz="1800" dirty="0">
              <a:solidFill>
                <a:schemeClr val="accent1">
                  <a:lumMod val="50000"/>
                </a:schemeClr>
              </a:solidFill>
            </a:endParaRPr>
          </a:p>
        </p:txBody>
      </p:sp>
      <p:sp>
        <p:nvSpPr>
          <p:cNvPr id="9" name="Rectangle 8">
            <a:extLst>
              <a:ext uri="{FF2B5EF4-FFF2-40B4-BE49-F238E27FC236}">
                <a16:creationId xmlns:a16="http://schemas.microsoft.com/office/drawing/2014/main" id="{84F26B4C-16FD-48B7-885A-4D13C9AF7858}"/>
              </a:ext>
            </a:extLst>
          </p:cNvPr>
          <p:cNvSpPr/>
          <p:nvPr/>
        </p:nvSpPr>
        <p:spPr>
          <a:xfrm>
            <a:off x="2" y="3745149"/>
            <a:ext cx="8881352" cy="31035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sz="1800" b="1" dirty="0">
                <a:solidFill>
                  <a:schemeClr val="accent2">
                    <a:lumMod val="75000"/>
                  </a:schemeClr>
                </a:solidFill>
              </a:rPr>
              <a:t>Open existing file: </a:t>
            </a:r>
            <a:r>
              <a:rPr lang="en-US" sz="1800" dirty="0">
                <a:solidFill>
                  <a:schemeClr val="accent1">
                    <a:lumMod val="50000"/>
                  </a:schemeClr>
                </a:solidFill>
              </a:rPr>
              <a:t>starts with file open() function. accepts two arguments, file name and access mode in which the file is accessed.</a:t>
            </a:r>
            <a:endParaRPr lang="en-IN" sz="1800" dirty="0">
              <a:solidFill>
                <a:schemeClr val="accent1">
                  <a:lumMod val="50000"/>
                </a:schemeClr>
              </a:solidFill>
            </a:endParaRPr>
          </a:p>
          <a:p>
            <a:pPr marL="0" indent="0">
              <a:buNone/>
            </a:pPr>
            <a:r>
              <a:rPr lang="en-US" sz="1800" b="1" dirty="0">
                <a:solidFill>
                  <a:schemeClr val="accent2">
                    <a:lumMod val="75000"/>
                  </a:schemeClr>
                </a:solidFill>
              </a:rPr>
              <a:t>Ex: Open file: </a:t>
            </a:r>
            <a:r>
              <a:rPr lang="nn-NO" sz="1800" dirty="0">
                <a:solidFill>
                  <a:schemeClr val="accent1">
                    <a:lumMod val="50000"/>
                  </a:schemeClr>
                </a:solidFill>
              </a:rPr>
              <a:t>fil = open("demofile.txt", "r")  -&gt; need to open file to read. </a:t>
            </a:r>
          </a:p>
          <a:p>
            <a:pPr marL="0" indent="0">
              <a:buNone/>
            </a:pPr>
            <a:r>
              <a:rPr lang="en-US" sz="1800" b="1" dirty="0">
                <a:solidFill>
                  <a:schemeClr val="accent2">
                    <a:lumMod val="75000"/>
                  </a:schemeClr>
                </a:solidFill>
              </a:rPr>
              <a:t>Read file: </a:t>
            </a:r>
            <a:r>
              <a:rPr lang="nn-NO" sz="1800" dirty="0">
                <a:solidFill>
                  <a:schemeClr val="accent1">
                    <a:lumMod val="50000"/>
                  </a:schemeClr>
                </a:solidFill>
              </a:rPr>
              <a:t>print(fil.read())  -&gt;can read after opening</a:t>
            </a:r>
          </a:p>
          <a:p>
            <a:pPr marL="0" indent="0">
              <a:buNone/>
            </a:pPr>
            <a:r>
              <a:rPr lang="en-US" sz="1800" b="1" dirty="0">
                <a:solidFill>
                  <a:schemeClr val="accent2">
                    <a:lumMod val="75000"/>
                  </a:schemeClr>
                </a:solidFill>
              </a:rPr>
              <a:t>Read Parts of the File</a:t>
            </a:r>
            <a:r>
              <a:rPr lang="nn-NO" sz="1800" b="1" dirty="0">
                <a:solidFill>
                  <a:schemeClr val="accent2">
                    <a:lumMod val="75000"/>
                  </a:schemeClr>
                </a:solidFill>
              </a:rPr>
              <a:t>: </a:t>
            </a:r>
            <a:r>
              <a:rPr lang="nn-NO" sz="1800" dirty="0">
                <a:solidFill>
                  <a:schemeClr val="accent1">
                    <a:lumMod val="50000"/>
                  </a:schemeClr>
                </a:solidFill>
              </a:rPr>
              <a:t>f = open("demofile1.txt", "r") -&gt;print(f.read(12))</a:t>
            </a:r>
          </a:p>
          <a:p>
            <a:pPr marL="0" indent="0">
              <a:buNone/>
            </a:pPr>
            <a:r>
              <a:rPr lang="en-US" sz="1800" b="1" dirty="0">
                <a:solidFill>
                  <a:schemeClr val="accent2">
                    <a:lumMod val="75000"/>
                  </a:schemeClr>
                </a:solidFill>
              </a:rPr>
              <a:t>Loop through the file line by line:</a:t>
            </a:r>
            <a:r>
              <a:rPr lang="nn-NO" sz="1800" b="1" dirty="0">
                <a:solidFill>
                  <a:schemeClr val="accent2">
                    <a:lumMod val="75000"/>
                  </a:schemeClr>
                </a:solidFill>
              </a:rPr>
              <a:t> </a:t>
            </a:r>
            <a:r>
              <a:rPr lang="nn-NO" sz="1800" dirty="0">
                <a:solidFill>
                  <a:schemeClr val="accent1">
                    <a:lumMod val="50000"/>
                  </a:schemeClr>
                </a:solidFill>
              </a:rPr>
              <a:t>f=open("demofile.txt", "r")  -&gt; for x in f:  -&gt; print(x)</a:t>
            </a:r>
          </a:p>
          <a:p>
            <a:pPr marL="0" indent="0">
              <a:buNone/>
            </a:pPr>
            <a:r>
              <a:rPr lang="en-US" sz="1800" b="1" dirty="0">
                <a:solidFill>
                  <a:schemeClr val="accent2">
                    <a:lumMod val="75000"/>
                  </a:schemeClr>
                </a:solidFill>
              </a:rPr>
              <a:t>file is located in a different location: </a:t>
            </a:r>
            <a:r>
              <a:rPr lang="en-US" dirty="0">
                <a:solidFill>
                  <a:schemeClr val="accent1">
                    <a:lumMod val="50000"/>
                  </a:schemeClr>
                </a:solidFill>
              </a:rPr>
              <a:t>f = open("D:\\btoc\\Python\\File Handling\\welcome.txt", "x") </a:t>
            </a:r>
            <a:r>
              <a:rPr lang="en-US" sz="1800" dirty="0">
                <a:solidFill>
                  <a:schemeClr val="accent1">
                    <a:lumMod val="50000"/>
                  </a:schemeClr>
                </a:solidFill>
              </a:rPr>
              <a:t>-&gt; print(</a:t>
            </a:r>
            <a:r>
              <a:rPr lang="en-US" sz="1800" dirty="0" err="1">
                <a:solidFill>
                  <a:schemeClr val="accent1">
                    <a:lumMod val="50000"/>
                  </a:schemeClr>
                </a:solidFill>
              </a:rPr>
              <a:t>f.read</a:t>
            </a:r>
            <a:r>
              <a:rPr lang="en-US" sz="1800" dirty="0">
                <a:solidFill>
                  <a:schemeClr val="accent1">
                    <a:lumMod val="50000"/>
                  </a:schemeClr>
                </a:solidFill>
              </a:rPr>
              <a:t>())</a:t>
            </a:r>
            <a:endParaRPr lang="nn-NO" sz="1800" dirty="0">
              <a:solidFill>
                <a:schemeClr val="accent1">
                  <a:lumMod val="50000"/>
                </a:schemeClr>
              </a:solidFill>
            </a:endParaRPr>
          </a:p>
          <a:p>
            <a:pPr marL="0" indent="0">
              <a:buNone/>
            </a:pPr>
            <a:r>
              <a:rPr lang="en-US" sz="1800" b="1" dirty="0">
                <a:solidFill>
                  <a:schemeClr val="accent2">
                    <a:lumMod val="75000"/>
                  </a:schemeClr>
                </a:solidFill>
              </a:rPr>
              <a:t>Close Files: </a:t>
            </a:r>
            <a:r>
              <a:rPr lang="en-US" sz="1800" dirty="0">
                <a:solidFill>
                  <a:schemeClr val="accent1">
                    <a:lumMod val="50000"/>
                  </a:schemeClr>
                </a:solidFill>
              </a:rPr>
              <a:t>always close the file once done with it: f = open("demofile.txt", "r")  -&gt; print(</a:t>
            </a:r>
            <a:r>
              <a:rPr lang="en-US" sz="1800" dirty="0" err="1">
                <a:solidFill>
                  <a:schemeClr val="accent1">
                    <a:lumMod val="50000"/>
                  </a:schemeClr>
                </a:solidFill>
              </a:rPr>
              <a:t>f.readline</a:t>
            </a:r>
            <a:r>
              <a:rPr lang="en-US" sz="1800" dirty="0">
                <a:solidFill>
                  <a:schemeClr val="accent1">
                    <a:lumMod val="50000"/>
                  </a:schemeClr>
                </a:solidFill>
              </a:rPr>
              <a:t>())  -&gt; </a:t>
            </a:r>
            <a:r>
              <a:rPr lang="en-US" sz="1800" dirty="0" err="1">
                <a:solidFill>
                  <a:schemeClr val="accent1">
                    <a:lumMod val="50000"/>
                  </a:schemeClr>
                </a:solidFill>
              </a:rPr>
              <a:t>f.close</a:t>
            </a:r>
            <a:r>
              <a:rPr lang="en-US" sz="1800" dirty="0">
                <a:solidFill>
                  <a:schemeClr val="accent1">
                    <a:lumMod val="50000"/>
                  </a:schemeClr>
                </a:solidFill>
              </a:rPr>
              <a:t>()</a:t>
            </a:r>
          </a:p>
        </p:txBody>
      </p:sp>
      <p:sp>
        <p:nvSpPr>
          <p:cNvPr id="10" name="Rectangle 9">
            <a:extLst>
              <a:ext uri="{FF2B5EF4-FFF2-40B4-BE49-F238E27FC236}">
                <a16:creationId xmlns:a16="http://schemas.microsoft.com/office/drawing/2014/main" id="{ADA8350C-9E84-87DC-C2E6-3AB45056EDAE}"/>
              </a:ext>
            </a:extLst>
          </p:cNvPr>
          <p:cNvSpPr/>
          <p:nvPr/>
        </p:nvSpPr>
        <p:spPr>
          <a:xfrm>
            <a:off x="8881354" y="3745148"/>
            <a:ext cx="3310647" cy="3103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dirty="0">
                <a:solidFill>
                  <a:schemeClr val="accent2">
                    <a:lumMod val="75000"/>
                  </a:schemeClr>
                </a:solidFill>
              </a:rPr>
              <a:t>File Path:</a:t>
            </a:r>
          </a:p>
          <a:p>
            <a:pPr algn="l"/>
            <a:r>
              <a:rPr lang="en-US" dirty="0">
                <a:solidFill>
                  <a:schemeClr val="accent1">
                    <a:lumMod val="50000"/>
                  </a:schemeClr>
                </a:solidFill>
              </a:rPr>
              <a:t>A file path defines the location of a file or folder in the computer system. There are two ways to specify a file path.</a:t>
            </a:r>
          </a:p>
          <a:p>
            <a:pPr algn="l"/>
            <a:endParaRPr lang="en-US" dirty="0">
              <a:solidFill>
                <a:schemeClr val="accent1">
                  <a:lumMod val="50000"/>
                </a:schemeClr>
              </a:solidFill>
            </a:endParaRPr>
          </a:p>
          <a:p>
            <a:pPr algn="l"/>
            <a:r>
              <a:rPr lang="en-US" b="1" dirty="0">
                <a:solidFill>
                  <a:schemeClr val="accent2">
                    <a:lumMod val="75000"/>
                  </a:schemeClr>
                </a:solidFill>
              </a:rPr>
              <a:t>Absolute path: </a:t>
            </a:r>
            <a:r>
              <a:rPr lang="en-US" b="0" i="0" dirty="0">
                <a:solidFill>
                  <a:srgbClr val="222222"/>
                </a:solidFill>
                <a:effectLst/>
                <a:latin typeface="Inter-Regular"/>
              </a:rPr>
              <a:t>which always begins with the root folder</a:t>
            </a:r>
          </a:p>
          <a:p>
            <a:pPr algn="l"/>
            <a:r>
              <a:rPr lang="en-US" b="1" dirty="0">
                <a:solidFill>
                  <a:schemeClr val="accent2">
                    <a:lumMod val="75000"/>
                  </a:schemeClr>
                </a:solidFill>
              </a:rPr>
              <a:t>Relative path: </a:t>
            </a:r>
            <a:r>
              <a:rPr lang="en-US" b="0" i="0" dirty="0">
                <a:solidFill>
                  <a:srgbClr val="222222"/>
                </a:solidFill>
                <a:effectLst/>
                <a:latin typeface="Inter-Regular"/>
              </a:rPr>
              <a:t>which is relative to the program's current working directory</a:t>
            </a:r>
          </a:p>
        </p:txBody>
      </p:sp>
    </p:spTree>
    <p:extLst>
      <p:ext uri="{BB962C8B-B14F-4D97-AF65-F5344CB8AC3E}">
        <p14:creationId xmlns:p14="http://schemas.microsoft.com/office/powerpoint/2010/main" val="19364824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87A6C-5D0F-1DF0-FA5C-D407BE0CF8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E87298-2666-609E-DCE6-741EB38AA05F}"/>
              </a:ext>
            </a:extLst>
          </p:cNvPr>
          <p:cNvSpPr>
            <a:spLocks noGrp="1"/>
          </p:cNvSpPr>
          <p:nvPr>
            <p:ph idx="1"/>
          </p:nvPr>
        </p:nvSpPr>
        <p:spPr>
          <a:xfrm>
            <a:off x="0" y="9332"/>
            <a:ext cx="6021420" cy="6848668"/>
          </a:xfrm>
        </p:spPr>
        <p:txBody>
          <a:bodyPr>
            <a:normAutofit fontScale="92500" lnSpcReduction="10000"/>
          </a:bodyPr>
          <a:lstStyle/>
          <a:p>
            <a:pPr marL="0" indent="0">
              <a:buNone/>
            </a:pPr>
            <a:endParaRPr lang="en-US" sz="1800" dirty="0">
              <a:solidFill>
                <a:schemeClr val="accent1">
                  <a:lumMod val="50000"/>
                </a:schemeClr>
              </a:solidFill>
            </a:endParaRPr>
          </a:p>
          <a:p>
            <a:pPr marL="0" indent="0">
              <a:buNone/>
            </a:pPr>
            <a:r>
              <a:rPr lang="en-US" sz="1800" b="1" dirty="0">
                <a:solidFill>
                  <a:schemeClr val="accent2">
                    <a:lumMod val="75000"/>
                  </a:schemeClr>
                </a:solidFill>
              </a:rPr>
              <a:t>Normal way (without with)</a:t>
            </a:r>
          </a:p>
          <a:p>
            <a:pPr marL="0" indent="0">
              <a:buNone/>
            </a:pPr>
            <a:r>
              <a:rPr lang="en-US" sz="1800" dirty="0">
                <a:solidFill>
                  <a:schemeClr val="accent1">
                    <a:lumMod val="50000"/>
                  </a:schemeClr>
                </a:solidFill>
              </a:rPr>
              <a:t>f = open("example.txt", "r")</a:t>
            </a:r>
          </a:p>
          <a:p>
            <a:pPr marL="0" indent="0">
              <a:buNone/>
            </a:pPr>
            <a:r>
              <a:rPr lang="en-US" sz="1800" dirty="0">
                <a:solidFill>
                  <a:schemeClr val="accent1">
                    <a:lumMod val="50000"/>
                  </a:schemeClr>
                </a:solidFill>
              </a:rPr>
              <a:t>data = </a:t>
            </a:r>
            <a:r>
              <a:rPr lang="en-US" sz="1800" dirty="0" err="1">
                <a:solidFill>
                  <a:schemeClr val="accent1">
                    <a:lumMod val="50000"/>
                  </a:schemeClr>
                </a:solidFill>
              </a:rPr>
              <a:t>f.read</a:t>
            </a:r>
            <a:r>
              <a:rPr lang="en-US" sz="1800" dirty="0">
                <a:solidFill>
                  <a:schemeClr val="accent1">
                    <a:lumMod val="50000"/>
                  </a:schemeClr>
                </a:solidFill>
              </a:rPr>
              <a:t>()</a:t>
            </a:r>
          </a:p>
          <a:p>
            <a:pPr marL="0" indent="0">
              <a:buNone/>
            </a:pPr>
            <a:r>
              <a:rPr lang="en-US" sz="1800" dirty="0">
                <a:solidFill>
                  <a:schemeClr val="accent1">
                    <a:lumMod val="50000"/>
                  </a:schemeClr>
                </a:solidFill>
              </a:rPr>
              <a:t>print(data)</a:t>
            </a:r>
          </a:p>
          <a:p>
            <a:pPr marL="0" indent="0">
              <a:buNone/>
            </a:pPr>
            <a:r>
              <a:rPr lang="en-US" sz="1800" dirty="0" err="1">
                <a:solidFill>
                  <a:schemeClr val="accent1">
                    <a:lumMod val="50000"/>
                  </a:schemeClr>
                </a:solidFill>
              </a:rPr>
              <a:t>f.close</a:t>
            </a:r>
            <a:r>
              <a:rPr lang="en-US" sz="1800" dirty="0">
                <a:solidFill>
                  <a:schemeClr val="accent1">
                    <a:lumMod val="50000"/>
                  </a:schemeClr>
                </a:solidFill>
              </a:rPr>
              <a:t>()   # You must remember to close manually</a:t>
            </a:r>
          </a:p>
          <a:p>
            <a:pPr marL="0" indent="0">
              <a:buNone/>
            </a:pPr>
            <a:r>
              <a:rPr lang="en-US" sz="1800" dirty="0">
                <a:solidFill>
                  <a:schemeClr val="accent1">
                    <a:lumMod val="50000"/>
                  </a:schemeClr>
                </a:solidFill>
              </a:rPr>
              <a:t>Here you must explicitly call </a:t>
            </a:r>
            <a:r>
              <a:rPr lang="en-US" sz="1800" dirty="0" err="1">
                <a:solidFill>
                  <a:schemeClr val="accent1">
                    <a:lumMod val="50000"/>
                  </a:schemeClr>
                </a:solidFill>
              </a:rPr>
              <a:t>f.close</a:t>
            </a:r>
            <a:r>
              <a:rPr lang="en-US" sz="1800" dirty="0">
                <a:solidFill>
                  <a:schemeClr val="accent1">
                    <a:lumMod val="50000"/>
                  </a:schemeClr>
                </a:solidFill>
              </a:rPr>
              <a:t>() after you’re </a:t>
            </a:r>
            <a:r>
              <a:rPr lang="en-US" sz="1800" dirty="0" err="1">
                <a:solidFill>
                  <a:schemeClr val="accent1">
                    <a:lumMod val="50000"/>
                  </a:schemeClr>
                </a:solidFill>
              </a:rPr>
              <a:t>done.If</a:t>
            </a:r>
            <a:r>
              <a:rPr lang="en-US" sz="1800" dirty="0">
                <a:solidFill>
                  <a:schemeClr val="accent1">
                    <a:lumMod val="50000"/>
                  </a:schemeClr>
                </a:solidFill>
              </a:rPr>
              <a:t> an error occurs before </a:t>
            </a:r>
            <a:r>
              <a:rPr lang="en-US" sz="1800" dirty="0" err="1">
                <a:solidFill>
                  <a:schemeClr val="accent1">
                    <a:lumMod val="50000"/>
                  </a:schemeClr>
                </a:solidFill>
              </a:rPr>
              <a:t>f.close</a:t>
            </a:r>
            <a:r>
              <a:rPr lang="en-US" sz="1800" dirty="0">
                <a:solidFill>
                  <a:schemeClr val="accent1">
                    <a:lumMod val="50000"/>
                  </a:schemeClr>
                </a:solidFill>
              </a:rPr>
              <a:t>(), the file may stay open, leading to memory leaks, locked files, or data corruption.</a:t>
            </a:r>
          </a:p>
          <a:p>
            <a:pPr marL="0" indent="0">
              <a:buNone/>
            </a:pPr>
            <a:endParaRPr lang="en-US" sz="1800" dirty="0">
              <a:solidFill>
                <a:schemeClr val="accent1">
                  <a:lumMod val="50000"/>
                </a:schemeClr>
              </a:solidFill>
            </a:endParaRPr>
          </a:p>
          <a:p>
            <a:pPr marL="0" indent="0">
              <a:buNone/>
            </a:pPr>
            <a:r>
              <a:rPr lang="en-IN" sz="1800" b="1" dirty="0">
                <a:solidFill>
                  <a:schemeClr val="accent2">
                    <a:lumMod val="75000"/>
                  </a:schemeClr>
                </a:solidFill>
              </a:rPr>
              <a:t>Using with</a:t>
            </a:r>
            <a:endParaRPr lang="en-US" sz="1800" b="1" dirty="0">
              <a:solidFill>
                <a:schemeClr val="accent2">
                  <a:lumMod val="75000"/>
                </a:schemeClr>
              </a:solidFill>
            </a:endParaRPr>
          </a:p>
          <a:p>
            <a:pPr marL="0" indent="0">
              <a:buNone/>
            </a:pPr>
            <a:r>
              <a:rPr lang="en-US" sz="1800" dirty="0">
                <a:solidFill>
                  <a:schemeClr val="accent1">
                    <a:lumMod val="50000"/>
                  </a:schemeClr>
                </a:solidFill>
              </a:rPr>
              <a:t>with open("example.txt", "r") as f:</a:t>
            </a:r>
          </a:p>
          <a:p>
            <a:pPr marL="0" indent="0">
              <a:buNone/>
            </a:pPr>
            <a:r>
              <a:rPr lang="en-US" sz="1800" dirty="0">
                <a:solidFill>
                  <a:schemeClr val="accent1">
                    <a:lumMod val="50000"/>
                  </a:schemeClr>
                </a:solidFill>
              </a:rPr>
              <a:t>    data = </a:t>
            </a:r>
            <a:r>
              <a:rPr lang="en-US" sz="1800" dirty="0" err="1">
                <a:solidFill>
                  <a:schemeClr val="accent1">
                    <a:lumMod val="50000"/>
                  </a:schemeClr>
                </a:solidFill>
              </a:rPr>
              <a:t>f.read</a:t>
            </a:r>
            <a:r>
              <a:rPr lang="en-US" sz="1800" dirty="0">
                <a:solidFill>
                  <a:schemeClr val="accent1">
                    <a:lumMod val="50000"/>
                  </a:schemeClr>
                </a:solidFill>
              </a:rPr>
              <a:t>()</a:t>
            </a:r>
          </a:p>
          <a:p>
            <a:pPr marL="0" indent="0">
              <a:buNone/>
            </a:pPr>
            <a:r>
              <a:rPr lang="en-US" sz="1800" dirty="0">
                <a:solidFill>
                  <a:schemeClr val="accent1">
                    <a:lumMod val="50000"/>
                  </a:schemeClr>
                </a:solidFill>
              </a:rPr>
              <a:t>    print(data) # file is automatically closed here</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with ensures the file is automatically closed, even if: An exception occurs exit the block early</a:t>
            </a:r>
          </a:p>
          <a:p>
            <a:pPr marL="0" indent="0">
              <a:buNone/>
            </a:pPr>
            <a:endParaRPr lang="en-US" sz="1800" dirty="0">
              <a:solidFill>
                <a:schemeClr val="accent1">
                  <a:lumMod val="50000"/>
                </a:schemeClr>
              </a:solidFill>
            </a:endParaRPr>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Content Placeholder 2">
            <a:extLst>
              <a:ext uri="{FF2B5EF4-FFF2-40B4-BE49-F238E27FC236}">
                <a16:creationId xmlns:a16="http://schemas.microsoft.com/office/drawing/2014/main" id="{9CB89E29-85C4-AB77-8A06-B2CE16FE5DF8}"/>
              </a:ext>
            </a:extLst>
          </p:cNvPr>
          <p:cNvSpPr txBox="1">
            <a:spLocks/>
          </p:cNvSpPr>
          <p:nvPr/>
        </p:nvSpPr>
        <p:spPr>
          <a:xfrm>
            <a:off x="6170580" y="9332"/>
            <a:ext cx="6021420" cy="6848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b="1" dirty="0" err="1">
                <a:solidFill>
                  <a:schemeClr val="accent2">
                    <a:lumMod val="75000"/>
                  </a:schemeClr>
                </a:solidFill>
              </a:rPr>
              <a:t>readline</a:t>
            </a:r>
            <a:r>
              <a:rPr lang="en-IN" sz="1800" b="1" dirty="0">
                <a:solidFill>
                  <a:schemeClr val="accent2">
                    <a:lumMod val="75000"/>
                  </a:schemeClr>
                </a:solidFill>
              </a:rPr>
              <a:t>()</a:t>
            </a:r>
            <a:endParaRPr lang="en-US" sz="1800" b="1" dirty="0">
              <a:solidFill>
                <a:schemeClr val="accent2">
                  <a:lumMod val="75000"/>
                </a:schemeClr>
              </a:solidFill>
            </a:endParaRPr>
          </a:p>
          <a:p>
            <a:pPr marL="0" indent="0">
              <a:buFont typeface="Arial" panose="020B0604020202020204" pitchFamily="34" charset="0"/>
              <a:buNone/>
            </a:pPr>
            <a:r>
              <a:rPr lang="en-US" sz="1800" dirty="0">
                <a:solidFill>
                  <a:schemeClr val="accent1">
                    <a:lumMod val="50000"/>
                  </a:schemeClr>
                </a:solidFill>
              </a:rPr>
              <a:t>with open("example.txt", "r") as f:</a:t>
            </a:r>
            <a:br>
              <a:rPr lang="en-US" sz="1800" dirty="0">
                <a:solidFill>
                  <a:schemeClr val="accent1">
                    <a:lumMod val="50000"/>
                  </a:schemeClr>
                </a:solidFill>
              </a:rPr>
            </a:br>
            <a:r>
              <a:rPr lang="en-US" sz="1800" dirty="0">
                <a:solidFill>
                  <a:schemeClr val="accent1">
                    <a:lumMod val="50000"/>
                  </a:schemeClr>
                </a:solidFill>
              </a:rPr>
              <a:t>    line1 = </a:t>
            </a:r>
            <a:r>
              <a:rPr lang="en-US" sz="1800" dirty="0" err="1">
                <a:solidFill>
                  <a:schemeClr val="accent1">
                    <a:lumMod val="50000"/>
                  </a:schemeClr>
                </a:solidFill>
              </a:rPr>
              <a:t>f.readline</a:t>
            </a:r>
            <a:r>
              <a:rPr lang="en-US" sz="1800" dirty="0">
                <a:solidFill>
                  <a:schemeClr val="accent1">
                    <a:lumMod val="50000"/>
                  </a:schemeClr>
                </a:solidFill>
              </a:rPr>
              <a:t>()</a:t>
            </a:r>
            <a:br>
              <a:rPr lang="en-US" sz="1800" dirty="0">
                <a:solidFill>
                  <a:schemeClr val="accent1">
                    <a:lumMod val="50000"/>
                  </a:schemeClr>
                </a:solidFill>
              </a:rPr>
            </a:br>
            <a:r>
              <a:rPr lang="en-US" sz="1800" dirty="0">
                <a:solidFill>
                  <a:schemeClr val="accent1">
                    <a:lumMod val="50000"/>
                  </a:schemeClr>
                </a:solidFill>
              </a:rPr>
              <a:t>    line2 = </a:t>
            </a:r>
            <a:r>
              <a:rPr lang="en-US" sz="1800" dirty="0" err="1">
                <a:solidFill>
                  <a:schemeClr val="accent1">
                    <a:lumMod val="50000"/>
                  </a:schemeClr>
                </a:solidFill>
              </a:rPr>
              <a:t>f.readline</a:t>
            </a:r>
            <a:r>
              <a:rPr lang="en-US" sz="1800" dirty="0">
                <a:solidFill>
                  <a:schemeClr val="accent1">
                    <a:lumMod val="50000"/>
                  </a:schemeClr>
                </a:solidFill>
              </a:rPr>
              <a:t>()</a:t>
            </a:r>
            <a:br>
              <a:rPr lang="en-US" sz="1800" dirty="0">
                <a:solidFill>
                  <a:schemeClr val="accent1">
                    <a:lumMod val="50000"/>
                  </a:schemeClr>
                </a:solidFill>
              </a:rPr>
            </a:br>
            <a:r>
              <a:rPr lang="en-US" sz="1800" dirty="0">
                <a:solidFill>
                  <a:schemeClr val="accent1">
                    <a:lumMod val="50000"/>
                  </a:schemeClr>
                </a:solidFill>
              </a:rPr>
              <a:t>    print(line1, line2)</a:t>
            </a:r>
          </a:p>
          <a:p>
            <a:pPr marL="0" indent="0">
              <a:buFont typeface="Arial" panose="020B0604020202020204" pitchFamily="34" charset="0"/>
              <a:buNone/>
            </a:pPr>
            <a:r>
              <a:rPr lang="en-IN" sz="1800" b="1" dirty="0" err="1">
                <a:solidFill>
                  <a:schemeClr val="accent2">
                    <a:lumMod val="75000"/>
                  </a:schemeClr>
                </a:solidFill>
              </a:rPr>
              <a:t>readlines</a:t>
            </a:r>
            <a:r>
              <a:rPr lang="en-IN" sz="1800" b="1" dirty="0">
                <a:solidFill>
                  <a:schemeClr val="accent2">
                    <a:lumMod val="75000"/>
                  </a:schemeClr>
                </a:solidFill>
              </a:rPr>
              <a:t>()</a:t>
            </a:r>
            <a:endParaRPr lang="en-US" sz="1800" b="1" dirty="0">
              <a:solidFill>
                <a:schemeClr val="accent2">
                  <a:lumMod val="75000"/>
                </a:schemeClr>
              </a:solidFill>
            </a:endParaRPr>
          </a:p>
          <a:p>
            <a:pPr marL="0" indent="0">
              <a:buFont typeface="Arial" panose="020B0604020202020204" pitchFamily="34" charset="0"/>
              <a:buNone/>
            </a:pPr>
            <a:r>
              <a:rPr lang="en-US" sz="1800" dirty="0">
                <a:solidFill>
                  <a:schemeClr val="accent1">
                    <a:lumMod val="50000"/>
                  </a:schemeClr>
                </a:solidFill>
              </a:rPr>
              <a:t>with open("example.txt", "r") as f:</a:t>
            </a:r>
          </a:p>
          <a:p>
            <a:pPr marL="0" indent="0">
              <a:buFont typeface="Arial" panose="020B0604020202020204" pitchFamily="34" charset="0"/>
              <a:buNone/>
            </a:pPr>
            <a:r>
              <a:rPr lang="en-US" sz="1800" dirty="0">
                <a:solidFill>
                  <a:schemeClr val="accent1">
                    <a:lumMod val="50000"/>
                  </a:schemeClr>
                </a:solidFill>
              </a:rPr>
              <a:t>    lines = </a:t>
            </a:r>
            <a:r>
              <a:rPr lang="en-US" sz="1800" dirty="0" err="1">
                <a:solidFill>
                  <a:schemeClr val="accent1">
                    <a:lumMod val="50000"/>
                  </a:schemeClr>
                </a:solidFill>
              </a:rPr>
              <a:t>f.readlines</a:t>
            </a:r>
            <a:r>
              <a:rPr lang="en-US" sz="1800" dirty="0">
                <a:solidFill>
                  <a:schemeClr val="accent1">
                    <a:lumMod val="50000"/>
                  </a:schemeClr>
                </a:solidFill>
              </a:rPr>
              <a:t>()</a:t>
            </a:r>
          </a:p>
          <a:p>
            <a:pPr marL="0" indent="0">
              <a:buFont typeface="Arial" panose="020B0604020202020204" pitchFamily="34" charset="0"/>
              <a:buNone/>
            </a:pPr>
            <a:r>
              <a:rPr lang="en-US" sz="1800" dirty="0">
                <a:solidFill>
                  <a:schemeClr val="accent1">
                    <a:lumMod val="50000"/>
                  </a:schemeClr>
                </a:solidFill>
              </a:rPr>
              <a:t>    print(lines)   # ['Hello\n', 'World\n’]</a:t>
            </a:r>
          </a:p>
          <a:p>
            <a:pPr marL="0" indent="0">
              <a:buFont typeface="Arial" panose="020B0604020202020204" pitchFamily="34" charset="0"/>
              <a:buNone/>
            </a:pPr>
            <a:endParaRPr lang="en-US" sz="1800" b="1" dirty="0">
              <a:solidFill>
                <a:schemeClr val="accent2">
                  <a:lumMod val="75000"/>
                </a:schemeClr>
              </a:solidFill>
            </a:endParaRPr>
          </a:p>
          <a:p>
            <a:pPr marL="0" indent="0">
              <a:buFont typeface="Arial" panose="020B0604020202020204" pitchFamily="34" charset="0"/>
              <a:buNone/>
            </a:pPr>
            <a:r>
              <a:rPr lang="en-US" sz="1800" b="1" dirty="0">
                <a:solidFill>
                  <a:schemeClr val="accent2">
                    <a:lumMod val="75000"/>
                  </a:schemeClr>
                </a:solidFill>
              </a:rPr>
              <a:t>Iterating line by line</a:t>
            </a:r>
          </a:p>
          <a:p>
            <a:pPr marL="0" indent="0">
              <a:buFont typeface="Arial" panose="020B0604020202020204" pitchFamily="34" charset="0"/>
              <a:buNone/>
            </a:pPr>
            <a:r>
              <a:rPr lang="en-US" sz="1800" dirty="0">
                <a:solidFill>
                  <a:schemeClr val="accent1">
                    <a:lumMod val="50000"/>
                  </a:schemeClr>
                </a:solidFill>
              </a:rPr>
              <a:t>with open("example.txt", "r") as f:</a:t>
            </a:r>
          </a:p>
          <a:p>
            <a:pPr marL="0" indent="0">
              <a:buFont typeface="Arial" panose="020B0604020202020204" pitchFamily="34" charset="0"/>
              <a:buNone/>
            </a:pPr>
            <a:r>
              <a:rPr lang="en-US" sz="1800" dirty="0">
                <a:solidFill>
                  <a:schemeClr val="accent1">
                    <a:lumMod val="50000"/>
                  </a:schemeClr>
                </a:solidFill>
              </a:rPr>
              <a:t>    for line in f:</a:t>
            </a:r>
          </a:p>
          <a:p>
            <a:pPr marL="0" indent="0">
              <a:buFont typeface="Arial" panose="020B0604020202020204" pitchFamily="34" charset="0"/>
              <a:buNone/>
            </a:pPr>
            <a:r>
              <a:rPr lang="en-US" sz="1800" dirty="0">
                <a:solidFill>
                  <a:schemeClr val="accent1">
                    <a:lumMod val="50000"/>
                  </a:schemeClr>
                </a:solidFill>
              </a:rPr>
              <a:t>        print(</a:t>
            </a:r>
            <a:r>
              <a:rPr lang="en-US" sz="1800" dirty="0" err="1">
                <a:solidFill>
                  <a:schemeClr val="accent1">
                    <a:lumMod val="50000"/>
                  </a:schemeClr>
                </a:solidFill>
              </a:rPr>
              <a:t>line.strip</a:t>
            </a:r>
            <a:r>
              <a:rPr lang="en-US" sz="1800" dirty="0">
                <a:solidFill>
                  <a:schemeClr val="accent1">
                    <a:lumMod val="50000"/>
                  </a:schemeClr>
                </a:solidFill>
              </a:rPr>
              <a:t>())  # removes \n</a:t>
            </a:r>
          </a:p>
          <a:p>
            <a:pPr marL="0" indent="0">
              <a:buFont typeface="Arial" panose="020B0604020202020204" pitchFamily="34" charset="0"/>
              <a:buNone/>
            </a:pPr>
            <a:endParaRPr lang="en-US" sz="1800" dirty="0">
              <a:solidFill>
                <a:schemeClr val="accent1">
                  <a:lumMod val="50000"/>
                </a:schemeClr>
              </a:solidFill>
            </a:endParaRPr>
          </a:p>
          <a:p>
            <a:pPr marL="0" indent="0">
              <a:buNone/>
            </a:pPr>
            <a:r>
              <a:rPr lang="en-IN" sz="1800" b="1" dirty="0">
                <a:solidFill>
                  <a:schemeClr val="accent2">
                    <a:lumMod val="75000"/>
                  </a:schemeClr>
                </a:solidFill>
              </a:rPr>
              <a:t>Writing to Files</a:t>
            </a:r>
            <a:endParaRPr lang="en-US" sz="1800" b="1" dirty="0">
              <a:solidFill>
                <a:schemeClr val="accent2">
                  <a:lumMod val="75000"/>
                </a:schemeClr>
              </a:solidFill>
            </a:endParaRPr>
          </a:p>
          <a:p>
            <a:pPr marL="0" indent="0">
              <a:buNone/>
            </a:pPr>
            <a:r>
              <a:rPr lang="en-US" sz="1800" dirty="0">
                <a:solidFill>
                  <a:schemeClr val="accent1">
                    <a:lumMod val="50000"/>
                  </a:schemeClr>
                </a:solidFill>
              </a:rPr>
              <a:t>with open("example.txt", "w") as f:</a:t>
            </a:r>
          </a:p>
          <a:p>
            <a:pPr marL="0" indent="0">
              <a:buNone/>
            </a:pPr>
            <a:r>
              <a:rPr lang="en-US" sz="1800" dirty="0">
                <a:solidFill>
                  <a:schemeClr val="accent1">
                    <a:lumMod val="50000"/>
                  </a:schemeClr>
                </a:solidFill>
              </a:rPr>
              <a:t>    </a:t>
            </a:r>
            <a:r>
              <a:rPr lang="en-US" sz="1800" dirty="0" err="1">
                <a:solidFill>
                  <a:schemeClr val="accent1">
                    <a:lumMod val="50000"/>
                  </a:schemeClr>
                </a:solidFill>
              </a:rPr>
              <a:t>f.write</a:t>
            </a:r>
            <a:r>
              <a:rPr lang="en-US" sz="1800" dirty="0">
                <a:solidFill>
                  <a:schemeClr val="accent1">
                    <a:lumMod val="50000"/>
                  </a:schemeClr>
                </a:solidFill>
              </a:rPr>
              <a:t>("Hello, World!\n")</a:t>
            </a:r>
          </a:p>
          <a:p>
            <a:pPr marL="0" indent="0">
              <a:buNone/>
            </a:pPr>
            <a:r>
              <a:rPr lang="en-US" sz="1800" dirty="0">
                <a:solidFill>
                  <a:schemeClr val="accent1">
                    <a:lumMod val="50000"/>
                  </a:schemeClr>
                </a:solidFill>
              </a:rPr>
              <a:t>    </a:t>
            </a:r>
            <a:r>
              <a:rPr lang="en-US" sz="1800" dirty="0" err="1">
                <a:solidFill>
                  <a:schemeClr val="accent1">
                    <a:lumMod val="50000"/>
                  </a:schemeClr>
                </a:solidFill>
              </a:rPr>
              <a:t>f.write</a:t>
            </a:r>
            <a:r>
              <a:rPr lang="en-US" sz="1800" dirty="0">
                <a:solidFill>
                  <a:schemeClr val="accent1">
                    <a:lumMod val="50000"/>
                  </a:schemeClr>
                </a:solidFill>
              </a:rPr>
              <a:t>("This is Python file handling.")</a:t>
            </a:r>
            <a:endParaRPr lang="en-US" dirty="0"/>
          </a:p>
          <a:p>
            <a:pPr marL="0" indent="0">
              <a:buFont typeface="Arial" panose="020B0604020202020204" pitchFamily="34" charset="0"/>
              <a:buNone/>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21014988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b="1" u="sng" dirty="0">
                <a:solidFill>
                  <a:schemeClr val="accent2">
                    <a:lumMod val="75000"/>
                  </a:schemeClr>
                </a:solidFill>
              </a:rPr>
              <a:t>File Handling</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6B3F3570-F6C3-BCF0-874B-E4F821C9B58E}"/>
              </a:ext>
            </a:extLst>
          </p:cNvPr>
          <p:cNvSpPr/>
          <p:nvPr/>
        </p:nvSpPr>
        <p:spPr>
          <a:xfrm>
            <a:off x="0" y="428017"/>
            <a:ext cx="12192000" cy="55058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accent2">
                    <a:lumMod val="75000"/>
                  </a:schemeClr>
                </a:solidFill>
              </a:rPr>
              <a:t>Delete file: </a:t>
            </a:r>
          </a:p>
          <a:p>
            <a:r>
              <a:rPr lang="en-US" dirty="0">
                <a:solidFill>
                  <a:schemeClr val="accent1">
                    <a:lumMod val="50000"/>
                  </a:schemeClr>
                </a:solidFill>
              </a:rPr>
              <a:t>import </a:t>
            </a:r>
            <a:r>
              <a:rPr lang="en-US" dirty="0" err="1">
                <a:solidFill>
                  <a:schemeClr val="accent1">
                    <a:lumMod val="50000"/>
                  </a:schemeClr>
                </a:solidFill>
              </a:rPr>
              <a:t>os</a:t>
            </a:r>
            <a:endParaRPr lang="en-US" dirty="0">
              <a:solidFill>
                <a:schemeClr val="accent1">
                  <a:lumMod val="50000"/>
                </a:schemeClr>
              </a:solidFill>
            </a:endParaRPr>
          </a:p>
          <a:p>
            <a:r>
              <a:rPr lang="en-US" dirty="0" err="1">
                <a:solidFill>
                  <a:schemeClr val="accent1">
                    <a:lumMod val="50000"/>
                  </a:schemeClr>
                </a:solidFill>
              </a:rPr>
              <a:t>os.remove</a:t>
            </a:r>
            <a:r>
              <a:rPr lang="en-US" dirty="0">
                <a:solidFill>
                  <a:schemeClr val="accent1">
                    <a:lumMod val="50000"/>
                  </a:schemeClr>
                </a:solidFill>
              </a:rPr>
              <a:t>("file3.txt")</a:t>
            </a:r>
          </a:p>
          <a:p>
            <a:endParaRPr lang="en-US" dirty="0">
              <a:solidFill>
                <a:schemeClr val="accent1">
                  <a:lumMod val="50000"/>
                </a:schemeClr>
              </a:solidFill>
            </a:endParaRPr>
          </a:p>
          <a:p>
            <a:r>
              <a:rPr lang="en-US" dirty="0">
                <a:solidFill>
                  <a:schemeClr val="accent1">
                    <a:lumMod val="50000"/>
                  </a:schemeClr>
                </a:solidFill>
              </a:rPr>
              <a:t>import </a:t>
            </a:r>
            <a:r>
              <a:rPr lang="en-US" dirty="0" err="1">
                <a:solidFill>
                  <a:schemeClr val="accent1">
                    <a:lumMod val="50000"/>
                  </a:schemeClr>
                </a:solidFill>
              </a:rPr>
              <a:t>os</a:t>
            </a:r>
            <a:endParaRPr lang="en-US" dirty="0">
              <a:solidFill>
                <a:schemeClr val="accent1">
                  <a:lumMod val="50000"/>
                </a:schemeClr>
              </a:solidFill>
            </a:endParaRPr>
          </a:p>
          <a:p>
            <a:r>
              <a:rPr lang="en-US" dirty="0">
                <a:solidFill>
                  <a:schemeClr val="accent1">
                    <a:lumMod val="50000"/>
                  </a:schemeClr>
                </a:solidFill>
              </a:rPr>
              <a:t>if </a:t>
            </a:r>
            <a:r>
              <a:rPr lang="en-US" dirty="0" err="1">
                <a:solidFill>
                  <a:schemeClr val="accent1">
                    <a:lumMod val="50000"/>
                  </a:schemeClr>
                </a:solidFill>
              </a:rPr>
              <a:t>os.path.exists</a:t>
            </a:r>
            <a:r>
              <a:rPr lang="en-US" dirty="0">
                <a:solidFill>
                  <a:schemeClr val="accent1">
                    <a:lumMod val="50000"/>
                  </a:schemeClr>
                </a:solidFill>
              </a:rPr>
              <a:t>("file3.txt "):</a:t>
            </a:r>
          </a:p>
          <a:p>
            <a:r>
              <a:rPr lang="en-US" dirty="0">
                <a:solidFill>
                  <a:schemeClr val="accent1">
                    <a:lumMod val="50000"/>
                  </a:schemeClr>
                </a:solidFill>
              </a:rPr>
              <a:t>  </a:t>
            </a:r>
            <a:r>
              <a:rPr lang="en-US" dirty="0" err="1">
                <a:solidFill>
                  <a:schemeClr val="accent1">
                    <a:lumMod val="50000"/>
                  </a:schemeClr>
                </a:solidFill>
              </a:rPr>
              <a:t>os.remove</a:t>
            </a:r>
            <a:r>
              <a:rPr lang="en-US" dirty="0">
                <a:solidFill>
                  <a:schemeClr val="accent1">
                    <a:lumMod val="50000"/>
                  </a:schemeClr>
                </a:solidFill>
              </a:rPr>
              <a:t>("file3.txt ")</a:t>
            </a:r>
          </a:p>
          <a:p>
            <a:r>
              <a:rPr lang="en-US" dirty="0">
                <a:solidFill>
                  <a:schemeClr val="accent1">
                    <a:lumMod val="50000"/>
                  </a:schemeClr>
                </a:solidFill>
              </a:rPr>
              <a:t>else:</a:t>
            </a:r>
          </a:p>
          <a:p>
            <a:r>
              <a:rPr lang="en-US" dirty="0">
                <a:solidFill>
                  <a:schemeClr val="accent1">
                    <a:lumMod val="50000"/>
                  </a:schemeClr>
                </a:solidFill>
              </a:rPr>
              <a:t>  print("This file is not existed")</a:t>
            </a:r>
            <a:endParaRPr lang="en-IN" dirty="0">
              <a:solidFill>
                <a:schemeClr val="accent1">
                  <a:lumMod val="50000"/>
                </a:schemeClr>
              </a:solidFill>
            </a:endParaRPr>
          </a:p>
          <a:p>
            <a:endParaRPr lang="en-IN" b="1" dirty="0">
              <a:solidFill>
                <a:schemeClr val="accent2">
                  <a:lumMod val="75000"/>
                </a:schemeClr>
              </a:solidFill>
            </a:endParaRPr>
          </a:p>
          <a:p>
            <a:r>
              <a:rPr lang="en-IN" b="1" dirty="0">
                <a:solidFill>
                  <a:schemeClr val="accent2">
                    <a:lumMod val="75000"/>
                  </a:schemeClr>
                </a:solidFill>
              </a:rPr>
              <a:t>OS Module:</a:t>
            </a:r>
            <a:endParaRPr lang="en-US" b="1" dirty="0">
              <a:solidFill>
                <a:schemeClr val="accent2">
                  <a:lumMod val="75000"/>
                </a:schemeClr>
              </a:solidFill>
            </a:endParaRPr>
          </a:p>
          <a:p>
            <a:pPr marL="285750" indent="-285750">
              <a:buFont typeface="Wingdings" panose="05000000000000000000" pitchFamily="2" charset="2"/>
              <a:buChar char="Ø"/>
            </a:pPr>
            <a:r>
              <a:rPr lang="en-US" dirty="0">
                <a:solidFill>
                  <a:schemeClr val="accent1">
                    <a:lumMod val="50000"/>
                  </a:schemeClr>
                </a:solidFill>
              </a:rPr>
              <a:t>OS module for interacting with the operating system. OS comes under Python’s standard utility modules. This module provides way of using operating system-dependent functionality.</a:t>
            </a:r>
          </a:p>
          <a:p>
            <a:pPr marL="285750" indent="-285750">
              <a:buFont typeface="Wingdings" panose="05000000000000000000" pitchFamily="2" charset="2"/>
              <a:buChar char="Ø"/>
            </a:pPr>
            <a:r>
              <a:rPr lang="en-US" dirty="0">
                <a:solidFill>
                  <a:schemeClr val="accent1">
                    <a:lumMod val="50000"/>
                  </a:schemeClr>
                </a:solidFill>
              </a:rPr>
              <a:t>like creating files and directories, management of files and directories, input, output, environment variables, process management. Python</a:t>
            </a:r>
            <a:r>
              <a:rPr lang="en-US" sz="1800" b="1" dirty="0">
                <a:solidFill>
                  <a:schemeClr val="accent2">
                    <a:lumMod val="75000"/>
                  </a:schemeClr>
                </a:solidFill>
              </a:rPr>
              <a:t> </a:t>
            </a:r>
            <a:r>
              <a:rPr lang="en-US" dirty="0">
                <a:solidFill>
                  <a:schemeClr val="accent1">
                    <a:lumMod val="50000"/>
                  </a:schemeClr>
                </a:solidFill>
              </a:rPr>
              <a:t>Directories are used to store, arrange and segregate files on the system. used to manage when there are large number of files by arranging the code within different directories.</a:t>
            </a:r>
            <a:endParaRPr lang="en-US" b="1" dirty="0">
              <a:solidFill>
                <a:schemeClr val="accent2">
                  <a:lumMod val="75000"/>
                </a:schemeClr>
              </a:solidFill>
            </a:endParaRPr>
          </a:p>
          <a:p>
            <a:pPr marL="285750" indent="-285750">
              <a:buFont typeface="Wingdings" panose="05000000000000000000" pitchFamily="2" charset="2"/>
              <a:buChar char="Ø"/>
            </a:pPr>
            <a:r>
              <a:rPr lang="en-US" dirty="0">
                <a:solidFill>
                  <a:schemeClr val="accent1">
                    <a:lumMod val="50000"/>
                  </a:schemeClr>
                </a:solidFill>
              </a:rPr>
              <a:t>A directory, also known as a folder, is a group of files and subdirectories. The directory which is at the highest level of hierarchy that is the one that does not have a parent is called the root directory.</a:t>
            </a:r>
          </a:p>
          <a:p>
            <a:r>
              <a:rPr lang="en-IN" b="1" dirty="0">
                <a:solidFill>
                  <a:schemeClr val="accent2">
                    <a:lumMod val="75000"/>
                  </a:schemeClr>
                </a:solidFill>
              </a:rPr>
              <a:t>Current Directory: </a:t>
            </a:r>
            <a:r>
              <a:rPr lang="pt-BR" dirty="0">
                <a:solidFill>
                  <a:schemeClr val="accent1">
                    <a:lumMod val="50000"/>
                  </a:schemeClr>
                </a:solidFill>
              </a:rPr>
              <a:t>import os -&gt; cwd = os.getcwd(), </a:t>
            </a:r>
            <a:r>
              <a:rPr lang="en-US" dirty="0">
                <a:solidFill>
                  <a:schemeClr val="accent1">
                    <a:lumMod val="50000"/>
                  </a:schemeClr>
                </a:solidFill>
              </a:rPr>
              <a:t>print("Current working directory:", </a:t>
            </a:r>
            <a:r>
              <a:rPr lang="en-US" dirty="0" err="1">
                <a:solidFill>
                  <a:schemeClr val="accent1">
                    <a:lumMod val="50000"/>
                  </a:schemeClr>
                </a:solidFill>
              </a:rPr>
              <a:t>cwd</a:t>
            </a:r>
            <a:r>
              <a:rPr lang="en-US" dirty="0">
                <a:solidFill>
                  <a:schemeClr val="accent1">
                    <a:lumMod val="50000"/>
                  </a:schemeClr>
                </a:solidFill>
              </a:rPr>
              <a:t>) </a:t>
            </a:r>
            <a:r>
              <a:rPr lang="pt-BR" dirty="0">
                <a:solidFill>
                  <a:schemeClr val="accent1">
                    <a:lumMod val="50000"/>
                  </a:schemeClr>
                </a:solidFill>
              </a:rPr>
              <a:t> -&gt; </a:t>
            </a:r>
            <a:r>
              <a:rPr lang="en-US" dirty="0">
                <a:solidFill>
                  <a:schemeClr val="accent1">
                    <a:lumMod val="50000"/>
                  </a:schemeClr>
                </a:solidFill>
              </a:rPr>
              <a:t>get the present working directory</a:t>
            </a:r>
            <a:endParaRPr lang="en-US" b="1" dirty="0">
              <a:solidFill>
                <a:schemeClr val="accent2">
                  <a:lumMod val="75000"/>
                </a:schemeClr>
              </a:solidFill>
            </a:endParaRPr>
          </a:p>
        </p:txBody>
      </p:sp>
      <p:sp>
        <p:nvSpPr>
          <p:cNvPr id="4" name="Rectangle 3">
            <a:extLst>
              <a:ext uri="{FF2B5EF4-FFF2-40B4-BE49-F238E27FC236}">
                <a16:creationId xmlns:a16="http://schemas.microsoft.com/office/drawing/2014/main" id="{00A813DD-5857-7F35-8622-806EA1A0FD70}"/>
              </a:ext>
            </a:extLst>
          </p:cNvPr>
          <p:cNvSpPr/>
          <p:nvPr/>
        </p:nvSpPr>
        <p:spPr>
          <a:xfrm>
            <a:off x="0" y="5972783"/>
            <a:ext cx="12192000" cy="8758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a mark list using all the topics covered till date…User input, Data types(try most of them), if….else and while, functions, Error Handling, File Handling</a:t>
            </a:r>
            <a:endParaRPr lang="en-IN" dirty="0"/>
          </a:p>
        </p:txBody>
      </p:sp>
    </p:spTree>
    <p:extLst>
      <p:ext uri="{BB962C8B-B14F-4D97-AF65-F5344CB8AC3E}">
        <p14:creationId xmlns:p14="http://schemas.microsoft.com/office/powerpoint/2010/main" val="1041219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2FB21-62AD-DE37-0514-81535ECDD6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8E230-B4FD-96DE-CD43-280D51903658}"/>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CSV Files Handling</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095C6E17-6222-3959-00FE-B44697F0BE96}"/>
              </a:ext>
            </a:extLst>
          </p:cNvPr>
          <p:cNvSpPr/>
          <p:nvPr/>
        </p:nvSpPr>
        <p:spPr>
          <a:xfrm>
            <a:off x="0" y="428017"/>
            <a:ext cx="6096000"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accent1">
                  <a:lumMod val="50000"/>
                </a:schemeClr>
              </a:solidFill>
            </a:endParaRPr>
          </a:p>
          <a:p>
            <a:r>
              <a:rPr lang="en-US" b="1" dirty="0">
                <a:solidFill>
                  <a:schemeClr val="accent2">
                    <a:lumMod val="75000"/>
                  </a:schemeClr>
                </a:solidFill>
              </a:rPr>
              <a:t>What is a CSV File?</a:t>
            </a:r>
          </a:p>
          <a:p>
            <a:r>
              <a:rPr lang="en-US" dirty="0">
                <a:solidFill>
                  <a:schemeClr val="accent1">
                    <a:lumMod val="50000"/>
                  </a:schemeClr>
                </a:solidFill>
              </a:rPr>
              <a:t>CSV = Comma-Separated </a:t>
            </a:r>
            <a:r>
              <a:rPr lang="en-US" dirty="0" err="1">
                <a:solidFill>
                  <a:schemeClr val="accent1">
                    <a:lumMod val="50000"/>
                  </a:schemeClr>
                </a:solidFill>
              </a:rPr>
              <a:t>ValuesIt</a:t>
            </a:r>
            <a:r>
              <a:rPr lang="en-US" dirty="0">
                <a:solidFill>
                  <a:schemeClr val="accent1">
                    <a:lumMod val="50000"/>
                  </a:schemeClr>
                </a:solidFill>
              </a:rPr>
              <a:t> is a plain text file that stores tabular data. Each line = one record (row).Each value is separated by a delimiter (commonly ,, but can also be ;, \t, etc.).</a:t>
            </a:r>
          </a:p>
          <a:p>
            <a:r>
              <a:rPr lang="en-US" dirty="0">
                <a:solidFill>
                  <a:schemeClr val="accent1">
                    <a:lumMod val="50000"/>
                  </a:schemeClr>
                </a:solidFill>
              </a:rPr>
              <a:t>Ex: </a:t>
            </a:r>
            <a:r>
              <a:rPr lang="en-US" dirty="0" err="1">
                <a:solidFill>
                  <a:schemeClr val="accent1">
                    <a:lumMod val="50000"/>
                  </a:schemeClr>
                </a:solidFill>
              </a:rPr>
              <a:t>Name,Age,City</a:t>
            </a:r>
            <a:endParaRPr lang="en-US" dirty="0">
              <a:solidFill>
                <a:schemeClr val="accent1">
                  <a:lumMod val="50000"/>
                </a:schemeClr>
              </a:solidFill>
            </a:endParaRPr>
          </a:p>
          <a:p>
            <a:r>
              <a:rPr lang="en-US" dirty="0">
                <a:solidFill>
                  <a:schemeClr val="accent1">
                    <a:lumMod val="50000"/>
                  </a:schemeClr>
                </a:solidFill>
              </a:rPr>
              <a:t>Alice,23,Bangalore</a:t>
            </a:r>
          </a:p>
          <a:p>
            <a:r>
              <a:rPr lang="en-US" dirty="0">
                <a:solidFill>
                  <a:schemeClr val="accent1">
                    <a:lumMod val="50000"/>
                  </a:schemeClr>
                </a:solidFill>
              </a:rPr>
              <a:t>Bob,30,Chennai</a:t>
            </a:r>
          </a:p>
          <a:p>
            <a:r>
              <a:rPr lang="en-US" dirty="0">
                <a:solidFill>
                  <a:schemeClr val="accent1">
                    <a:lumMod val="50000"/>
                  </a:schemeClr>
                </a:solidFill>
              </a:rPr>
              <a:t>Charlie,28,Delhi</a:t>
            </a:r>
          </a:p>
          <a:p>
            <a:endParaRPr lang="en-US" dirty="0">
              <a:solidFill>
                <a:schemeClr val="accent1">
                  <a:lumMod val="50000"/>
                </a:schemeClr>
              </a:solidFill>
            </a:endParaRPr>
          </a:p>
          <a:p>
            <a:r>
              <a:rPr lang="en-US" b="1" dirty="0">
                <a:solidFill>
                  <a:schemeClr val="accent2">
                    <a:lumMod val="75000"/>
                  </a:schemeClr>
                </a:solidFill>
              </a:rPr>
              <a:t>Python csv Module</a:t>
            </a:r>
          </a:p>
          <a:p>
            <a:r>
              <a:rPr lang="en-US" dirty="0">
                <a:solidFill>
                  <a:schemeClr val="accent1">
                    <a:lumMod val="50000"/>
                  </a:schemeClr>
                </a:solidFill>
              </a:rPr>
              <a:t>Python provides the csv module for handling CSV files.</a:t>
            </a:r>
          </a:p>
          <a:p>
            <a:r>
              <a:rPr lang="en-US" dirty="0">
                <a:solidFill>
                  <a:schemeClr val="accent1">
                    <a:lumMod val="50000"/>
                  </a:schemeClr>
                </a:solidFill>
              </a:rPr>
              <a:t>import csv</a:t>
            </a:r>
          </a:p>
          <a:p>
            <a:endParaRPr lang="en-US" dirty="0">
              <a:solidFill>
                <a:schemeClr val="accent1">
                  <a:lumMod val="50000"/>
                </a:schemeClr>
              </a:solidFill>
            </a:endParaRPr>
          </a:p>
          <a:p>
            <a:endParaRPr lang="en-US" dirty="0">
              <a:solidFill>
                <a:schemeClr val="accent1">
                  <a:lumMod val="50000"/>
                </a:schemeClr>
              </a:solidFill>
            </a:endParaRPr>
          </a:p>
          <a:p>
            <a:r>
              <a:rPr lang="nn-NO" dirty="0">
                <a:solidFill>
                  <a:schemeClr val="accent1">
                    <a:lumMod val="50000"/>
                  </a:schemeClr>
                </a:solidFill>
              </a:rPr>
              <a:t>fil = open("demofile3.csv", "x")</a:t>
            </a:r>
          </a:p>
          <a:p>
            <a:r>
              <a:rPr lang="nn-NO" dirty="0">
                <a:solidFill>
                  <a:schemeClr val="accent1">
                    <a:lumMod val="50000"/>
                  </a:schemeClr>
                </a:solidFill>
              </a:rPr>
              <a:t>Print(fil)</a:t>
            </a:r>
          </a:p>
          <a:p>
            <a:endParaRPr lang="en-US" dirty="0">
              <a:solidFill>
                <a:schemeClr val="accent1">
                  <a:lumMod val="50000"/>
                </a:schemeClr>
              </a:solidFill>
            </a:endParaRPr>
          </a:p>
          <a:p>
            <a:endParaRPr lang="en-US" b="1" dirty="0">
              <a:solidFill>
                <a:schemeClr val="accent2">
                  <a:lumMod val="75000"/>
                </a:schemeClr>
              </a:solidFill>
            </a:endParaRPr>
          </a:p>
        </p:txBody>
      </p:sp>
      <p:sp>
        <p:nvSpPr>
          <p:cNvPr id="5" name="Rectangle 4">
            <a:extLst>
              <a:ext uri="{FF2B5EF4-FFF2-40B4-BE49-F238E27FC236}">
                <a16:creationId xmlns:a16="http://schemas.microsoft.com/office/drawing/2014/main" id="{DF997D98-D56D-F92C-FAC4-A180828C3598}"/>
              </a:ext>
            </a:extLst>
          </p:cNvPr>
          <p:cNvSpPr/>
          <p:nvPr/>
        </p:nvSpPr>
        <p:spPr>
          <a:xfrm>
            <a:off x="6096000" y="418685"/>
            <a:ext cx="6096000"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nn-NO" dirty="0">
              <a:solidFill>
                <a:schemeClr val="accent1">
                  <a:lumMod val="50000"/>
                </a:schemeClr>
              </a:solidFill>
            </a:endParaRPr>
          </a:p>
          <a:p>
            <a:endParaRPr lang="en-US" b="1" dirty="0">
              <a:solidFill>
                <a:schemeClr val="accent2">
                  <a:lumMod val="75000"/>
                </a:schemeClr>
              </a:solidFill>
            </a:endParaRPr>
          </a:p>
          <a:p>
            <a:r>
              <a:rPr lang="en-US" b="1" dirty="0">
                <a:solidFill>
                  <a:schemeClr val="accent2">
                    <a:lumMod val="75000"/>
                  </a:schemeClr>
                </a:solidFill>
              </a:rPr>
              <a:t>Reading CSV Files</a:t>
            </a:r>
          </a:p>
          <a:p>
            <a:r>
              <a:rPr lang="en-US" dirty="0">
                <a:solidFill>
                  <a:schemeClr val="accent1">
                    <a:lumMod val="50000"/>
                  </a:schemeClr>
                </a:solidFill>
              </a:rPr>
              <a:t>import csv</a:t>
            </a:r>
          </a:p>
          <a:p>
            <a:r>
              <a:rPr lang="en-US" dirty="0">
                <a:solidFill>
                  <a:schemeClr val="accent1">
                    <a:lumMod val="50000"/>
                  </a:schemeClr>
                </a:solidFill>
              </a:rPr>
              <a:t>with open("C:\\Users\\RIGISHA T\\Downloads\\mortgages_2000.csv", "r") as f:</a:t>
            </a:r>
          </a:p>
          <a:p>
            <a:r>
              <a:rPr lang="en-US" dirty="0">
                <a:solidFill>
                  <a:schemeClr val="accent1">
                    <a:lumMod val="50000"/>
                  </a:schemeClr>
                </a:solidFill>
              </a:rPr>
              <a:t>    reader = </a:t>
            </a:r>
            <a:r>
              <a:rPr lang="en-US" dirty="0" err="1">
                <a:solidFill>
                  <a:schemeClr val="accent1">
                    <a:lumMod val="50000"/>
                  </a:schemeClr>
                </a:solidFill>
              </a:rPr>
              <a:t>csv.reader</a:t>
            </a:r>
            <a:r>
              <a:rPr lang="en-US" dirty="0">
                <a:solidFill>
                  <a:schemeClr val="accent1">
                    <a:lumMod val="50000"/>
                  </a:schemeClr>
                </a:solidFill>
              </a:rPr>
              <a:t>(f)</a:t>
            </a:r>
          </a:p>
          <a:p>
            <a:r>
              <a:rPr lang="en-US" dirty="0">
                <a:solidFill>
                  <a:schemeClr val="accent1">
                    <a:lumMod val="50000"/>
                  </a:schemeClr>
                </a:solidFill>
              </a:rPr>
              <a:t>    for row in reader:</a:t>
            </a:r>
          </a:p>
          <a:p>
            <a:r>
              <a:rPr lang="en-US" dirty="0">
                <a:solidFill>
                  <a:schemeClr val="accent1">
                    <a:lumMod val="50000"/>
                  </a:schemeClr>
                </a:solidFill>
              </a:rPr>
              <a:t>        print(row)</a:t>
            </a:r>
          </a:p>
          <a:p>
            <a:endParaRPr lang="en-US" dirty="0">
              <a:solidFill>
                <a:schemeClr val="accent1">
                  <a:lumMod val="50000"/>
                </a:schemeClr>
              </a:solidFill>
            </a:endParaRPr>
          </a:p>
          <a:p>
            <a:endParaRPr lang="en-US" dirty="0">
              <a:solidFill>
                <a:schemeClr val="accent1">
                  <a:lumMod val="50000"/>
                </a:schemeClr>
              </a:solidFill>
            </a:endParaRPr>
          </a:p>
          <a:p>
            <a:endParaRPr lang="en-US" b="1" dirty="0">
              <a:solidFill>
                <a:schemeClr val="accent2">
                  <a:lumMod val="75000"/>
                </a:schemeClr>
              </a:solidFill>
            </a:endParaRPr>
          </a:p>
        </p:txBody>
      </p:sp>
    </p:spTree>
    <p:extLst>
      <p:ext uri="{BB962C8B-B14F-4D97-AF65-F5344CB8AC3E}">
        <p14:creationId xmlns:p14="http://schemas.microsoft.com/office/powerpoint/2010/main" val="27459261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Object Oriented Programming</a:t>
            </a:r>
          </a:p>
          <a:p>
            <a:pPr marL="0" indent="0" algn="ctr">
              <a:buNone/>
            </a:pPr>
            <a:endParaRPr lang="en-IN" b="1" u="sng" dirty="0">
              <a:solidFill>
                <a:schemeClr val="accent2">
                  <a:lumMod val="75000"/>
                </a:schemeClr>
              </a:solidFill>
            </a:endParaRPr>
          </a:p>
          <a:p>
            <a:pPr marL="0" indent="0">
              <a:buNone/>
            </a:pPr>
            <a:endParaRPr lang="en-US" sz="1800" dirty="0">
              <a:solidFill>
                <a:schemeClr val="tx2">
                  <a:lumMod val="75000"/>
                </a:schemeClr>
              </a:solidFill>
            </a:endParaRPr>
          </a:p>
          <a:p>
            <a:pPr>
              <a:buFont typeface="Wingdings" panose="05000000000000000000" pitchFamily="2" charset="2"/>
              <a:buChar char="Ø"/>
            </a:pPr>
            <a:endParaRPr lang="en-US" sz="1800" dirty="0">
              <a:solidFill>
                <a:schemeClr val="tx2">
                  <a:lumMod val="75000"/>
                </a:schemeClr>
              </a:solidFill>
            </a:endParaRPr>
          </a:p>
          <a:p>
            <a:pPr>
              <a:buFont typeface="Wingdings" panose="05000000000000000000" pitchFamily="2" charset="2"/>
              <a:buChar char="Ø"/>
            </a:pPr>
            <a:endParaRPr lang="en-US" sz="1800" dirty="0">
              <a:solidFill>
                <a:schemeClr val="tx2">
                  <a:lumMod val="75000"/>
                </a:schemeClr>
              </a:solidFill>
            </a:endParaRPr>
          </a:p>
          <a:p>
            <a:pPr>
              <a:buFont typeface="Wingdings" panose="05000000000000000000" pitchFamily="2" charset="2"/>
              <a:buChar char="Ø"/>
            </a:pPr>
            <a:endParaRPr lang="en-US" sz="1800" dirty="0">
              <a:solidFill>
                <a:schemeClr val="tx2">
                  <a:lumMod val="75000"/>
                </a:schemeClr>
              </a:solidFill>
            </a:endParaRPr>
          </a:p>
          <a:p>
            <a:pPr>
              <a:buFont typeface="Wingdings" panose="05000000000000000000" pitchFamily="2" charset="2"/>
              <a:buChar char="Ø"/>
            </a:pPr>
            <a:endParaRPr lang="en-US" sz="1800" dirty="0">
              <a:solidFill>
                <a:schemeClr val="tx2">
                  <a:lumMod val="75000"/>
                </a:schemeClr>
              </a:solidFill>
            </a:endParaRPr>
          </a:p>
          <a:p>
            <a:pPr>
              <a:buFont typeface="Wingdings" panose="05000000000000000000" pitchFamily="2" charset="2"/>
              <a:buChar char="Ø"/>
            </a:pPr>
            <a:r>
              <a:rPr lang="en-US" sz="1800" dirty="0">
                <a:solidFill>
                  <a:schemeClr val="accent1">
                    <a:lumMod val="50000"/>
                  </a:schemeClr>
                </a:solidFill>
              </a:rPr>
              <a:t>OOP is a style of programming. Different languages facilitate different styles of programming. The very first programming style was imperative i.e. give explicit commands to computer one after the other using machine language. </a:t>
            </a:r>
          </a:p>
          <a:p>
            <a:pPr>
              <a:buFont typeface="Wingdings" panose="05000000000000000000" pitchFamily="2" charset="2"/>
              <a:buChar char="Ø"/>
            </a:pPr>
            <a:r>
              <a:rPr lang="en-US" sz="1900" dirty="0">
                <a:solidFill>
                  <a:schemeClr val="accent1">
                    <a:lumMod val="50000"/>
                  </a:schemeClr>
                </a:solidFill>
              </a:rPr>
              <a:t>Later it was learned that structures of code like sub-routines, procedures or functions </a:t>
            </a:r>
            <a:r>
              <a:rPr lang="en-US" sz="1900" dirty="0" err="1">
                <a:solidFill>
                  <a:schemeClr val="accent1">
                    <a:lumMod val="50000"/>
                  </a:schemeClr>
                </a:solidFill>
              </a:rPr>
              <a:t>etc</a:t>
            </a:r>
            <a:r>
              <a:rPr lang="en-US" sz="1900" dirty="0">
                <a:solidFill>
                  <a:schemeClr val="accent1">
                    <a:lumMod val="50000"/>
                  </a:schemeClr>
                </a:solidFill>
              </a:rPr>
              <a:t> could be built and hence started structured programming. C language facilitates structured style of programming.</a:t>
            </a:r>
          </a:p>
          <a:p>
            <a:pPr marL="0" indent="0">
              <a:buNone/>
            </a:pPr>
            <a:r>
              <a:rPr lang="en-US" sz="1900" dirty="0">
                <a:solidFill>
                  <a:schemeClr val="accent1">
                    <a:lumMod val="50000"/>
                  </a:schemeClr>
                </a:solidFill>
              </a:rPr>
              <a:t>computer program = data + instructions</a:t>
            </a:r>
          </a:p>
          <a:p>
            <a:pPr marL="0" indent="0">
              <a:buNone/>
            </a:pPr>
            <a:r>
              <a:rPr lang="en-US" sz="1900" dirty="0">
                <a:solidFill>
                  <a:schemeClr val="accent2">
                    <a:lumMod val="75000"/>
                  </a:schemeClr>
                </a:solidFill>
              </a:rPr>
              <a:t>Problem</a:t>
            </a:r>
            <a:r>
              <a:rPr lang="en-US" sz="1900" dirty="0">
                <a:solidFill>
                  <a:schemeClr val="accent1">
                    <a:lumMod val="50000"/>
                  </a:schemeClr>
                </a:solidFill>
              </a:rPr>
              <a:t>: In structured programming, data was normally separated from procedures…especially the global data in the program could be changed by any piece of code in the software which made bug tracking in code very difficult (especially when code contained thousands of lines) because it was hard to track what changed what.</a:t>
            </a:r>
          </a:p>
          <a:p>
            <a:pPr marL="0" indent="0">
              <a:buNone/>
            </a:pPr>
            <a:r>
              <a:rPr lang="en-US" sz="1900" dirty="0">
                <a:solidFill>
                  <a:schemeClr val="accent2">
                    <a:lumMod val="75000"/>
                  </a:schemeClr>
                </a:solidFill>
              </a:rPr>
              <a:t>Solution</a:t>
            </a:r>
            <a:r>
              <a:rPr lang="en-US" sz="1900" dirty="0">
                <a:solidFill>
                  <a:schemeClr val="accent1">
                    <a:lumMod val="50000"/>
                  </a:schemeClr>
                </a:solidFill>
              </a:rPr>
              <a:t>: OOP seen as a solution where data and instructions were bundled into an entity called an object. Only an object would change its data and hence bug tracking became very easy. The languages that facilitate OOP include Java and C++</a:t>
            </a:r>
          </a:p>
          <a:p>
            <a:pPr marL="0" indent="0">
              <a:buNone/>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pic>
        <p:nvPicPr>
          <p:cNvPr id="4" name="Picture 3">
            <a:extLst>
              <a:ext uri="{FF2B5EF4-FFF2-40B4-BE49-F238E27FC236}">
                <a16:creationId xmlns:a16="http://schemas.microsoft.com/office/drawing/2014/main" id="{0FF83989-183E-9B82-87F1-A59B911ACA93}"/>
              </a:ext>
            </a:extLst>
          </p:cNvPr>
          <p:cNvPicPr>
            <a:picLocks noChangeAspect="1"/>
          </p:cNvPicPr>
          <p:nvPr/>
        </p:nvPicPr>
        <p:blipFill>
          <a:blip r:embed="rId2"/>
          <a:stretch>
            <a:fillRect/>
          </a:stretch>
        </p:blipFill>
        <p:spPr>
          <a:xfrm>
            <a:off x="210927" y="1035418"/>
            <a:ext cx="4043465" cy="1509175"/>
          </a:xfrm>
          <a:prstGeom prst="rect">
            <a:avLst/>
          </a:prstGeom>
        </p:spPr>
      </p:pic>
      <p:pic>
        <p:nvPicPr>
          <p:cNvPr id="2" name="Picture 1" descr="Welcome to GHTC-INDIA - LHP RANCHI">
            <a:extLst>
              <a:ext uri="{FF2B5EF4-FFF2-40B4-BE49-F238E27FC236}">
                <a16:creationId xmlns:a16="http://schemas.microsoft.com/office/drawing/2014/main" id="{6EA0DD44-5926-300D-CEF3-7CC91A81BC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8785" y="968850"/>
            <a:ext cx="3602152" cy="1575743"/>
          </a:xfrm>
          <a:prstGeom prst="rect">
            <a:avLst/>
          </a:prstGeom>
          <a:noFill/>
          <a:ln>
            <a:noFill/>
          </a:ln>
        </p:spPr>
      </p:pic>
      <p:sp>
        <p:nvSpPr>
          <p:cNvPr id="6" name="Rectangle 5">
            <a:extLst>
              <a:ext uri="{FF2B5EF4-FFF2-40B4-BE49-F238E27FC236}">
                <a16:creationId xmlns:a16="http://schemas.microsoft.com/office/drawing/2014/main" id="{1AF0D5A6-91F6-4C90-F2C1-D62581F329BD}"/>
              </a:ext>
            </a:extLst>
          </p:cNvPr>
          <p:cNvSpPr/>
          <p:nvPr/>
        </p:nvSpPr>
        <p:spPr>
          <a:xfrm>
            <a:off x="4708188" y="968851"/>
            <a:ext cx="3602152" cy="15757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IN" dirty="0">
                <a:solidFill>
                  <a:schemeClr val="tx2">
                    <a:lumMod val="75000"/>
                  </a:schemeClr>
                </a:solidFill>
              </a:rPr>
              <a:t>Saves Time</a:t>
            </a:r>
          </a:p>
          <a:p>
            <a:pPr fontAlgn="base"/>
            <a:r>
              <a:rPr lang="en-US" dirty="0">
                <a:solidFill>
                  <a:schemeClr val="tx2">
                    <a:lumMod val="75000"/>
                  </a:schemeClr>
                </a:solidFill>
              </a:rPr>
              <a:t>No Need to Store Materials</a:t>
            </a:r>
          </a:p>
          <a:p>
            <a:pPr fontAlgn="base"/>
            <a:r>
              <a:rPr lang="en-US" dirty="0">
                <a:solidFill>
                  <a:schemeClr val="tx2">
                    <a:lumMod val="75000"/>
                  </a:schemeClr>
                </a:solidFill>
              </a:rPr>
              <a:t>No Possibility of Weather Delay</a:t>
            </a:r>
            <a:endParaRPr lang="en-IN" dirty="0">
              <a:solidFill>
                <a:schemeClr val="tx2">
                  <a:lumMod val="75000"/>
                </a:schemeClr>
              </a:solidFill>
            </a:endParaRPr>
          </a:p>
          <a:p>
            <a:pPr fontAlgn="base"/>
            <a:r>
              <a:rPr lang="en-IN" dirty="0">
                <a:solidFill>
                  <a:schemeClr val="tx2">
                    <a:lumMod val="75000"/>
                  </a:schemeClr>
                </a:solidFill>
              </a:rPr>
              <a:t>Lower Volume of Waste</a:t>
            </a:r>
          </a:p>
          <a:p>
            <a:pPr algn="l" fontAlgn="base"/>
            <a:endParaRPr lang="en-IN" b="0" i="0" dirty="0">
              <a:solidFill>
                <a:srgbClr val="5D3178"/>
              </a:solidFill>
              <a:effectLst/>
              <a:latin typeface="Arial" panose="020B0604020202020204" pitchFamily="34" charset="0"/>
            </a:endParaRPr>
          </a:p>
        </p:txBody>
      </p:sp>
    </p:spTree>
    <p:extLst>
      <p:ext uri="{BB962C8B-B14F-4D97-AF65-F5344CB8AC3E}">
        <p14:creationId xmlns:p14="http://schemas.microsoft.com/office/powerpoint/2010/main" val="22842652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Object Oriented Programming</a:t>
            </a:r>
          </a:p>
          <a:p>
            <a:pPr>
              <a:buFont typeface="Wingdings" panose="05000000000000000000" pitchFamily="2" charset="2"/>
              <a:buChar char="Ø"/>
            </a:pPr>
            <a:r>
              <a:rPr lang="en-US" sz="1800" dirty="0">
                <a:solidFill>
                  <a:schemeClr val="accent1">
                    <a:lumMod val="50000"/>
                  </a:schemeClr>
                </a:solidFill>
              </a:rPr>
              <a:t>OOP is a way of programming using the idea of “objects” to represents data and methods. an approach used for creating neat and reusable code instead of a redundant.</a:t>
            </a:r>
          </a:p>
          <a:p>
            <a:pPr>
              <a:buFont typeface="Wingdings" panose="05000000000000000000" pitchFamily="2" charset="2"/>
              <a:buChar char="Ø"/>
            </a:pPr>
            <a:r>
              <a:rPr lang="en-US" sz="1800" dirty="0">
                <a:solidFill>
                  <a:schemeClr val="accent1">
                    <a:lumMod val="50000"/>
                  </a:schemeClr>
                </a:solidFill>
              </a:rPr>
              <a:t>Object could represent a person with properties like a name, age, and address and behaviors such as walking, talking, breathing, and running. Or it could represent an email with properties like a recipient list, subject, and body and behaviors like adding attachments and sending.</a:t>
            </a:r>
          </a:p>
          <a:p>
            <a:pPr>
              <a:buFont typeface="Wingdings" panose="05000000000000000000" pitchFamily="2" charset="2"/>
              <a:buChar char="Ø"/>
            </a:pPr>
            <a:r>
              <a:rPr lang="en-US" sz="1800" dirty="0">
                <a:solidFill>
                  <a:schemeClr val="accent1">
                    <a:lumMod val="50000"/>
                  </a:schemeClr>
                </a:solidFill>
              </a:rPr>
              <a:t>OOP is an approach for modeling concrete, real-world things, like cars, as well as relations between things, like companies and employees or students and teachers. OOP models real-world entities as software objects that have some data associated with them and can perform certain operations. organize program instructions in a better way and control program’s data efficiently.</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OOPs have following features:</a:t>
            </a:r>
          </a:p>
          <a:p>
            <a:pPr marL="0" indent="0">
              <a:buNone/>
            </a:pPr>
            <a:r>
              <a:rPr lang="en-US" sz="1800" dirty="0">
                <a:solidFill>
                  <a:schemeClr val="accent1">
                    <a:lumMod val="50000"/>
                  </a:schemeClr>
                </a:solidFill>
              </a:rPr>
              <a:t>1. Object - Instance of Class</a:t>
            </a:r>
          </a:p>
          <a:p>
            <a:pPr marL="0" indent="0">
              <a:buNone/>
            </a:pPr>
            <a:r>
              <a:rPr lang="en-US" sz="1800" dirty="0">
                <a:solidFill>
                  <a:schemeClr val="accent1">
                    <a:lumMod val="50000"/>
                  </a:schemeClr>
                </a:solidFill>
              </a:rPr>
              <a:t>2. Class - Blue print of Object</a:t>
            </a:r>
          </a:p>
          <a:p>
            <a:pPr marL="0" indent="0">
              <a:buNone/>
            </a:pPr>
            <a:endParaRPr lang="en-US" sz="1800" dirty="0">
              <a:solidFill>
                <a:schemeClr val="accent1">
                  <a:lumMod val="50000"/>
                </a:schemeClr>
              </a:solidFill>
            </a:endParaRPr>
          </a:p>
          <a:p>
            <a:pPr marL="0" indent="0">
              <a:buNone/>
            </a:pPr>
            <a:r>
              <a:rPr lang="en-US" sz="1900" dirty="0">
                <a:solidFill>
                  <a:schemeClr val="accent2">
                    <a:lumMod val="75000"/>
                  </a:schemeClr>
                </a:solidFill>
              </a:rPr>
              <a:t>Ex: </a:t>
            </a:r>
            <a:r>
              <a:rPr lang="en-US" sz="1900" dirty="0" err="1">
                <a:solidFill>
                  <a:schemeClr val="accent1">
                    <a:lumMod val="50000"/>
                  </a:schemeClr>
                </a:solidFill>
              </a:rPr>
              <a:t>lis</a:t>
            </a:r>
            <a:r>
              <a:rPr lang="en-US" sz="1900" dirty="0">
                <a:solidFill>
                  <a:schemeClr val="accent1">
                    <a:lumMod val="50000"/>
                  </a:schemeClr>
                </a:solidFill>
              </a:rPr>
              <a:t>=[12,32,65,32]</a:t>
            </a:r>
          </a:p>
          <a:p>
            <a:pPr marL="0" indent="0">
              <a:buNone/>
            </a:pPr>
            <a:r>
              <a:rPr lang="en-US" sz="1900" dirty="0">
                <a:solidFill>
                  <a:schemeClr val="accent1">
                    <a:lumMod val="50000"/>
                  </a:schemeClr>
                </a:solidFill>
              </a:rPr>
              <a:t>print(type(</a:t>
            </a:r>
            <a:r>
              <a:rPr lang="en-US" sz="1900" dirty="0" err="1">
                <a:solidFill>
                  <a:schemeClr val="accent1">
                    <a:lumMod val="50000"/>
                  </a:schemeClr>
                </a:solidFill>
              </a:rPr>
              <a:t>lis</a:t>
            </a:r>
            <a:r>
              <a:rPr lang="en-US" sz="1900" dirty="0">
                <a:solidFill>
                  <a:schemeClr val="accent1">
                    <a:lumMod val="50000"/>
                  </a:schemeClr>
                </a:solidFill>
              </a:rPr>
              <a:t>))</a:t>
            </a:r>
          </a:p>
          <a:p>
            <a:pPr marL="0" indent="0">
              <a:buNone/>
            </a:pPr>
            <a:r>
              <a:rPr lang="en-US" sz="1900" dirty="0">
                <a:solidFill>
                  <a:schemeClr val="accent1">
                    <a:lumMod val="50000"/>
                  </a:schemeClr>
                </a:solidFill>
              </a:rPr>
              <a:t>print(</a:t>
            </a:r>
            <a:r>
              <a:rPr lang="en-US" sz="1900" dirty="0" err="1">
                <a:solidFill>
                  <a:schemeClr val="accent1">
                    <a:lumMod val="50000"/>
                  </a:schemeClr>
                </a:solidFill>
              </a:rPr>
              <a:t>lis.upper</a:t>
            </a:r>
            <a:r>
              <a:rPr lang="en-US" sz="1900" dirty="0">
                <a:solidFill>
                  <a:schemeClr val="accent1">
                    <a:lumMod val="50000"/>
                  </a:schemeClr>
                </a:solidFill>
              </a:rPr>
              <a:t>)</a:t>
            </a: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5D1471FF-A724-2098-F258-34F7EB75D5DB}"/>
              </a:ext>
            </a:extLst>
          </p:cNvPr>
          <p:cNvSpPr/>
          <p:nvPr/>
        </p:nvSpPr>
        <p:spPr>
          <a:xfrm>
            <a:off x="2928026" y="2840477"/>
            <a:ext cx="4406629" cy="40175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solidFill>
                  <a:schemeClr val="accent2">
                    <a:lumMod val="75000"/>
                  </a:schemeClr>
                </a:solidFill>
              </a:rPr>
              <a:t>OBJECTS</a:t>
            </a:r>
          </a:p>
          <a:p>
            <a:r>
              <a:rPr lang="en-US" dirty="0">
                <a:solidFill>
                  <a:schemeClr val="accent2">
                    <a:lumMod val="75000"/>
                  </a:schemeClr>
                </a:solidFill>
              </a:rPr>
              <a:t>Python supports many different kinds of data</a:t>
            </a:r>
          </a:p>
          <a:p>
            <a:r>
              <a:rPr lang="en-US" dirty="0">
                <a:solidFill>
                  <a:schemeClr val="accent1">
                    <a:lumMod val="50000"/>
                  </a:schemeClr>
                </a:solidFill>
              </a:rPr>
              <a:t> 1234, 3.14159,  "Hello“  [1, 5, 7, 11, 13]</a:t>
            </a:r>
          </a:p>
          <a:p>
            <a:r>
              <a:rPr lang="en-US" dirty="0">
                <a:solidFill>
                  <a:schemeClr val="accent1">
                    <a:lumMod val="50000"/>
                  </a:schemeClr>
                </a:solidFill>
              </a:rPr>
              <a:t> {"CA": "California", "MA": "Massachusetts"}</a:t>
            </a:r>
          </a:p>
          <a:p>
            <a:r>
              <a:rPr lang="en-US" dirty="0">
                <a:solidFill>
                  <a:schemeClr val="accent2">
                    <a:lumMod val="75000"/>
                  </a:schemeClr>
                </a:solidFill>
              </a:rPr>
              <a:t>each is an object, and every object has:</a:t>
            </a:r>
          </a:p>
          <a:p>
            <a:r>
              <a:rPr lang="en-US" dirty="0">
                <a:solidFill>
                  <a:schemeClr val="accent1">
                    <a:lumMod val="50000"/>
                  </a:schemeClr>
                </a:solidFill>
              </a:rPr>
              <a:t> • a type</a:t>
            </a:r>
          </a:p>
          <a:p>
            <a:r>
              <a:rPr lang="en-US" dirty="0">
                <a:solidFill>
                  <a:schemeClr val="accent1">
                    <a:lumMod val="50000"/>
                  </a:schemeClr>
                </a:solidFill>
              </a:rPr>
              <a:t> • an internal data representation (primitive or composite)</a:t>
            </a:r>
          </a:p>
          <a:p>
            <a:r>
              <a:rPr lang="en-US" dirty="0">
                <a:solidFill>
                  <a:schemeClr val="accent1">
                    <a:lumMod val="50000"/>
                  </a:schemeClr>
                </a:solidFill>
              </a:rPr>
              <a:t> • a set of procedures for interaction with the object</a:t>
            </a:r>
          </a:p>
          <a:p>
            <a:r>
              <a:rPr lang="en-US" dirty="0">
                <a:solidFill>
                  <a:schemeClr val="accent2">
                    <a:lumMod val="75000"/>
                  </a:schemeClr>
                </a:solidFill>
              </a:rPr>
              <a:t>an object is an instance of a type</a:t>
            </a:r>
          </a:p>
          <a:p>
            <a:r>
              <a:rPr lang="en-US" dirty="0">
                <a:solidFill>
                  <a:schemeClr val="accent1">
                    <a:lumMod val="50000"/>
                  </a:schemeClr>
                </a:solidFill>
              </a:rPr>
              <a:t> • 1234 is an instance of an int</a:t>
            </a:r>
          </a:p>
          <a:p>
            <a:r>
              <a:rPr lang="en-US" dirty="0">
                <a:solidFill>
                  <a:schemeClr val="accent1">
                    <a:lumMod val="50000"/>
                  </a:schemeClr>
                </a:solidFill>
              </a:rPr>
              <a:t> • "hello“ is an instance of a string</a:t>
            </a:r>
            <a:endParaRPr lang="en-IN" dirty="0">
              <a:solidFill>
                <a:schemeClr val="accent1">
                  <a:lumMod val="50000"/>
                </a:schemeClr>
              </a:solidFill>
            </a:endParaRPr>
          </a:p>
        </p:txBody>
      </p:sp>
      <p:sp>
        <p:nvSpPr>
          <p:cNvPr id="4" name="Rectangle 3">
            <a:extLst>
              <a:ext uri="{FF2B5EF4-FFF2-40B4-BE49-F238E27FC236}">
                <a16:creationId xmlns:a16="http://schemas.microsoft.com/office/drawing/2014/main" id="{FA7CF954-A768-D5C7-3840-51AED2805B8E}"/>
              </a:ext>
            </a:extLst>
          </p:cNvPr>
          <p:cNvSpPr/>
          <p:nvPr/>
        </p:nvSpPr>
        <p:spPr>
          <a:xfrm>
            <a:off x="7334655" y="2840476"/>
            <a:ext cx="4857346" cy="40175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Encapsulation:</a:t>
            </a:r>
            <a:r>
              <a:rPr lang="en-US" dirty="0">
                <a:solidFill>
                  <a:schemeClr val="accent1">
                    <a:lumMod val="50000"/>
                  </a:schemeClr>
                </a:solidFill>
              </a:rPr>
              <a:t> wrapping or binding the data and member function into a single unit.</a:t>
            </a:r>
          </a:p>
          <a:p>
            <a:r>
              <a:rPr lang="en-IN" dirty="0">
                <a:solidFill>
                  <a:schemeClr val="accent2">
                    <a:lumMod val="75000"/>
                  </a:schemeClr>
                </a:solidFill>
              </a:rPr>
              <a:t>Data Abstraction</a:t>
            </a:r>
            <a:r>
              <a:rPr lang="en-US" dirty="0">
                <a:solidFill>
                  <a:schemeClr val="accent2">
                    <a:lumMod val="75000"/>
                  </a:schemeClr>
                </a:solidFill>
              </a:rPr>
              <a:t>: </a:t>
            </a:r>
            <a:r>
              <a:rPr lang="en-US" dirty="0">
                <a:solidFill>
                  <a:schemeClr val="accent1">
                    <a:lumMod val="50000"/>
                  </a:schemeClr>
                </a:solidFill>
              </a:rPr>
              <a:t>hiding the implementation details from the user, only the functionality will be provided to the user.</a:t>
            </a:r>
          </a:p>
          <a:p>
            <a:r>
              <a:rPr lang="en-IN" dirty="0">
                <a:solidFill>
                  <a:schemeClr val="accent2">
                    <a:lumMod val="75000"/>
                  </a:schemeClr>
                </a:solidFill>
              </a:rPr>
              <a:t>Polymorphism: </a:t>
            </a:r>
            <a:r>
              <a:rPr lang="en-US" dirty="0">
                <a:solidFill>
                  <a:schemeClr val="accent1">
                    <a:lumMod val="50000"/>
                  </a:schemeClr>
                </a:solidFill>
              </a:rPr>
              <a:t>assignment of more than one behavior to a particular function. The operation performed varies by the types of objects or arguments involved.</a:t>
            </a:r>
          </a:p>
          <a:p>
            <a:r>
              <a:rPr lang="en-US" dirty="0">
                <a:solidFill>
                  <a:schemeClr val="accent2">
                    <a:lumMod val="75000"/>
                  </a:schemeClr>
                </a:solidFill>
              </a:rPr>
              <a:t>Inheritance - </a:t>
            </a:r>
            <a:r>
              <a:rPr lang="en-US" dirty="0">
                <a:solidFill>
                  <a:schemeClr val="accent1">
                    <a:lumMod val="50000"/>
                  </a:schemeClr>
                </a:solidFill>
              </a:rPr>
              <a:t>process of acquiring the properties or members of one class to another class.</a:t>
            </a:r>
            <a:endParaRPr lang="en-IN" dirty="0">
              <a:solidFill>
                <a:schemeClr val="accent1">
                  <a:lumMod val="50000"/>
                </a:schemeClr>
              </a:solidFill>
            </a:endParaRPr>
          </a:p>
        </p:txBody>
      </p:sp>
    </p:spTree>
    <p:extLst>
      <p:ext uri="{BB962C8B-B14F-4D97-AF65-F5344CB8AC3E}">
        <p14:creationId xmlns:p14="http://schemas.microsoft.com/office/powerpoint/2010/main" val="2046373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66C9222-C1D9-BEBE-8CBD-59D880E7E437}"/>
              </a:ext>
            </a:extLst>
          </p:cNvPr>
          <p:cNvGraphicFramePr>
            <a:graphicFrameLocks noGrp="1"/>
          </p:cNvGraphicFramePr>
          <p:nvPr>
            <p:ph idx="1"/>
            <p:extLst>
              <p:ext uri="{D42A27DB-BD31-4B8C-83A1-F6EECF244321}">
                <p14:modId xmlns:p14="http://schemas.microsoft.com/office/powerpoint/2010/main" val="2444645247"/>
              </p:ext>
            </p:extLst>
          </p:nvPr>
        </p:nvGraphicFramePr>
        <p:xfrm>
          <a:off x="0" y="1"/>
          <a:ext cx="12192001" cy="6626953"/>
        </p:xfrm>
        <a:graphic>
          <a:graphicData uri="http://schemas.openxmlformats.org/drawingml/2006/table">
            <a:tbl>
              <a:tblPr/>
              <a:tblGrid>
                <a:gridCol w="6066135">
                  <a:extLst>
                    <a:ext uri="{9D8B030D-6E8A-4147-A177-3AD203B41FA5}">
                      <a16:colId xmlns:a16="http://schemas.microsoft.com/office/drawing/2014/main" val="3334748493"/>
                    </a:ext>
                  </a:extLst>
                </a:gridCol>
                <a:gridCol w="6125866">
                  <a:extLst>
                    <a:ext uri="{9D8B030D-6E8A-4147-A177-3AD203B41FA5}">
                      <a16:colId xmlns:a16="http://schemas.microsoft.com/office/drawing/2014/main" val="3307328284"/>
                    </a:ext>
                  </a:extLst>
                </a:gridCol>
              </a:tblGrid>
              <a:tr h="356252">
                <a:tc>
                  <a:txBody>
                    <a:bodyPr/>
                    <a:lstStyle/>
                    <a:p>
                      <a:pPr marL="0" algn="ctr" defTabSz="914400" rtl="0" eaLnBrk="1" fontAlgn="base" latinLnBrk="0" hangingPunct="1"/>
                      <a:r>
                        <a:rPr lang="en-IN" sz="1900" b="1" kern="1200" dirty="0">
                          <a:solidFill>
                            <a:schemeClr val="accent2">
                              <a:lumMod val="75000"/>
                            </a:schemeClr>
                          </a:solidFill>
                          <a:latin typeface="+mn-lt"/>
                          <a:ea typeface="+mn-ea"/>
                          <a:cs typeface="+mn-cs"/>
                        </a:rPr>
                        <a:t>Procedural Oriented Programming</a:t>
                      </a:r>
                    </a:p>
                  </a:txBody>
                  <a:tcPr marL="25240" marR="25240" marT="50480" marB="5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ase" latinLnBrk="0" hangingPunct="1"/>
                      <a:r>
                        <a:rPr lang="en-IN" sz="1900" b="1" kern="1200" dirty="0">
                          <a:solidFill>
                            <a:schemeClr val="accent2">
                              <a:lumMod val="75000"/>
                            </a:schemeClr>
                          </a:solidFill>
                          <a:latin typeface="+mn-lt"/>
                          <a:ea typeface="+mn-ea"/>
                          <a:cs typeface="+mn-cs"/>
                        </a:rPr>
                        <a:t>Object-Oriented Programming</a:t>
                      </a:r>
                    </a:p>
                  </a:txBody>
                  <a:tcPr marL="50480" marR="50480" marT="50480" marB="5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11641389"/>
                  </a:ext>
                </a:extLst>
              </a:tr>
              <a:tr h="499095">
                <a:tc>
                  <a:txBody>
                    <a:bodyPr/>
                    <a:lstStyle/>
                    <a:p>
                      <a:pPr algn="ctr" fontAlgn="ctr"/>
                      <a:r>
                        <a:rPr lang="en-US" sz="1800" kern="1200" dirty="0">
                          <a:solidFill>
                            <a:schemeClr val="accent1">
                              <a:lumMod val="50000"/>
                            </a:schemeClr>
                          </a:solidFill>
                          <a:latin typeface="+mn-lt"/>
                          <a:ea typeface="+mn-ea"/>
                          <a:cs typeface="+mn-cs"/>
                        </a:rPr>
                        <a:t>the program is divided into small parts called functions.</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the program is divided into small parts called objects.</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792924"/>
                  </a:ext>
                </a:extLst>
              </a:tr>
              <a:tr h="379188">
                <a:tc>
                  <a:txBody>
                    <a:bodyPr/>
                    <a:lstStyle/>
                    <a:p>
                      <a:pPr algn="ctr" fontAlgn="ctr"/>
                      <a:r>
                        <a:rPr lang="en-US" sz="1800" kern="1200" dirty="0">
                          <a:solidFill>
                            <a:schemeClr val="accent1">
                              <a:lumMod val="50000"/>
                            </a:schemeClr>
                          </a:solidFill>
                          <a:latin typeface="+mn-lt"/>
                          <a:ea typeface="+mn-ea"/>
                          <a:cs typeface="+mn-cs"/>
                        </a:rPr>
                        <a:t>follows a top-down approach.</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follows a bottom-up approach.</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9821932"/>
                  </a:ext>
                </a:extLst>
              </a:tr>
              <a:tr h="499095">
                <a:tc>
                  <a:txBody>
                    <a:bodyPr/>
                    <a:lstStyle/>
                    <a:p>
                      <a:pPr algn="ctr" fontAlgn="ctr"/>
                      <a:r>
                        <a:rPr lang="en-US" sz="1800" kern="1200" dirty="0">
                          <a:solidFill>
                            <a:schemeClr val="accent1">
                              <a:lumMod val="50000"/>
                            </a:schemeClr>
                          </a:solidFill>
                          <a:latin typeface="+mn-lt"/>
                          <a:ea typeface="+mn-ea"/>
                          <a:cs typeface="+mn-cs"/>
                        </a:rPr>
                        <a:t>There is no access specifier in procedural programming.</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has access specifiers like private, public, protected, etc.</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572600"/>
                  </a:ext>
                </a:extLst>
              </a:tr>
              <a:tr h="379188">
                <a:tc>
                  <a:txBody>
                    <a:bodyPr/>
                    <a:lstStyle/>
                    <a:p>
                      <a:pPr algn="ctr" fontAlgn="ctr"/>
                      <a:r>
                        <a:rPr lang="en-US" sz="1800" kern="1200" dirty="0">
                          <a:solidFill>
                            <a:schemeClr val="accent1">
                              <a:lumMod val="50000"/>
                            </a:schemeClr>
                          </a:solidFill>
                          <a:latin typeface="+mn-lt"/>
                          <a:ea typeface="+mn-ea"/>
                          <a:cs typeface="+mn-cs"/>
                        </a:rPr>
                        <a:t>Adding new data and functions is not easy.</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Adding new data and function is easy.</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9688983"/>
                  </a:ext>
                </a:extLst>
              </a:tr>
              <a:tr h="499095">
                <a:tc>
                  <a:txBody>
                    <a:bodyPr/>
                    <a:lstStyle/>
                    <a:p>
                      <a:pPr algn="ctr" fontAlgn="ctr"/>
                      <a:r>
                        <a:rPr lang="en-US" sz="1800" kern="1200" dirty="0">
                          <a:solidFill>
                            <a:schemeClr val="accent1">
                              <a:lumMod val="50000"/>
                            </a:schemeClr>
                          </a:solidFill>
                          <a:latin typeface="+mn-lt"/>
                          <a:ea typeface="+mn-ea"/>
                          <a:cs typeface="+mn-cs"/>
                        </a:rPr>
                        <a:t>does not have any proper way of hiding data so it is less secure.</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provides data hiding so it is more secure.</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23300735"/>
                  </a:ext>
                </a:extLst>
              </a:tr>
              <a:tr h="379188">
                <a:tc>
                  <a:txBody>
                    <a:bodyPr/>
                    <a:lstStyle/>
                    <a:p>
                      <a:pPr algn="ctr" fontAlgn="ctr"/>
                      <a:r>
                        <a:rPr lang="en-US" sz="1800" kern="1200" dirty="0">
                          <a:solidFill>
                            <a:schemeClr val="accent1">
                              <a:lumMod val="50000"/>
                            </a:schemeClr>
                          </a:solidFill>
                          <a:latin typeface="+mn-lt"/>
                          <a:ea typeface="+mn-ea"/>
                          <a:cs typeface="+mn-cs"/>
                        </a:rPr>
                        <a:t>Overloading is not possible.</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Overloading is possible in object-oriented programming.</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3322080"/>
                  </a:ext>
                </a:extLst>
              </a:tr>
              <a:tr h="499095">
                <a:tc>
                  <a:txBody>
                    <a:bodyPr/>
                    <a:lstStyle/>
                    <a:p>
                      <a:pPr algn="ctr" fontAlgn="ctr"/>
                      <a:r>
                        <a:rPr lang="en-US" sz="1800" kern="1200" dirty="0">
                          <a:solidFill>
                            <a:schemeClr val="accent1">
                              <a:lumMod val="50000"/>
                            </a:schemeClr>
                          </a:solidFill>
                          <a:latin typeface="+mn-lt"/>
                          <a:ea typeface="+mn-ea"/>
                          <a:cs typeface="+mn-cs"/>
                        </a:rPr>
                        <a:t>There is no concept of data hiding and inheritance.</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The concept of data hiding and inheritance is used.</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38315394"/>
                  </a:ext>
                </a:extLst>
              </a:tr>
              <a:tr h="379188">
                <a:tc>
                  <a:txBody>
                    <a:bodyPr/>
                    <a:lstStyle/>
                    <a:p>
                      <a:pPr algn="ctr" fontAlgn="ctr"/>
                      <a:r>
                        <a:rPr lang="en-US" sz="1800" kern="1200" dirty="0">
                          <a:solidFill>
                            <a:schemeClr val="accent1">
                              <a:lumMod val="50000"/>
                            </a:schemeClr>
                          </a:solidFill>
                          <a:latin typeface="+mn-lt"/>
                          <a:ea typeface="+mn-ea"/>
                          <a:cs typeface="+mn-cs"/>
                        </a:rPr>
                        <a:t>The function is more important than the data.</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Data is more important than function.</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0547356"/>
                  </a:ext>
                </a:extLst>
              </a:tr>
              <a:tr h="379188">
                <a:tc>
                  <a:txBody>
                    <a:bodyPr/>
                    <a:lstStyle/>
                    <a:p>
                      <a:pPr algn="ctr" fontAlgn="ctr"/>
                      <a:r>
                        <a:rPr lang="en-US" sz="1800" kern="1200" dirty="0">
                          <a:solidFill>
                            <a:schemeClr val="accent1">
                              <a:lumMod val="50000"/>
                            </a:schemeClr>
                          </a:solidFill>
                          <a:latin typeface="+mn-lt"/>
                          <a:ea typeface="+mn-ea"/>
                          <a:cs typeface="+mn-cs"/>
                        </a:rPr>
                        <a:t>based on the unreal world.</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based on the real world.</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3089871"/>
                  </a:ext>
                </a:extLst>
              </a:tr>
              <a:tr h="499095">
                <a:tc>
                  <a:txBody>
                    <a:bodyPr/>
                    <a:lstStyle/>
                    <a:p>
                      <a:pPr algn="ctr" fontAlgn="ctr"/>
                      <a:r>
                        <a:rPr lang="en-US" sz="1800" kern="1200" dirty="0">
                          <a:solidFill>
                            <a:schemeClr val="accent1">
                              <a:lumMod val="50000"/>
                            </a:schemeClr>
                          </a:solidFill>
                          <a:latin typeface="+mn-lt"/>
                          <a:ea typeface="+mn-ea"/>
                          <a:cs typeface="+mn-cs"/>
                        </a:rPr>
                        <a:t>used for designing medium-sized programs.</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used for designing large and complex programs.</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4445995"/>
                  </a:ext>
                </a:extLst>
              </a:tr>
              <a:tr h="379188">
                <a:tc>
                  <a:txBody>
                    <a:bodyPr/>
                    <a:lstStyle/>
                    <a:p>
                      <a:pPr algn="ctr" fontAlgn="ctr"/>
                      <a:r>
                        <a:rPr lang="en-US" sz="1800" kern="1200" dirty="0">
                          <a:solidFill>
                            <a:schemeClr val="accent1">
                              <a:lumMod val="50000"/>
                            </a:schemeClr>
                          </a:solidFill>
                          <a:latin typeface="+mn-lt"/>
                          <a:ea typeface="+mn-ea"/>
                          <a:cs typeface="+mn-cs"/>
                        </a:rPr>
                        <a:t>uses the concept of procedure abstraction.</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uses the concept of data abstraction.</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4640248"/>
                  </a:ext>
                </a:extLst>
              </a:tr>
              <a:tr h="379188">
                <a:tc>
                  <a:txBody>
                    <a:bodyPr/>
                    <a:lstStyle/>
                    <a:p>
                      <a:pPr algn="ctr" fontAlgn="ctr"/>
                      <a:r>
                        <a:rPr lang="en-IN" sz="1800" kern="1200" dirty="0">
                          <a:solidFill>
                            <a:schemeClr val="accent1">
                              <a:lumMod val="50000"/>
                            </a:schemeClr>
                          </a:solidFill>
                          <a:latin typeface="+mn-lt"/>
                          <a:ea typeface="+mn-ea"/>
                          <a:cs typeface="+mn-cs"/>
                        </a:rPr>
                        <a:t>Code reusability absent in procedural programming</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800" kern="1200" dirty="0">
                          <a:solidFill>
                            <a:schemeClr val="accent1">
                              <a:lumMod val="50000"/>
                            </a:schemeClr>
                          </a:solidFill>
                          <a:latin typeface="+mn-lt"/>
                          <a:ea typeface="+mn-ea"/>
                          <a:cs typeface="+mn-cs"/>
                        </a:rPr>
                        <a:t>Code reusability present in object-oriented programming.</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6350245"/>
                  </a:ext>
                </a:extLst>
              </a:tr>
              <a:tr h="379188">
                <a:tc>
                  <a:txBody>
                    <a:bodyPr/>
                    <a:lstStyle/>
                    <a:p>
                      <a:pPr algn="ctr" fontAlgn="ctr"/>
                      <a:r>
                        <a:rPr lang="en-IN" sz="1800" kern="1200" dirty="0">
                          <a:solidFill>
                            <a:schemeClr val="accent1">
                              <a:lumMod val="50000"/>
                            </a:schemeClr>
                          </a:solidFill>
                          <a:latin typeface="+mn-lt"/>
                          <a:ea typeface="+mn-ea"/>
                          <a:cs typeface="+mn-cs"/>
                        </a:rPr>
                        <a:t>Ex: C, FORTRAN, Pascal, Basic, etc.</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800" kern="1200" dirty="0">
                          <a:solidFill>
                            <a:schemeClr val="accent1">
                              <a:lumMod val="50000"/>
                            </a:schemeClr>
                          </a:solidFill>
                          <a:latin typeface="+mn-lt"/>
                          <a:ea typeface="+mn-ea"/>
                          <a:cs typeface="+mn-cs"/>
                        </a:rPr>
                        <a:t>Ex: C++, Java, Python, C#, etc.</a:t>
                      </a: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06111463"/>
                  </a:ext>
                </a:extLst>
              </a:tr>
              <a:tr h="379188">
                <a:tc gridSpan="2">
                  <a:txBody>
                    <a:bodyPr/>
                    <a:lstStyle/>
                    <a:p>
                      <a:pPr algn="ctr" fontAlgn="ctr"/>
                      <a:r>
                        <a:rPr lang="en-IN" sz="1800" kern="1200" dirty="0">
                          <a:solidFill>
                            <a:schemeClr val="accent1">
                              <a:lumMod val="50000"/>
                            </a:schemeClr>
                          </a:solidFill>
                          <a:latin typeface="+mn-lt"/>
                          <a:ea typeface="+mn-ea"/>
                          <a:cs typeface="+mn-cs"/>
                          <a:hlinkClick r:id="rId2"/>
                        </a:rPr>
                        <a:t>https://www.atatus.com/blog/programming-paradigms-compared-function-procedural-and-oop/</a:t>
                      </a:r>
                      <a:endParaRPr lang="en-IN" sz="1800" kern="1200" dirty="0">
                        <a:solidFill>
                          <a:schemeClr val="accent1">
                            <a:lumMod val="50000"/>
                          </a:schemeClr>
                        </a:solidFill>
                        <a:latin typeface="+mn-lt"/>
                        <a:ea typeface="+mn-ea"/>
                        <a:cs typeface="+mn-cs"/>
                      </a:endParaRP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fr-FR" sz="1800" kern="1200" dirty="0">
                        <a:solidFill>
                          <a:schemeClr val="accent1">
                            <a:lumMod val="50000"/>
                          </a:schemeClr>
                        </a:solidFill>
                        <a:latin typeface="+mn-lt"/>
                        <a:ea typeface="+mn-ea"/>
                        <a:cs typeface="+mn-cs"/>
                      </a:endParaRPr>
                    </a:p>
                  </a:txBody>
                  <a:tcPr marL="50480" marR="50480" marT="70671" marB="706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7215223"/>
                  </a:ext>
                </a:extLst>
              </a:tr>
            </a:tbl>
          </a:graphicData>
        </a:graphic>
      </p:graphicFrame>
    </p:spTree>
    <p:extLst>
      <p:ext uri="{BB962C8B-B14F-4D97-AF65-F5344CB8AC3E}">
        <p14:creationId xmlns:p14="http://schemas.microsoft.com/office/powerpoint/2010/main" val="33928830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4E4C0A4-6A11-7CA6-6A9C-BC49709BBBA7}"/>
              </a:ext>
            </a:extLst>
          </p:cNvPr>
          <p:cNvGraphicFramePr>
            <a:graphicFrameLocks noGrp="1"/>
          </p:cNvGraphicFramePr>
          <p:nvPr>
            <p:ph idx="1"/>
            <p:extLst>
              <p:ext uri="{D42A27DB-BD31-4B8C-83A1-F6EECF244321}">
                <p14:modId xmlns:p14="http://schemas.microsoft.com/office/powerpoint/2010/main" val="692396817"/>
              </p:ext>
            </p:extLst>
          </p:nvPr>
        </p:nvGraphicFramePr>
        <p:xfrm>
          <a:off x="0" y="787940"/>
          <a:ext cx="12192000" cy="6070059"/>
        </p:xfrm>
        <a:graphic>
          <a:graphicData uri="http://schemas.openxmlformats.org/drawingml/2006/table">
            <a:tbl>
              <a:tblPr/>
              <a:tblGrid>
                <a:gridCol w="4064000">
                  <a:extLst>
                    <a:ext uri="{9D8B030D-6E8A-4147-A177-3AD203B41FA5}">
                      <a16:colId xmlns:a16="http://schemas.microsoft.com/office/drawing/2014/main" val="1095777640"/>
                    </a:ext>
                  </a:extLst>
                </a:gridCol>
                <a:gridCol w="4064000">
                  <a:extLst>
                    <a:ext uri="{9D8B030D-6E8A-4147-A177-3AD203B41FA5}">
                      <a16:colId xmlns:a16="http://schemas.microsoft.com/office/drawing/2014/main" val="3467502679"/>
                    </a:ext>
                  </a:extLst>
                </a:gridCol>
                <a:gridCol w="4064000">
                  <a:extLst>
                    <a:ext uri="{9D8B030D-6E8A-4147-A177-3AD203B41FA5}">
                      <a16:colId xmlns:a16="http://schemas.microsoft.com/office/drawing/2014/main" val="527414036"/>
                    </a:ext>
                  </a:extLst>
                </a:gridCol>
              </a:tblGrid>
              <a:tr h="444027">
                <a:tc>
                  <a:txBody>
                    <a:bodyPr/>
                    <a:lstStyle/>
                    <a:p>
                      <a:pPr algn="ctr"/>
                      <a:r>
                        <a:rPr lang="en-IN" sz="1900" b="1" kern="1200" dirty="0">
                          <a:solidFill>
                            <a:schemeClr val="accent2">
                              <a:lumMod val="75000"/>
                            </a:schemeClr>
                          </a:solidFill>
                          <a:latin typeface="+mn-lt"/>
                          <a:ea typeface="+mn-ea"/>
                          <a:cs typeface="+mn-cs"/>
                        </a:rPr>
                        <a:t>Functional</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IN" sz="1900" b="1" kern="1200">
                          <a:solidFill>
                            <a:schemeClr val="accent2">
                              <a:lumMod val="75000"/>
                            </a:schemeClr>
                          </a:solidFill>
                          <a:latin typeface="+mn-lt"/>
                          <a:ea typeface="+mn-ea"/>
                          <a:cs typeface="+mn-cs"/>
                        </a:rPr>
                        <a:t>OOPS</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IN" sz="1900" b="1" kern="1200" dirty="0">
                          <a:solidFill>
                            <a:schemeClr val="accent2">
                              <a:lumMod val="75000"/>
                            </a:schemeClr>
                          </a:solidFill>
                          <a:latin typeface="+mn-lt"/>
                          <a:ea typeface="+mn-ea"/>
                          <a:cs typeface="+mn-cs"/>
                        </a:rPr>
                        <a:t>Procedural Programming</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32514976"/>
                  </a:ext>
                </a:extLst>
              </a:tr>
              <a:tr h="1445761">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There is no difference between data and functions; the focus is on the composition of functions.</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The main focus of objects is communication among objects; they are composed of methods and attributes.</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There is a difference between data and functions, with the focus on procedures (operations).</a:t>
                      </a:r>
                    </a:p>
                    <a:p>
                      <a:pPr marL="0" algn="ctr" defTabSz="914400" rtl="0" eaLnBrk="1" fontAlgn="ctr" latinLnBrk="0" hangingPunct="1"/>
                      <a:r>
                        <a:rPr lang="en-US" sz="1800" kern="1200" dirty="0">
                          <a:solidFill>
                            <a:schemeClr val="accent1">
                              <a:lumMod val="50000"/>
                            </a:schemeClr>
                          </a:solidFill>
                          <a:latin typeface="+mn-lt"/>
                          <a:ea typeface="+mn-ea"/>
                          <a:cs typeface="+mn-cs"/>
                        </a:rPr>
                        <a:t>Ex: a=5 b=6 print(</a:t>
                      </a:r>
                      <a:r>
                        <a:rPr lang="en-US" sz="1800" kern="1200" dirty="0" err="1">
                          <a:solidFill>
                            <a:schemeClr val="accent1">
                              <a:lumMod val="50000"/>
                            </a:schemeClr>
                          </a:solidFill>
                          <a:latin typeface="+mn-lt"/>
                          <a:ea typeface="+mn-ea"/>
                          <a:cs typeface="+mn-cs"/>
                        </a:rPr>
                        <a:t>a+b</a:t>
                      </a:r>
                      <a:r>
                        <a:rPr lang="en-US" sz="1800" kern="1200" dirty="0">
                          <a:solidFill>
                            <a:schemeClr val="accent1">
                              <a:lumMod val="50000"/>
                            </a:schemeClr>
                          </a:solidFill>
                          <a:latin typeface="+mn-lt"/>
                          <a:ea typeface="+mn-ea"/>
                          <a:cs typeface="+mn-cs"/>
                        </a:rPr>
                        <a:t>) print(a-b)</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4124466"/>
                  </a:ext>
                </a:extLst>
              </a:tr>
              <a:tr h="844721">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Suitable for concurrent and parallel programming</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Scalable software systems are ideal</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IN" sz="1800" kern="1200">
                          <a:solidFill>
                            <a:schemeClr val="accent1">
                              <a:lumMod val="50000"/>
                            </a:schemeClr>
                          </a:solidFill>
                          <a:latin typeface="+mn-lt"/>
                          <a:ea typeface="+mn-ea"/>
                          <a:cs typeface="+mn-cs"/>
                        </a:rPr>
                        <a:t>Suitable for general-purpose programming</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6925260"/>
                  </a:ext>
                </a:extLst>
              </a:tr>
              <a:tr h="1045068">
                <a:tc>
                  <a:txBody>
                    <a:bodyPr/>
                    <a:lstStyle/>
                    <a:p>
                      <a:pPr marL="0" algn="ctr" defTabSz="914400" rtl="0" eaLnBrk="1" fontAlgn="ctr" latinLnBrk="0" hangingPunct="1"/>
                      <a:r>
                        <a:rPr lang="en-IN" sz="1800" kern="1200" dirty="0">
                          <a:solidFill>
                            <a:schemeClr val="accent1">
                              <a:lumMod val="50000"/>
                            </a:schemeClr>
                          </a:solidFill>
                          <a:latin typeface="+mn-lt"/>
                          <a:ea typeface="+mn-ea"/>
                          <a:cs typeface="+mn-cs"/>
                        </a:rPr>
                        <a:t>Data are immutable for functional programming.</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a:solidFill>
                            <a:schemeClr val="accent1">
                              <a:lumMod val="50000"/>
                            </a:schemeClr>
                          </a:solidFill>
                          <a:latin typeface="+mn-lt"/>
                          <a:ea typeface="+mn-ea"/>
                          <a:cs typeface="+mn-cs"/>
                        </a:rPr>
                        <a:t>Hidden data and methods are possible.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a:solidFill>
                            <a:schemeClr val="accent1">
                              <a:lumMod val="50000"/>
                            </a:schemeClr>
                          </a:solidFill>
                          <a:latin typeface="+mn-lt"/>
                          <a:ea typeface="+mn-ea"/>
                          <a:cs typeface="+mn-cs"/>
                        </a:rPr>
                        <a:t>Every context has access to the data, and it can be changed at any time.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0178000"/>
                  </a:ext>
                </a:extLst>
              </a:tr>
              <a:tr h="1445761">
                <a:tc>
                  <a:txBody>
                    <a:bodyPr/>
                    <a:lstStyle/>
                    <a:p>
                      <a:pPr marL="0" algn="ctr" defTabSz="914400" rtl="0" eaLnBrk="1" fontAlgn="ctr" latinLnBrk="0" hangingPunct="1"/>
                      <a:r>
                        <a:rPr lang="en-US" sz="1800" kern="1200">
                          <a:solidFill>
                            <a:schemeClr val="accent1">
                              <a:lumMod val="50000"/>
                            </a:schemeClr>
                          </a:solidFill>
                          <a:latin typeface="+mn-lt"/>
                          <a:ea typeface="+mn-ea"/>
                          <a:cs typeface="+mn-cs"/>
                        </a:rPr>
                        <a:t>In a declarative style, the developer describes what your objectives are in code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In imperative style, the developer specifies how to reach the goal through code.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a:solidFill>
                            <a:schemeClr val="accent1">
                              <a:lumMod val="50000"/>
                            </a:schemeClr>
                          </a:solidFill>
                          <a:latin typeface="+mn-lt"/>
                          <a:ea typeface="+mn-ea"/>
                          <a:cs typeface="+mn-cs"/>
                        </a:rPr>
                        <a:t>This is an imperative style of programming, in which the developer specifies the code to reach the goal.</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9480058"/>
                  </a:ext>
                </a:extLst>
              </a:tr>
              <a:tr h="844721">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Modules and functions are used to organize code.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a:solidFill>
                            <a:schemeClr val="accent1">
                              <a:lumMod val="50000"/>
                            </a:schemeClr>
                          </a:solidFill>
                          <a:latin typeface="+mn-lt"/>
                          <a:ea typeface="+mn-ea"/>
                          <a:cs typeface="+mn-cs"/>
                        </a:rPr>
                        <a:t>Objects are used to organize code.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800" kern="1200" dirty="0">
                          <a:solidFill>
                            <a:schemeClr val="accent1">
                              <a:lumMod val="50000"/>
                            </a:schemeClr>
                          </a:solidFill>
                          <a:latin typeface="+mn-lt"/>
                          <a:ea typeface="+mn-ea"/>
                          <a:cs typeface="+mn-cs"/>
                        </a:rPr>
                        <a:t>Modules and procedures are used to organize the code.</a:t>
                      </a:r>
                    </a:p>
                  </a:txBody>
                  <a:tcPr marL="16482" marR="16482" marT="16482" marB="16482"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6051248"/>
                  </a:ext>
                </a:extLst>
              </a:tr>
            </a:tbl>
          </a:graphicData>
        </a:graphic>
      </p:graphicFrame>
      <p:sp>
        <p:nvSpPr>
          <p:cNvPr id="5" name="Rectangle 1">
            <a:extLst>
              <a:ext uri="{FF2B5EF4-FFF2-40B4-BE49-F238E27FC236}">
                <a16:creationId xmlns:a16="http://schemas.microsoft.com/office/drawing/2014/main" id="{F6720DCE-5571-8250-46B1-27A3242E902C}"/>
              </a:ext>
            </a:extLst>
          </p:cNvPr>
          <p:cNvSpPr>
            <a:spLocks noChangeArrowheads="1"/>
          </p:cNvSpPr>
          <p:nvPr/>
        </p:nvSpPr>
        <p:spPr bwMode="auto">
          <a:xfrm>
            <a:off x="0" y="0"/>
            <a:ext cx="65" cy="629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815ADD4-024D-E8D9-5599-67A0EDF99981}"/>
              </a:ext>
            </a:extLst>
          </p:cNvPr>
          <p:cNvSpPr txBox="1"/>
          <p:nvPr/>
        </p:nvSpPr>
        <p:spPr>
          <a:xfrm>
            <a:off x="3171216" y="131663"/>
            <a:ext cx="6108970" cy="461665"/>
          </a:xfrm>
          <a:prstGeom prst="rect">
            <a:avLst/>
          </a:prstGeom>
          <a:noFill/>
        </p:spPr>
        <p:txBody>
          <a:bodyPr wrap="square">
            <a:spAutoFit/>
          </a:bodyPr>
          <a:lstStyle/>
          <a:p>
            <a:pPr algn="ctr"/>
            <a:r>
              <a:rPr lang="en-IN" sz="2400" b="1" dirty="0">
                <a:solidFill>
                  <a:schemeClr val="accent2">
                    <a:lumMod val="75000"/>
                  </a:schemeClr>
                </a:solidFill>
              </a:rPr>
              <a:t>Functional vs Procedural vs OOPS</a:t>
            </a:r>
          </a:p>
        </p:txBody>
      </p:sp>
    </p:spTree>
    <p:extLst>
      <p:ext uri="{BB962C8B-B14F-4D97-AF65-F5344CB8AC3E}">
        <p14:creationId xmlns:p14="http://schemas.microsoft.com/office/powerpoint/2010/main" val="249334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FB1FC-F129-0D62-9B3C-5DD5B5723A2B}"/>
              </a:ext>
            </a:extLst>
          </p:cNvPr>
          <p:cNvSpPr>
            <a:spLocks noGrp="1"/>
          </p:cNvSpPr>
          <p:nvPr>
            <p:ph idx="1"/>
          </p:nvPr>
        </p:nvSpPr>
        <p:spPr>
          <a:xfrm>
            <a:off x="-1" y="0"/>
            <a:ext cx="12091481" cy="6858000"/>
          </a:xfrm>
        </p:spPr>
        <p:txBody>
          <a:bodyPr/>
          <a:lstStyle/>
          <a:p>
            <a:pPr marL="0" indent="0">
              <a:buNone/>
            </a:pPr>
            <a:r>
              <a:rPr lang="en-IN" sz="2400" b="1" dirty="0">
                <a:solidFill>
                  <a:schemeClr val="accent2">
                    <a:lumMod val="75000"/>
                  </a:schemeClr>
                </a:solidFill>
                <a:latin typeface="+mn-lt"/>
                <a:ea typeface="+mn-ea"/>
                <a:cs typeface="+mn-cs"/>
              </a:rPr>
              <a:t>Use Object Oriented Programming machine learning:</a:t>
            </a:r>
          </a:p>
          <a:p>
            <a:pPr marL="0" indent="0">
              <a:buNone/>
            </a:pPr>
            <a:r>
              <a:rPr lang="en-US" sz="1800" dirty="0">
                <a:solidFill>
                  <a:schemeClr val="accent1">
                    <a:lumMod val="50000"/>
                  </a:schemeClr>
                </a:solidFill>
              </a:rPr>
              <a:t>In python, there are mainly 3 programming styles 1. Object-Oriented Programming, 2. Functional Programming and 3.Procedural Programming. In simple words, there are 3 different ways to solve the problem in Python. Functional programming is most popular among data scientists as it has performance advantage. OOP is useful when you work with large codebases and code maintainability is very important.</a:t>
            </a:r>
          </a:p>
          <a:p>
            <a:pPr marL="0" indent="0">
              <a:buNone/>
            </a:pPr>
            <a:r>
              <a:rPr lang="en-US" sz="1800" dirty="0">
                <a:solidFill>
                  <a:schemeClr val="accent1">
                    <a:lumMod val="50000"/>
                  </a:schemeClr>
                </a:solidFill>
              </a:rPr>
              <a:t>When it comes to data manipulation and machine learning using Python, it is generally advised to study pandas, , </a:t>
            </a:r>
            <a:r>
              <a:rPr lang="en-US" sz="1800" dirty="0" err="1">
                <a:solidFill>
                  <a:schemeClr val="accent1">
                    <a:lumMod val="50000"/>
                  </a:schemeClr>
                </a:solidFill>
              </a:rPr>
              <a:t>numpy</a:t>
            </a:r>
            <a:r>
              <a:rPr lang="en-US" sz="1800" dirty="0">
                <a:solidFill>
                  <a:schemeClr val="accent1">
                    <a:lumMod val="50000"/>
                  </a:schemeClr>
                </a:solidFill>
              </a:rPr>
              <a:t>, matplotlib, scikit-learn libraries. written by experienced python developers to automate or simplify most of tasks related to data science. All these libraries depend on OOP and its concepts.</a:t>
            </a:r>
          </a:p>
          <a:p>
            <a:pPr marL="0" indent="0">
              <a:buNone/>
            </a:pPr>
            <a:r>
              <a:rPr lang="en-US" sz="1800" dirty="0">
                <a:solidFill>
                  <a:schemeClr val="accent1">
                    <a:lumMod val="50000"/>
                  </a:schemeClr>
                </a:solidFill>
              </a:rPr>
              <a:t>Conclusion : It's good to learn fundamentals of OOP so that you understand what's going behind the libraries you use. If you aim to be a great python developer and want to build Python library, you need to learn OOP (Must!). At the same time there are many data scientists who are unaware of OOP concepts and still excel in their job.</a:t>
            </a:r>
          </a:p>
          <a:p>
            <a:pPr marL="0" indent="0">
              <a:buNone/>
            </a:pPr>
            <a:endParaRPr lang="en-US" sz="1800" dirty="0">
              <a:solidFill>
                <a:schemeClr val="accent1">
                  <a:lumMod val="50000"/>
                </a:schemeClr>
              </a:solidFill>
            </a:endParaRPr>
          </a:p>
          <a:p>
            <a:pPr marL="0" indent="0">
              <a:buNone/>
            </a:pPr>
            <a:endParaRPr lang="en-IN" sz="1800" dirty="0">
              <a:solidFill>
                <a:schemeClr val="accent1">
                  <a:lumMod val="50000"/>
                </a:schemeClr>
              </a:solidFill>
            </a:endParaRPr>
          </a:p>
        </p:txBody>
      </p:sp>
      <p:sp>
        <p:nvSpPr>
          <p:cNvPr id="2" name="Rectangle 1">
            <a:extLst>
              <a:ext uri="{FF2B5EF4-FFF2-40B4-BE49-F238E27FC236}">
                <a16:creationId xmlns:a16="http://schemas.microsoft.com/office/drawing/2014/main" id="{A74A1FCD-2875-F790-5E4E-D6048B7958B9}"/>
              </a:ext>
            </a:extLst>
          </p:cNvPr>
          <p:cNvSpPr/>
          <p:nvPr/>
        </p:nvSpPr>
        <p:spPr>
          <a:xfrm>
            <a:off x="-1" y="3618688"/>
            <a:ext cx="8560341" cy="32393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Advantages of oops: </a:t>
            </a:r>
          </a:p>
          <a:p>
            <a:pPr marL="285750" indent="-285750">
              <a:buFont typeface="Arial" panose="020B0604020202020204" pitchFamily="34" charset="0"/>
              <a:buChar char="•"/>
            </a:pPr>
            <a:r>
              <a:rPr lang="en-US" dirty="0">
                <a:solidFill>
                  <a:schemeClr val="accent1">
                    <a:lumMod val="50000"/>
                  </a:schemeClr>
                </a:solidFill>
              </a:rPr>
              <a:t>Faster and easy to execute </a:t>
            </a:r>
          </a:p>
          <a:p>
            <a:pPr marL="285750" indent="-285750">
              <a:buFont typeface="Arial" panose="020B0604020202020204" pitchFamily="34" charset="0"/>
              <a:buChar char="•"/>
            </a:pPr>
            <a:r>
              <a:rPr lang="en-US" dirty="0">
                <a:solidFill>
                  <a:schemeClr val="accent1">
                    <a:lumMod val="50000"/>
                  </a:schemeClr>
                </a:solidFill>
              </a:rPr>
              <a:t>Provides a clear structure for the programs </a:t>
            </a:r>
          </a:p>
          <a:p>
            <a:pPr marL="285750" indent="-285750">
              <a:buFont typeface="Arial" panose="020B0604020202020204" pitchFamily="34" charset="0"/>
              <a:buChar char="•"/>
            </a:pPr>
            <a:r>
              <a:rPr lang="en-US" dirty="0">
                <a:solidFill>
                  <a:schemeClr val="accent1">
                    <a:lumMod val="50000"/>
                  </a:schemeClr>
                </a:solidFill>
              </a:rPr>
              <a:t>Easy to maintain, modify and debug </a:t>
            </a:r>
          </a:p>
          <a:p>
            <a:pPr marL="285750" indent="-285750">
              <a:buFont typeface="Arial" panose="020B0604020202020204" pitchFamily="34" charset="0"/>
              <a:buChar char="•"/>
            </a:pPr>
            <a:r>
              <a:rPr lang="en-US" dirty="0">
                <a:solidFill>
                  <a:schemeClr val="accent1">
                    <a:lumMod val="50000"/>
                  </a:schemeClr>
                </a:solidFill>
              </a:rPr>
              <a:t>used to create full reusable applications with less code and shorter development time</a:t>
            </a:r>
            <a:endParaRPr lang="en-IN" dirty="0">
              <a:solidFill>
                <a:schemeClr val="accent1">
                  <a:lumMod val="50000"/>
                </a:schemeClr>
              </a:solidFill>
            </a:endParaRPr>
          </a:p>
        </p:txBody>
      </p:sp>
      <p:sp>
        <p:nvSpPr>
          <p:cNvPr id="6" name="Rectangle 5">
            <a:extLst>
              <a:ext uri="{FF2B5EF4-FFF2-40B4-BE49-F238E27FC236}">
                <a16:creationId xmlns:a16="http://schemas.microsoft.com/office/drawing/2014/main" id="{632AA34B-D707-046F-C12E-8E914E1B7E24}"/>
              </a:ext>
            </a:extLst>
          </p:cNvPr>
          <p:cNvSpPr/>
          <p:nvPr/>
        </p:nvSpPr>
        <p:spPr>
          <a:xfrm>
            <a:off x="8560341" y="3618688"/>
            <a:ext cx="3599232" cy="32393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rPr>
              <a:t>Features of oops: </a:t>
            </a:r>
          </a:p>
          <a:p>
            <a:pPr marL="285750" indent="-285750">
              <a:buFont typeface="Arial" panose="020B0604020202020204" pitchFamily="34" charset="0"/>
              <a:buChar char="•"/>
            </a:pPr>
            <a:r>
              <a:rPr lang="en-IN" dirty="0">
                <a:solidFill>
                  <a:schemeClr val="accent1">
                    <a:lumMod val="50000"/>
                  </a:schemeClr>
                </a:solidFill>
              </a:rPr>
              <a:t>Class </a:t>
            </a:r>
          </a:p>
          <a:p>
            <a:pPr marL="285750" indent="-285750">
              <a:buFont typeface="Arial" panose="020B0604020202020204" pitchFamily="34" charset="0"/>
              <a:buChar char="•"/>
            </a:pPr>
            <a:r>
              <a:rPr lang="en-IN" dirty="0">
                <a:solidFill>
                  <a:schemeClr val="accent1">
                    <a:lumMod val="50000"/>
                  </a:schemeClr>
                </a:solidFill>
              </a:rPr>
              <a:t>Object </a:t>
            </a:r>
          </a:p>
          <a:p>
            <a:pPr marL="285750" indent="-285750">
              <a:buFont typeface="Arial" panose="020B0604020202020204" pitchFamily="34" charset="0"/>
              <a:buChar char="•"/>
            </a:pPr>
            <a:r>
              <a:rPr lang="en-IN" dirty="0">
                <a:solidFill>
                  <a:schemeClr val="accent1">
                    <a:lumMod val="50000"/>
                  </a:schemeClr>
                </a:solidFill>
              </a:rPr>
              <a:t>Encapsulation </a:t>
            </a:r>
          </a:p>
          <a:p>
            <a:pPr marL="285750" indent="-285750">
              <a:buFont typeface="Arial" panose="020B0604020202020204" pitchFamily="34" charset="0"/>
              <a:buChar char="•"/>
            </a:pPr>
            <a:r>
              <a:rPr lang="en-IN" dirty="0">
                <a:solidFill>
                  <a:schemeClr val="accent1">
                    <a:lumMod val="50000"/>
                  </a:schemeClr>
                </a:solidFill>
              </a:rPr>
              <a:t>Abstraction </a:t>
            </a:r>
          </a:p>
          <a:p>
            <a:pPr marL="285750" indent="-285750">
              <a:buFont typeface="Arial" panose="020B0604020202020204" pitchFamily="34" charset="0"/>
              <a:buChar char="•"/>
            </a:pPr>
            <a:r>
              <a:rPr lang="en-IN" dirty="0">
                <a:solidFill>
                  <a:schemeClr val="accent1">
                    <a:lumMod val="50000"/>
                  </a:schemeClr>
                </a:solidFill>
              </a:rPr>
              <a:t>Inheritance </a:t>
            </a:r>
          </a:p>
          <a:p>
            <a:pPr marL="285750" indent="-285750">
              <a:buFont typeface="Arial" panose="020B0604020202020204" pitchFamily="34" charset="0"/>
              <a:buChar char="•"/>
            </a:pPr>
            <a:r>
              <a:rPr lang="en-IN" dirty="0">
                <a:solidFill>
                  <a:schemeClr val="accent1">
                    <a:lumMod val="50000"/>
                  </a:schemeClr>
                </a:solidFill>
              </a:rPr>
              <a:t>Polymorphism </a:t>
            </a:r>
          </a:p>
        </p:txBody>
      </p:sp>
    </p:spTree>
    <p:extLst>
      <p:ext uri="{BB962C8B-B14F-4D97-AF65-F5344CB8AC3E}">
        <p14:creationId xmlns:p14="http://schemas.microsoft.com/office/powerpoint/2010/main" val="30035994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Class (OOP)</a:t>
            </a:r>
            <a:endParaRPr lang="en-US" sz="2400" b="1" u="sng" dirty="0">
              <a:solidFill>
                <a:schemeClr val="accent2">
                  <a:lumMod val="75000"/>
                </a:schemeClr>
              </a:solidFill>
            </a:endParaRPr>
          </a:p>
          <a:p>
            <a:pPr marL="0" indent="0">
              <a:buNone/>
            </a:pPr>
            <a:r>
              <a:rPr lang="en-US" sz="1800" dirty="0">
                <a:solidFill>
                  <a:schemeClr val="accent2">
                    <a:lumMod val="75000"/>
                  </a:schemeClr>
                </a:solidFill>
              </a:rPr>
              <a:t>Class: </a:t>
            </a:r>
            <a:r>
              <a:rPr lang="en-US" sz="1800" dirty="0">
                <a:solidFill>
                  <a:schemeClr val="accent1">
                    <a:lumMod val="50000"/>
                  </a:schemeClr>
                </a:solidFill>
              </a:rPr>
              <a:t>can be defined as a collection of objects. a logical entity that has some specific attributes and methods. </a:t>
            </a:r>
            <a:r>
              <a:rPr lang="en-US" sz="1800" dirty="0">
                <a:solidFill>
                  <a:schemeClr val="accent2">
                    <a:lumMod val="75000"/>
                  </a:schemeClr>
                </a:solidFill>
              </a:rPr>
              <a:t>Ex:</a:t>
            </a:r>
            <a:r>
              <a:rPr lang="en-US" sz="1800" dirty="0">
                <a:solidFill>
                  <a:schemeClr val="accent1">
                    <a:lumMod val="50000"/>
                  </a:schemeClr>
                </a:solidFill>
              </a:rPr>
              <a:t> if you have an employee class, then it should contain an attribute and method, i.e. an email id, name, age, salary, etc.</a:t>
            </a:r>
          </a:p>
          <a:p>
            <a:pPr marL="0" indent="0">
              <a:buNone/>
            </a:pPr>
            <a:r>
              <a:rPr lang="en-US" sz="1800" dirty="0">
                <a:solidFill>
                  <a:schemeClr val="accent2">
                    <a:lumMod val="75000"/>
                  </a:schemeClr>
                </a:solidFill>
              </a:rPr>
              <a:t>why do you even need classes: </a:t>
            </a:r>
            <a:r>
              <a:rPr lang="en-US" sz="1800" dirty="0">
                <a:solidFill>
                  <a:schemeClr val="accent1">
                    <a:lumMod val="50000"/>
                  </a:schemeClr>
                </a:solidFill>
              </a:rPr>
              <a:t>consider using built-in, primitive data structures as an alternative like numbers, strings, and lists. Designed to represent straightforward pieces of information, such as the cost of an apple, the name of a poem, or your favorite colors. What if you want to represent something more complex?</a:t>
            </a:r>
          </a:p>
          <a:p>
            <a:pPr marL="0" indent="0">
              <a:buNone/>
            </a:pPr>
            <a:r>
              <a:rPr lang="en-US" sz="1800" dirty="0">
                <a:solidFill>
                  <a:schemeClr val="accent1">
                    <a:lumMod val="50000"/>
                  </a:schemeClr>
                </a:solidFill>
              </a:rPr>
              <a:t>For example, you might want to track employees in an organization. You need to store some basic information about each employee, such as their name, age, position, and the year they started working. </a:t>
            </a:r>
          </a:p>
          <a:p>
            <a:pPr marL="0" indent="0">
              <a:buNone/>
            </a:pPr>
            <a:r>
              <a:rPr lang="en-US" sz="1800" dirty="0">
                <a:solidFill>
                  <a:schemeClr val="accent2">
                    <a:lumMod val="75000"/>
                  </a:schemeClr>
                </a:solidFill>
              </a:rPr>
              <a:t>One way to do this is to represent each employee as a list:</a:t>
            </a:r>
          </a:p>
          <a:p>
            <a:pPr marL="0" indent="0">
              <a:buNone/>
            </a:pPr>
            <a:r>
              <a:rPr lang="en-US" sz="2000" dirty="0">
                <a:solidFill>
                  <a:schemeClr val="accent1">
                    <a:lumMod val="50000"/>
                  </a:schemeClr>
                </a:solidFill>
              </a:rPr>
              <a:t>kirk = ["James Kirk", 34, "Captain", 2265]</a:t>
            </a:r>
          </a:p>
          <a:p>
            <a:pPr marL="0" indent="0">
              <a:buNone/>
            </a:pPr>
            <a:r>
              <a:rPr lang="en-US" sz="2000" dirty="0" err="1">
                <a:solidFill>
                  <a:schemeClr val="accent1">
                    <a:lumMod val="50000"/>
                  </a:schemeClr>
                </a:solidFill>
              </a:rPr>
              <a:t>spock</a:t>
            </a:r>
            <a:r>
              <a:rPr lang="en-US" sz="2000" dirty="0">
                <a:solidFill>
                  <a:schemeClr val="accent1">
                    <a:lumMod val="50000"/>
                  </a:schemeClr>
                </a:solidFill>
              </a:rPr>
              <a:t> = ["Spock", 35, "Science Officer", 2254]</a:t>
            </a:r>
          </a:p>
          <a:p>
            <a:pPr marL="0" indent="0">
              <a:buNone/>
            </a:pPr>
            <a:r>
              <a:rPr lang="en-US" sz="2000" dirty="0" err="1">
                <a:solidFill>
                  <a:schemeClr val="accent1">
                    <a:lumMod val="50000"/>
                  </a:schemeClr>
                </a:solidFill>
              </a:rPr>
              <a:t>mccoy</a:t>
            </a:r>
            <a:r>
              <a:rPr lang="en-US" sz="2000" dirty="0">
                <a:solidFill>
                  <a:schemeClr val="accent1">
                    <a:lumMod val="50000"/>
                  </a:schemeClr>
                </a:solidFill>
              </a:rPr>
              <a:t> = ["Leonard McCoy", "Chief Medical Officer", 2266]</a:t>
            </a:r>
          </a:p>
          <a:p>
            <a:pPr marL="0" indent="0">
              <a:buNone/>
            </a:pPr>
            <a:r>
              <a:rPr lang="en-US" sz="1800" dirty="0">
                <a:solidFill>
                  <a:schemeClr val="accent2">
                    <a:lumMod val="75000"/>
                  </a:schemeClr>
                </a:solidFill>
              </a:rPr>
              <a:t>number of issues with this approach: </a:t>
            </a:r>
          </a:p>
          <a:p>
            <a:pPr marL="0" indent="0">
              <a:buNone/>
            </a:pPr>
            <a:r>
              <a:rPr lang="en-US" sz="2000" dirty="0">
                <a:solidFill>
                  <a:schemeClr val="accent1">
                    <a:lumMod val="50000"/>
                  </a:schemeClr>
                </a:solidFill>
              </a:rPr>
              <a:t>larger code files more difficult to manage</a:t>
            </a:r>
          </a:p>
          <a:p>
            <a:pPr marL="0" indent="0">
              <a:buNone/>
            </a:pPr>
            <a:r>
              <a:rPr lang="en-US" sz="2000" dirty="0">
                <a:solidFill>
                  <a:schemeClr val="accent1">
                    <a:lumMod val="50000"/>
                  </a:schemeClr>
                </a:solidFill>
              </a:rPr>
              <a:t>errors if employees don’t have the same number of elements in their respective lists. </a:t>
            </a:r>
          </a:p>
          <a:p>
            <a:pPr marL="0" indent="0">
              <a:buNone/>
            </a:pPr>
            <a:r>
              <a:rPr lang="en-US" sz="1800" dirty="0">
                <a:solidFill>
                  <a:schemeClr val="accent2">
                    <a:lumMod val="75000"/>
                  </a:schemeClr>
                </a:solidFill>
              </a:rPr>
              <a:t>A great way to make this type of code more manageable and more maintainable is to use classes.</a:t>
            </a:r>
          </a:p>
        </p:txBody>
      </p:sp>
      <p:sp>
        <p:nvSpPr>
          <p:cNvPr id="2" name="Rectangle 1">
            <a:extLst>
              <a:ext uri="{FF2B5EF4-FFF2-40B4-BE49-F238E27FC236}">
                <a16:creationId xmlns:a16="http://schemas.microsoft.com/office/drawing/2014/main" id="{C03A1187-DCBC-AA1C-25AA-ECC6BD6E6C4C}"/>
              </a:ext>
            </a:extLst>
          </p:cNvPr>
          <p:cNvSpPr/>
          <p:nvPr/>
        </p:nvSpPr>
        <p:spPr>
          <a:xfrm>
            <a:off x="1" y="5953328"/>
            <a:ext cx="12192000" cy="9046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B2A29"/>
                </a:solidFill>
                <a:effectLst/>
                <a:latin typeface="montserrat" panose="00000500000000000000" pitchFamily="2" charset="0"/>
              </a:rPr>
              <a:t> </a:t>
            </a:r>
            <a:r>
              <a:rPr lang="en-US" dirty="0">
                <a:solidFill>
                  <a:schemeClr val="accent1">
                    <a:lumMod val="50000"/>
                  </a:schemeClr>
                </a:solidFill>
              </a:rPr>
              <a:t>a class is a prototype of a building. A building contains all the details about the floor, rooms, doors, windows, etc. we can make as many buildings as we want, based on these details. Hence, the building can be seen as a class, and we can create as many objects of this class.</a:t>
            </a:r>
            <a:endParaRPr lang="en-IN" dirty="0">
              <a:solidFill>
                <a:schemeClr val="accent1">
                  <a:lumMod val="50000"/>
                </a:schemeClr>
              </a:solidFill>
            </a:endParaRPr>
          </a:p>
        </p:txBody>
      </p:sp>
      <p:pic>
        <p:nvPicPr>
          <p:cNvPr id="5" name="Picture 4">
            <a:extLst>
              <a:ext uri="{FF2B5EF4-FFF2-40B4-BE49-F238E27FC236}">
                <a16:creationId xmlns:a16="http://schemas.microsoft.com/office/drawing/2014/main" id="{113F856B-49FE-F3D6-9F13-3B66CB18FDD0}"/>
              </a:ext>
            </a:extLst>
          </p:cNvPr>
          <p:cNvPicPr>
            <a:picLocks noChangeAspect="1"/>
          </p:cNvPicPr>
          <p:nvPr/>
        </p:nvPicPr>
        <p:blipFill>
          <a:blip r:embed="rId2"/>
          <a:stretch>
            <a:fillRect/>
          </a:stretch>
        </p:blipFill>
        <p:spPr>
          <a:xfrm>
            <a:off x="10107038" y="3863597"/>
            <a:ext cx="1851498" cy="1209373"/>
          </a:xfrm>
          <a:prstGeom prst="rect">
            <a:avLst/>
          </a:prstGeom>
        </p:spPr>
      </p:pic>
      <p:pic>
        <p:nvPicPr>
          <p:cNvPr id="6" name="Picture 5">
            <a:extLst>
              <a:ext uri="{FF2B5EF4-FFF2-40B4-BE49-F238E27FC236}">
                <a16:creationId xmlns:a16="http://schemas.microsoft.com/office/drawing/2014/main" id="{5C6BA2F0-C35C-44FF-8743-5623852E86D0}"/>
              </a:ext>
            </a:extLst>
          </p:cNvPr>
          <p:cNvPicPr>
            <a:picLocks noChangeAspect="1"/>
          </p:cNvPicPr>
          <p:nvPr/>
        </p:nvPicPr>
        <p:blipFill>
          <a:blip r:embed="rId3"/>
          <a:stretch>
            <a:fillRect/>
          </a:stretch>
        </p:blipFill>
        <p:spPr>
          <a:xfrm>
            <a:off x="10107038" y="2453542"/>
            <a:ext cx="1981143" cy="1059394"/>
          </a:xfrm>
          <a:prstGeom prst="rect">
            <a:avLst/>
          </a:prstGeom>
        </p:spPr>
      </p:pic>
    </p:spTree>
    <p:extLst>
      <p:ext uri="{BB962C8B-B14F-4D97-AF65-F5344CB8AC3E}">
        <p14:creationId xmlns:p14="http://schemas.microsoft.com/office/powerpoint/2010/main" val="396023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6CCA7-D730-A55A-3CC4-BF9F381642DD}"/>
              </a:ext>
            </a:extLst>
          </p:cNvPr>
          <p:cNvSpPr>
            <a:spLocks noGrp="1"/>
          </p:cNvSpPr>
          <p:nvPr>
            <p:ph idx="1"/>
          </p:nvPr>
        </p:nvSpPr>
        <p:spPr>
          <a:xfrm>
            <a:off x="0" y="0"/>
            <a:ext cx="12192000" cy="6858000"/>
          </a:xfrm>
        </p:spPr>
        <p:txBody>
          <a:bodyPr>
            <a:noAutofit/>
          </a:bodyPr>
          <a:lstStyle/>
          <a:p>
            <a:pPr marL="0" indent="0">
              <a:buNone/>
            </a:pPr>
            <a:r>
              <a:rPr lang="en-US" sz="2000" b="1" dirty="0">
                <a:solidFill>
                  <a:schemeClr val="accent2">
                    <a:lumMod val="75000"/>
                  </a:schemeClr>
                </a:solidFill>
              </a:rPr>
              <a:t>What is Python?</a:t>
            </a:r>
          </a:p>
          <a:p>
            <a:pPr>
              <a:buFont typeface="Wingdings" panose="05000000000000000000" pitchFamily="2" charset="2"/>
              <a:buChar char="Ø"/>
            </a:pPr>
            <a:r>
              <a:rPr lang="en-US" sz="2000" dirty="0">
                <a:solidFill>
                  <a:schemeClr val="accent1">
                    <a:lumMod val="50000"/>
                  </a:schemeClr>
                </a:solidFill>
              </a:rPr>
              <a:t>Popular programming language. (Like C, C++, Java, SQL)</a:t>
            </a:r>
          </a:p>
          <a:p>
            <a:pPr marL="0" indent="0">
              <a:lnSpc>
                <a:spcPct val="150000"/>
              </a:lnSpc>
              <a:buNone/>
            </a:pPr>
            <a:r>
              <a:rPr lang="en-US" sz="2000" b="1" dirty="0">
                <a:solidFill>
                  <a:schemeClr val="accent2">
                    <a:lumMod val="75000"/>
                  </a:schemeClr>
                </a:solidFill>
              </a:rPr>
              <a:t>Used for:</a:t>
            </a:r>
          </a:p>
          <a:p>
            <a:pPr>
              <a:buFont typeface="Wingdings" panose="05000000000000000000" pitchFamily="2" charset="2"/>
              <a:buChar char="Ø"/>
            </a:pPr>
            <a:r>
              <a:rPr lang="en-US" sz="2000" dirty="0">
                <a:solidFill>
                  <a:schemeClr val="accent1">
                    <a:lumMod val="50000"/>
                  </a:schemeClr>
                </a:solidFill>
              </a:rPr>
              <a:t>software development</a:t>
            </a:r>
          </a:p>
          <a:p>
            <a:pPr>
              <a:buFont typeface="Wingdings" panose="05000000000000000000" pitchFamily="2" charset="2"/>
              <a:buChar char="Ø"/>
            </a:pPr>
            <a:r>
              <a:rPr lang="en-US" sz="2000" dirty="0">
                <a:solidFill>
                  <a:schemeClr val="accent1">
                    <a:lumMod val="50000"/>
                  </a:schemeClr>
                </a:solidFill>
              </a:rPr>
              <a:t>system scripting</a:t>
            </a:r>
          </a:p>
          <a:p>
            <a:pPr>
              <a:buFont typeface="Wingdings" panose="05000000000000000000" pitchFamily="2" charset="2"/>
              <a:buChar char="Ø"/>
            </a:pPr>
            <a:r>
              <a:rPr lang="en-US" sz="2000" dirty="0">
                <a:solidFill>
                  <a:schemeClr val="accent1">
                    <a:lumMod val="50000"/>
                  </a:schemeClr>
                </a:solidFill>
              </a:rPr>
              <a:t>Used on a server to create web applications.</a:t>
            </a:r>
          </a:p>
          <a:p>
            <a:pPr>
              <a:buFont typeface="Wingdings" panose="05000000000000000000" pitchFamily="2" charset="2"/>
              <a:buChar char="Ø"/>
            </a:pPr>
            <a:r>
              <a:rPr lang="en-US" sz="2000" dirty="0">
                <a:solidFill>
                  <a:schemeClr val="accent1">
                    <a:lumMod val="50000"/>
                  </a:schemeClr>
                </a:solidFill>
              </a:rPr>
              <a:t>Used alongside software to create workflows.</a:t>
            </a:r>
          </a:p>
          <a:p>
            <a:pPr>
              <a:buFont typeface="Wingdings" panose="05000000000000000000" pitchFamily="2" charset="2"/>
              <a:buChar char="Ø"/>
            </a:pPr>
            <a:r>
              <a:rPr lang="en-US" sz="2000" dirty="0">
                <a:solidFill>
                  <a:schemeClr val="accent1">
                    <a:lumMod val="50000"/>
                  </a:schemeClr>
                </a:solidFill>
              </a:rPr>
              <a:t>Connects to database systems and also read and modify files.</a:t>
            </a:r>
          </a:p>
          <a:p>
            <a:pPr>
              <a:buFont typeface="Wingdings" panose="05000000000000000000" pitchFamily="2" charset="2"/>
              <a:buChar char="Ø"/>
            </a:pPr>
            <a:r>
              <a:rPr lang="en-US" sz="2000" dirty="0">
                <a:solidFill>
                  <a:schemeClr val="accent1">
                    <a:lumMod val="50000"/>
                  </a:schemeClr>
                </a:solidFill>
              </a:rPr>
              <a:t>To handle big data and perform complex mathematics.</a:t>
            </a:r>
          </a:p>
          <a:p>
            <a:pPr marL="0" indent="0">
              <a:lnSpc>
                <a:spcPct val="100000"/>
              </a:lnSpc>
              <a:buNone/>
            </a:pPr>
            <a:r>
              <a:rPr lang="en-US" sz="2000" b="1" dirty="0">
                <a:solidFill>
                  <a:schemeClr val="accent2">
                    <a:lumMod val="75000"/>
                  </a:schemeClr>
                </a:solidFill>
              </a:rPr>
              <a:t>Why Python:</a:t>
            </a:r>
          </a:p>
          <a:p>
            <a:pPr>
              <a:buFont typeface="Wingdings" panose="05000000000000000000" pitchFamily="2" charset="2"/>
              <a:buChar char="Ø"/>
            </a:pPr>
            <a:r>
              <a:rPr lang="en-US" sz="2000" dirty="0">
                <a:solidFill>
                  <a:schemeClr val="accent1">
                    <a:lumMod val="50000"/>
                  </a:schemeClr>
                </a:solidFill>
              </a:rPr>
              <a:t>works on different platforms (Windows, Mac, Linux, Raspberry Pi and so on)</a:t>
            </a:r>
          </a:p>
          <a:p>
            <a:pPr>
              <a:buFont typeface="Wingdings" panose="05000000000000000000" pitchFamily="2" charset="2"/>
              <a:buChar char="Ø"/>
            </a:pPr>
            <a:r>
              <a:rPr lang="en-US" sz="2000" dirty="0">
                <a:solidFill>
                  <a:schemeClr val="accent1">
                    <a:lumMod val="50000"/>
                  </a:schemeClr>
                </a:solidFill>
              </a:rPr>
              <a:t>simple syntax similar to the English language.</a:t>
            </a:r>
          </a:p>
          <a:p>
            <a:pPr>
              <a:buFont typeface="Wingdings" panose="05000000000000000000" pitchFamily="2" charset="2"/>
              <a:buChar char="Ø"/>
            </a:pPr>
            <a:r>
              <a:rPr lang="en-US" sz="2000" dirty="0">
                <a:solidFill>
                  <a:schemeClr val="accent1">
                    <a:lumMod val="50000"/>
                  </a:schemeClr>
                </a:solidFill>
              </a:rPr>
              <a:t>Syntax that allows developers to write programs with fewer lines than some other programming languages.</a:t>
            </a:r>
          </a:p>
          <a:p>
            <a:pPr>
              <a:buFont typeface="Wingdings" panose="05000000000000000000" pitchFamily="2" charset="2"/>
              <a:buChar char="Ø"/>
            </a:pPr>
            <a:r>
              <a:rPr lang="en-US" sz="2000" dirty="0">
                <a:solidFill>
                  <a:schemeClr val="accent1">
                    <a:lumMod val="50000"/>
                  </a:schemeClr>
                </a:solidFill>
              </a:rPr>
              <a:t>Python runs on an interpreter system, meaning that code can be executed as soon as it is written. This means that prototyping can be very quick.</a:t>
            </a:r>
          </a:p>
          <a:p>
            <a:pPr>
              <a:buFont typeface="Wingdings" panose="05000000000000000000" pitchFamily="2" charset="2"/>
              <a:buChar char="Ø"/>
            </a:pPr>
            <a:r>
              <a:rPr lang="en-US" sz="2000" dirty="0">
                <a:solidFill>
                  <a:schemeClr val="accent1">
                    <a:lumMod val="50000"/>
                  </a:schemeClr>
                </a:solidFill>
              </a:rPr>
              <a:t>Treated in a procedural way, an object-oriented way or a functional way.</a:t>
            </a:r>
          </a:p>
        </p:txBody>
      </p:sp>
    </p:spTree>
    <p:extLst>
      <p:ext uri="{BB962C8B-B14F-4D97-AF65-F5344CB8AC3E}">
        <p14:creationId xmlns:p14="http://schemas.microsoft.com/office/powerpoint/2010/main" val="5098731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Class (OOP)</a:t>
            </a:r>
            <a:endParaRPr lang="en-US" sz="2400" b="1" u="sng" dirty="0">
              <a:solidFill>
                <a:schemeClr val="accent2">
                  <a:lumMod val="75000"/>
                </a:schemeClr>
              </a:solidFill>
            </a:endParaRPr>
          </a:p>
          <a:p>
            <a:pPr marL="0" indent="0">
              <a:buNone/>
            </a:pPr>
            <a:r>
              <a:rPr lang="en-US" sz="1800" dirty="0">
                <a:solidFill>
                  <a:schemeClr val="accent2">
                    <a:lumMod val="75000"/>
                  </a:schemeClr>
                </a:solidFill>
              </a:rPr>
              <a:t>Classes and Objects: </a:t>
            </a:r>
            <a:r>
              <a:rPr lang="en-US" sz="1800" dirty="0">
                <a:solidFill>
                  <a:schemeClr val="accent1">
                    <a:lumMod val="50000"/>
                  </a:schemeClr>
                </a:solidFill>
              </a:rPr>
              <a:t>class is a collection of objects or a blueprint of objects defining the common attributes and behavior. </a:t>
            </a:r>
          </a:p>
          <a:p>
            <a:pPr marL="0" indent="0">
              <a:buNone/>
            </a:pPr>
            <a:r>
              <a:rPr lang="en-US" sz="1800" dirty="0">
                <a:solidFill>
                  <a:schemeClr val="accent1">
                    <a:lumMod val="50000"/>
                  </a:schemeClr>
                </a:solidFill>
              </a:rPr>
              <a:t>Class is defined under a “Class” Keyword</a:t>
            </a: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7" name="Rectangle 6">
            <a:extLst>
              <a:ext uri="{FF2B5EF4-FFF2-40B4-BE49-F238E27FC236}">
                <a16:creationId xmlns:a16="http://schemas.microsoft.com/office/drawing/2014/main" id="{809F038F-41AB-0970-3170-D0720DE7190A}"/>
              </a:ext>
            </a:extLst>
          </p:cNvPr>
          <p:cNvSpPr/>
          <p:nvPr/>
        </p:nvSpPr>
        <p:spPr>
          <a:xfrm>
            <a:off x="1" y="1235413"/>
            <a:ext cx="4844374" cy="56225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2">
                    <a:lumMod val="75000"/>
                  </a:schemeClr>
                </a:solidFill>
              </a:rPr>
              <a:t>Class Parrot:</a:t>
            </a:r>
          </a:p>
          <a:p>
            <a:r>
              <a:rPr lang="en-IN" dirty="0">
                <a:solidFill>
                  <a:schemeClr val="accent1">
                    <a:lumMod val="50000"/>
                  </a:schemeClr>
                </a:solidFill>
              </a:rPr>
              <a:t>    # class attribute</a:t>
            </a:r>
          </a:p>
          <a:p>
            <a:r>
              <a:rPr lang="en-IN" dirty="0">
                <a:solidFill>
                  <a:schemeClr val="accent1">
                    <a:lumMod val="50000"/>
                  </a:schemeClr>
                </a:solidFill>
              </a:rPr>
              <a:t>    name = ""</a:t>
            </a:r>
          </a:p>
          <a:p>
            <a:r>
              <a:rPr lang="en-IN" dirty="0">
                <a:solidFill>
                  <a:schemeClr val="accent1">
                    <a:lumMod val="50000"/>
                  </a:schemeClr>
                </a:solidFill>
              </a:rPr>
              <a:t>    age = 0</a:t>
            </a:r>
          </a:p>
          <a:p>
            <a:endParaRPr lang="en-IN" dirty="0">
              <a:solidFill>
                <a:schemeClr val="accent1">
                  <a:lumMod val="50000"/>
                </a:schemeClr>
              </a:solidFill>
            </a:endParaRPr>
          </a:p>
          <a:p>
            <a:r>
              <a:rPr lang="en-IN" dirty="0">
                <a:solidFill>
                  <a:schemeClr val="accent2">
                    <a:lumMod val="75000"/>
                  </a:schemeClr>
                </a:solidFill>
              </a:rPr>
              <a:t># create parrot1 object</a:t>
            </a:r>
          </a:p>
          <a:p>
            <a:r>
              <a:rPr lang="en-IN" dirty="0">
                <a:solidFill>
                  <a:schemeClr val="accent1">
                    <a:lumMod val="50000"/>
                  </a:schemeClr>
                </a:solidFill>
              </a:rPr>
              <a:t>parrot1 = Parrot()</a:t>
            </a:r>
          </a:p>
          <a:p>
            <a:r>
              <a:rPr lang="en-IN" dirty="0">
                <a:solidFill>
                  <a:schemeClr val="accent1">
                    <a:lumMod val="50000"/>
                  </a:schemeClr>
                </a:solidFill>
              </a:rPr>
              <a:t>parrot1.name = "Blu"</a:t>
            </a:r>
          </a:p>
          <a:p>
            <a:r>
              <a:rPr lang="en-IN" dirty="0">
                <a:solidFill>
                  <a:schemeClr val="accent1">
                    <a:lumMod val="50000"/>
                  </a:schemeClr>
                </a:solidFill>
              </a:rPr>
              <a:t>parrot1.age = 10</a:t>
            </a:r>
          </a:p>
          <a:p>
            <a:endParaRPr lang="en-IN" dirty="0">
              <a:solidFill>
                <a:schemeClr val="accent1">
                  <a:lumMod val="50000"/>
                </a:schemeClr>
              </a:solidFill>
            </a:endParaRPr>
          </a:p>
          <a:p>
            <a:r>
              <a:rPr lang="en-IN" dirty="0">
                <a:solidFill>
                  <a:schemeClr val="accent2">
                    <a:lumMod val="75000"/>
                  </a:schemeClr>
                </a:solidFill>
              </a:rPr>
              <a:t># create another object parrot2</a:t>
            </a:r>
          </a:p>
          <a:p>
            <a:r>
              <a:rPr lang="en-IN" dirty="0">
                <a:solidFill>
                  <a:schemeClr val="accent1">
                    <a:lumMod val="50000"/>
                  </a:schemeClr>
                </a:solidFill>
              </a:rPr>
              <a:t>parrot2 = Parrot()</a:t>
            </a:r>
          </a:p>
          <a:p>
            <a:r>
              <a:rPr lang="en-IN" dirty="0">
                <a:solidFill>
                  <a:schemeClr val="accent1">
                    <a:lumMod val="50000"/>
                  </a:schemeClr>
                </a:solidFill>
              </a:rPr>
              <a:t>parrot2.name = "Woo"</a:t>
            </a:r>
          </a:p>
          <a:p>
            <a:r>
              <a:rPr lang="en-IN" dirty="0">
                <a:solidFill>
                  <a:schemeClr val="accent1">
                    <a:lumMod val="50000"/>
                  </a:schemeClr>
                </a:solidFill>
              </a:rPr>
              <a:t>parrot2.age = 15</a:t>
            </a:r>
          </a:p>
          <a:p>
            <a:endParaRPr lang="en-IN" dirty="0">
              <a:solidFill>
                <a:schemeClr val="accent1">
                  <a:lumMod val="50000"/>
                </a:schemeClr>
              </a:solidFill>
            </a:endParaRPr>
          </a:p>
          <a:p>
            <a:r>
              <a:rPr lang="en-IN" dirty="0">
                <a:solidFill>
                  <a:schemeClr val="accent2">
                    <a:lumMod val="75000"/>
                  </a:schemeClr>
                </a:solidFill>
              </a:rPr>
              <a:t># access attributes</a:t>
            </a:r>
          </a:p>
          <a:p>
            <a:r>
              <a:rPr lang="en-IN" dirty="0">
                <a:solidFill>
                  <a:schemeClr val="accent1">
                    <a:lumMod val="50000"/>
                  </a:schemeClr>
                </a:solidFill>
              </a:rPr>
              <a:t>print(f"{parrot1.name} is {parrot1.age} years old")</a:t>
            </a:r>
          </a:p>
          <a:p>
            <a:r>
              <a:rPr lang="en-IN" dirty="0">
                <a:solidFill>
                  <a:schemeClr val="accent1">
                    <a:lumMod val="50000"/>
                  </a:schemeClr>
                </a:solidFill>
              </a:rPr>
              <a:t>print(f"{parrot2.name} is {parrot2.age} years old")</a:t>
            </a:r>
          </a:p>
          <a:p>
            <a:r>
              <a:rPr lang="en-IN" sz="1100" dirty="0">
                <a:solidFill>
                  <a:schemeClr val="accent1">
                    <a:lumMod val="50000"/>
                  </a:schemeClr>
                </a:solidFill>
                <a:hlinkClick r:id="rId2"/>
              </a:rPr>
              <a:t>https://www.programiz.com/python-programming/object-oriented-programming</a:t>
            </a:r>
            <a:endParaRPr lang="en-IN" sz="11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4844376" y="1235413"/>
            <a:ext cx="7347624" cy="56225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parrot is an object. It has:</a:t>
            </a:r>
            <a:endParaRPr lang="en-US" dirty="0">
              <a:solidFill>
                <a:schemeClr val="accent2">
                  <a:lumMod val="75000"/>
                </a:schemeClr>
              </a:solidFill>
            </a:endParaRPr>
          </a:p>
          <a:p>
            <a:r>
              <a:rPr lang="en-US" dirty="0">
                <a:solidFill>
                  <a:schemeClr val="accent2">
                    <a:lumMod val="75000"/>
                  </a:schemeClr>
                </a:solidFill>
              </a:rPr>
              <a:t>Attributes/Variables/Features/properties - </a:t>
            </a:r>
            <a:r>
              <a:rPr lang="en-US" dirty="0">
                <a:solidFill>
                  <a:schemeClr val="accent1">
                    <a:lumMod val="50000"/>
                  </a:schemeClr>
                </a:solidFill>
              </a:rPr>
              <a:t>name, age, color, etc.</a:t>
            </a:r>
          </a:p>
          <a:p>
            <a:r>
              <a:rPr lang="en-US" dirty="0">
                <a:solidFill>
                  <a:schemeClr val="accent2">
                    <a:lumMod val="75000"/>
                  </a:schemeClr>
                </a:solidFill>
              </a:rPr>
              <a:t>behavior - </a:t>
            </a:r>
            <a:r>
              <a:rPr lang="en-US" dirty="0">
                <a:solidFill>
                  <a:schemeClr val="accent1">
                    <a:lumMod val="50000"/>
                  </a:schemeClr>
                </a:solidFill>
              </a:rPr>
              <a:t>dancing, singing, etc.</a:t>
            </a:r>
          </a:p>
          <a:p>
            <a:endParaRPr lang="en-US" dirty="0">
              <a:solidFill>
                <a:schemeClr val="accent1">
                  <a:lumMod val="50000"/>
                </a:schemeClr>
              </a:solidFill>
            </a:endParaRPr>
          </a:p>
          <a:p>
            <a:r>
              <a:rPr lang="en-US" dirty="0">
                <a:solidFill>
                  <a:schemeClr val="accent1">
                    <a:lumMod val="50000"/>
                  </a:schemeClr>
                </a:solidFill>
              </a:rPr>
              <a:t>In this ex, created a class with the name Parrot with two attributes: name and age.</a:t>
            </a:r>
          </a:p>
          <a:p>
            <a:endParaRPr lang="en-US" dirty="0">
              <a:solidFill>
                <a:schemeClr val="accent1">
                  <a:lumMod val="50000"/>
                </a:schemeClr>
              </a:solidFill>
            </a:endParaRPr>
          </a:p>
          <a:p>
            <a:r>
              <a:rPr lang="en-US" dirty="0">
                <a:solidFill>
                  <a:schemeClr val="accent1">
                    <a:lumMod val="50000"/>
                  </a:schemeClr>
                </a:solidFill>
              </a:rPr>
              <a:t>Then, created instances of the Parrot class. Here, parrot1 and parrot2 are references (value) to our new objects.</a:t>
            </a:r>
          </a:p>
          <a:p>
            <a:endParaRPr lang="en-US" dirty="0">
              <a:solidFill>
                <a:schemeClr val="accent1">
                  <a:lumMod val="50000"/>
                </a:schemeClr>
              </a:solidFill>
            </a:endParaRPr>
          </a:p>
          <a:p>
            <a:r>
              <a:rPr lang="en-US" dirty="0">
                <a:solidFill>
                  <a:schemeClr val="accent1">
                    <a:lumMod val="50000"/>
                  </a:schemeClr>
                </a:solidFill>
              </a:rPr>
              <a:t>then accessed and assigned different values to the instance attributes using the objects name and the . notation.</a:t>
            </a:r>
          </a:p>
          <a:p>
            <a:endParaRPr lang="en-US" dirty="0">
              <a:solidFill>
                <a:schemeClr val="accent1">
                  <a:lumMod val="50000"/>
                </a:schemeClr>
              </a:solidFill>
            </a:endParaRPr>
          </a:p>
          <a:p>
            <a:r>
              <a:rPr lang="en-US" dirty="0">
                <a:solidFill>
                  <a:schemeClr val="accent2">
                    <a:lumMod val="75000"/>
                  </a:schemeClr>
                </a:solidFill>
              </a:rPr>
              <a:t>Note: </a:t>
            </a:r>
            <a:r>
              <a:rPr lang="en-US" dirty="0">
                <a:solidFill>
                  <a:schemeClr val="accent1">
                    <a:lumMod val="50000"/>
                  </a:schemeClr>
                </a:solidFill>
              </a:rPr>
              <a:t>The variables inside a class are called attributes.</a:t>
            </a:r>
          </a:p>
          <a:p>
            <a:endParaRPr lang="en-US" dirty="0">
              <a:solidFill>
                <a:schemeClr val="accent1">
                  <a:lumMod val="50000"/>
                </a:schemeClr>
              </a:solidFill>
            </a:endParaRPr>
          </a:p>
          <a:p>
            <a:r>
              <a:rPr lang="en-US" dirty="0">
                <a:solidFill>
                  <a:schemeClr val="accent2">
                    <a:lumMod val="75000"/>
                  </a:schemeClr>
                </a:solidFill>
              </a:rPr>
              <a:t>Note: </a:t>
            </a:r>
            <a:r>
              <a:rPr lang="en-US" dirty="0">
                <a:solidFill>
                  <a:schemeClr val="accent1">
                    <a:lumMod val="50000"/>
                  </a:schemeClr>
                </a:solidFill>
              </a:rPr>
              <a:t>class names are written in </a:t>
            </a:r>
            <a:r>
              <a:rPr lang="en-US" dirty="0" err="1">
                <a:solidFill>
                  <a:schemeClr val="accent1">
                    <a:lumMod val="50000"/>
                  </a:schemeClr>
                </a:solidFill>
              </a:rPr>
              <a:t>CapitalizedWords</a:t>
            </a:r>
            <a:r>
              <a:rPr lang="en-US" dirty="0">
                <a:solidFill>
                  <a:schemeClr val="accent1">
                    <a:lumMod val="50000"/>
                  </a:schemeClr>
                </a:solidFill>
              </a:rPr>
              <a:t>. For example, a class for a specific breed of dog, like the Jack Russell Terrier, would be written as </a:t>
            </a:r>
            <a:r>
              <a:rPr lang="en-US" dirty="0" err="1">
                <a:solidFill>
                  <a:schemeClr val="accent1">
                    <a:lumMod val="50000"/>
                  </a:schemeClr>
                </a:solidFill>
              </a:rPr>
              <a:t>JackRussellTerrier</a:t>
            </a:r>
            <a:r>
              <a:rPr lang="en-US" dirty="0">
                <a:solidFill>
                  <a:schemeClr val="accent1">
                    <a:lumMod val="50000"/>
                  </a:schemeClr>
                </a:solidFill>
              </a:rPr>
              <a:t>.</a:t>
            </a:r>
          </a:p>
        </p:txBody>
      </p:sp>
    </p:spTree>
    <p:extLst>
      <p:ext uri="{BB962C8B-B14F-4D97-AF65-F5344CB8AC3E}">
        <p14:creationId xmlns:p14="http://schemas.microsoft.com/office/powerpoint/2010/main" val="24123870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EAB6E-FE12-4043-F002-8B53F4C01500}"/>
              </a:ext>
            </a:extLst>
          </p:cNvPr>
          <p:cNvSpPr>
            <a:spLocks noGrp="1"/>
          </p:cNvSpPr>
          <p:nvPr>
            <p:ph idx="1"/>
          </p:nvPr>
        </p:nvSpPr>
        <p:spPr>
          <a:xfrm>
            <a:off x="0" y="0"/>
            <a:ext cx="12191999" cy="6858000"/>
          </a:xfrm>
        </p:spPr>
        <p:txBody>
          <a:bodyPr>
            <a:normAutofit lnSpcReduction="10000"/>
          </a:bodyPr>
          <a:lstStyle/>
          <a:p>
            <a:pPr marL="0" indent="0" algn="ctr">
              <a:buNone/>
            </a:pPr>
            <a:r>
              <a:rPr lang="en-IN" sz="2400" b="1" u="sng" dirty="0">
                <a:solidFill>
                  <a:schemeClr val="accent2">
                    <a:lumMod val="75000"/>
                  </a:schemeClr>
                </a:solidFill>
              </a:rPr>
              <a:t>Class (OOP)</a:t>
            </a:r>
            <a:endParaRPr lang="en-US" sz="2400" dirty="0">
              <a:solidFill>
                <a:schemeClr val="accent1">
                  <a:lumMod val="50000"/>
                </a:schemeClr>
              </a:solidFill>
            </a:endParaRPr>
          </a:p>
          <a:p>
            <a:pPr marL="57150" indent="-285750">
              <a:buFont typeface="Wingdings" panose="05000000000000000000" pitchFamily="2" charset="2"/>
              <a:buChar char="Ø"/>
            </a:pPr>
            <a:r>
              <a:rPr lang="en-US" sz="1800" dirty="0">
                <a:solidFill>
                  <a:schemeClr val="accent1">
                    <a:lumMod val="50000"/>
                  </a:schemeClr>
                </a:solidFill>
              </a:rPr>
              <a:t>To understand this better, imagine you are a customer care executive and you are assigned the task of sending emails out to customers on a daily basis. To do this efficiently, you might want to start creating templates that can be reused.</a:t>
            </a:r>
          </a:p>
          <a:p>
            <a:pPr marL="57150" indent="-285750">
              <a:buFont typeface="Wingdings" panose="05000000000000000000" pitchFamily="2" charset="2"/>
              <a:buChar char="Ø"/>
            </a:pPr>
            <a:r>
              <a:rPr lang="en-US" sz="1800" dirty="0">
                <a:solidFill>
                  <a:schemeClr val="accent1">
                    <a:lumMod val="50000"/>
                  </a:schemeClr>
                </a:solidFill>
              </a:rPr>
              <a:t>Classes can be thought of as templates, a kind of blueprint. Only after you have filled in the details of the template and sent that email out, you can consider the task as finished. Similarly, when you create a class, you have only created the template, you still have to initialize it.</a:t>
            </a: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endParaRPr lang="en-US" sz="1800" dirty="0">
              <a:solidFill>
                <a:schemeClr val="accent1">
                  <a:lumMod val="50000"/>
                </a:schemeClr>
              </a:solidFill>
              <a:hlinkClick r:id="rId2"/>
            </a:endParaRPr>
          </a:p>
          <a:p>
            <a:pPr marL="0"/>
            <a:r>
              <a:rPr lang="en-US" sz="1800" dirty="0">
                <a:solidFill>
                  <a:schemeClr val="accent1">
                    <a:lumMod val="50000"/>
                  </a:schemeClr>
                </a:solidFill>
                <a:hlinkClick r:id="rId2"/>
              </a:rPr>
              <a:t>https://python.plainenglish.io/everything-about-methods-classes-in-python-6bffa1adb5d8</a:t>
            </a:r>
            <a:endParaRPr lang="en-US" sz="1800" dirty="0">
              <a:solidFill>
                <a:schemeClr val="accent1">
                  <a:lumMod val="50000"/>
                </a:schemeClr>
              </a:solidFill>
            </a:endParaRPr>
          </a:p>
          <a:p>
            <a:pPr marL="0"/>
            <a:endParaRPr lang="en-US" sz="1800" dirty="0">
              <a:solidFill>
                <a:schemeClr val="accent1">
                  <a:lumMod val="50000"/>
                </a:schemeClr>
              </a:solidFill>
            </a:endParaRPr>
          </a:p>
          <a:p>
            <a:pPr marL="0" indent="0">
              <a:buNone/>
            </a:pPr>
            <a:endParaRPr lang="en-IN" dirty="0"/>
          </a:p>
        </p:txBody>
      </p:sp>
      <p:pic>
        <p:nvPicPr>
          <p:cNvPr id="6" name="Picture 5">
            <a:extLst>
              <a:ext uri="{FF2B5EF4-FFF2-40B4-BE49-F238E27FC236}">
                <a16:creationId xmlns:a16="http://schemas.microsoft.com/office/drawing/2014/main" id="{DA94B442-3CC4-658D-B1AA-BBD781483308}"/>
              </a:ext>
            </a:extLst>
          </p:cNvPr>
          <p:cNvPicPr>
            <a:picLocks noChangeAspect="1"/>
          </p:cNvPicPr>
          <p:nvPr/>
        </p:nvPicPr>
        <p:blipFill>
          <a:blip r:embed="rId3"/>
          <a:stretch>
            <a:fillRect/>
          </a:stretch>
        </p:blipFill>
        <p:spPr>
          <a:xfrm>
            <a:off x="90791" y="2217906"/>
            <a:ext cx="5252936" cy="3881335"/>
          </a:xfrm>
          <a:prstGeom prst="rect">
            <a:avLst/>
          </a:prstGeom>
        </p:spPr>
      </p:pic>
      <p:sp>
        <p:nvSpPr>
          <p:cNvPr id="7" name="Rectangle 6">
            <a:extLst>
              <a:ext uri="{FF2B5EF4-FFF2-40B4-BE49-F238E27FC236}">
                <a16:creationId xmlns:a16="http://schemas.microsoft.com/office/drawing/2014/main" id="{204F01B7-F815-3CA4-7B9B-7B10C3EE1631}"/>
              </a:ext>
            </a:extLst>
          </p:cNvPr>
          <p:cNvSpPr/>
          <p:nvPr/>
        </p:nvSpPr>
        <p:spPr>
          <a:xfrm>
            <a:off x="5564221" y="1963685"/>
            <a:ext cx="6627777" cy="43203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What are Classes? </a:t>
            </a:r>
            <a:r>
              <a:rPr lang="en-US" dirty="0">
                <a:solidFill>
                  <a:schemeClr val="accent1">
                    <a:lumMod val="50000"/>
                  </a:schemeClr>
                </a:solidFill>
              </a:rPr>
              <a:t>To put it simply, just grouping data based on some logic. Classes are based on objects in the real world (like Customer or Product). Other times, classes are based on concepts in our system, like </a:t>
            </a:r>
            <a:r>
              <a:rPr lang="en-US" dirty="0" err="1">
                <a:solidFill>
                  <a:schemeClr val="accent1">
                    <a:lumMod val="50000"/>
                  </a:schemeClr>
                </a:solidFill>
              </a:rPr>
              <a:t>HTTPRequest</a:t>
            </a:r>
            <a:r>
              <a:rPr lang="en-US" dirty="0">
                <a:solidFill>
                  <a:schemeClr val="accent1">
                    <a:lumMod val="50000"/>
                  </a:schemeClr>
                </a:solidFill>
              </a:rPr>
              <a:t> or Owner.</a:t>
            </a:r>
          </a:p>
          <a:p>
            <a:endParaRPr lang="en-US" dirty="0">
              <a:solidFill>
                <a:schemeClr val="accent1">
                  <a:lumMod val="50000"/>
                </a:schemeClr>
              </a:solidFill>
            </a:endParaRPr>
          </a:p>
          <a:p>
            <a:r>
              <a:rPr lang="en-US" dirty="0">
                <a:solidFill>
                  <a:schemeClr val="accent2">
                    <a:lumMod val="75000"/>
                  </a:schemeClr>
                </a:solidFill>
              </a:rPr>
              <a:t>What is a Method &amp; how is it different from a Function? </a:t>
            </a:r>
            <a:r>
              <a:rPr lang="en-US" dirty="0">
                <a:solidFill>
                  <a:schemeClr val="accent1">
                    <a:lumMod val="50000"/>
                  </a:schemeClr>
                </a:solidFill>
              </a:rPr>
              <a:t>When a function is defined inside a class, it is called a method. It usually performs an action and is not very different from our traditional understanding of functions. Note that we are talking of instance methods here, more on other types of methods later.</a:t>
            </a:r>
          </a:p>
          <a:p>
            <a:endParaRPr lang="en-US" dirty="0">
              <a:solidFill>
                <a:schemeClr val="accent1">
                  <a:lumMod val="50000"/>
                </a:schemeClr>
              </a:solidFill>
            </a:endParaRPr>
          </a:p>
          <a:p>
            <a:r>
              <a:rPr lang="en-US" dirty="0">
                <a:solidFill>
                  <a:schemeClr val="accent2">
                    <a:lumMod val="75000"/>
                  </a:schemeClr>
                </a:solidFill>
              </a:rPr>
              <a:t>What do methods do? → </a:t>
            </a:r>
            <a:r>
              <a:rPr lang="en-US" dirty="0">
                <a:solidFill>
                  <a:schemeClr val="accent1">
                    <a:lumMod val="50000"/>
                  </a:schemeClr>
                </a:solidFill>
              </a:rPr>
              <a:t>Methods help you return the object, use information about the object or sometimes change the object itself. For example ( sorting on a list, counting occurrences in a tuple </a:t>
            </a:r>
            <a:r>
              <a:rPr lang="en-US" dirty="0" err="1">
                <a:solidFill>
                  <a:schemeClr val="accent1">
                    <a:lumMod val="50000"/>
                  </a:schemeClr>
                </a:solidFill>
              </a:rPr>
              <a:t>etc</a:t>
            </a:r>
            <a:r>
              <a:rPr lang="en-US" dirty="0">
                <a:solidFill>
                  <a:schemeClr val="accent1">
                    <a:lumMod val="50000"/>
                  </a:schemeClr>
                </a:solidFill>
              </a:rPr>
              <a:t>). To put it simply, they perform some action.</a:t>
            </a:r>
          </a:p>
        </p:txBody>
      </p:sp>
    </p:spTree>
    <p:extLst>
      <p:ext uri="{BB962C8B-B14F-4D97-AF65-F5344CB8AC3E}">
        <p14:creationId xmlns:p14="http://schemas.microsoft.com/office/powerpoint/2010/main" val="3297275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Class (OOP)</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0" y="418289"/>
            <a:ext cx="5943600" cy="64303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 define a class</a:t>
            </a:r>
          </a:p>
          <a:p>
            <a:r>
              <a:rPr lang="en-US" dirty="0">
                <a:solidFill>
                  <a:schemeClr val="accent1">
                    <a:lumMod val="50000"/>
                  </a:schemeClr>
                </a:solidFill>
              </a:rPr>
              <a:t>class Bike:</a:t>
            </a:r>
          </a:p>
          <a:p>
            <a:r>
              <a:rPr lang="en-US" dirty="0">
                <a:solidFill>
                  <a:schemeClr val="accent1">
                    <a:lumMod val="50000"/>
                  </a:schemeClr>
                </a:solidFill>
              </a:rPr>
              <a:t>    name = ""</a:t>
            </a:r>
          </a:p>
          <a:p>
            <a:r>
              <a:rPr lang="en-US" dirty="0">
                <a:solidFill>
                  <a:schemeClr val="accent1">
                    <a:lumMod val="50000"/>
                  </a:schemeClr>
                </a:solidFill>
              </a:rPr>
              <a:t>    gear = 0</a:t>
            </a:r>
          </a:p>
          <a:p>
            <a:endParaRPr lang="en-US" dirty="0">
              <a:solidFill>
                <a:schemeClr val="accent1">
                  <a:lumMod val="50000"/>
                </a:schemeClr>
              </a:solidFill>
            </a:endParaRPr>
          </a:p>
          <a:p>
            <a:r>
              <a:rPr lang="en-US" dirty="0">
                <a:solidFill>
                  <a:schemeClr val="accent2">
                    <a:lumMod val="75000"/>
                  </a:schemeClr>
                </a:solidFill>
              </a:rPr>
              <a:t># create object of class</a:t>
            </a:r>
          </a:p>
          <a:p>
            <a:r>
              <a:rPr lang="en-US" dirty="0">
                <a:solidFill>
                  <a:schemeClr val="accent1">
                    <a:lumMod val="50000"/>
                  </a:schemeClr>
                </a:solidFill>
              </a:rPr>
              <a:t>bike1 = Bike()</a:t>
            </a:r>
          </a:p>
          <a:p>
            <a:r>
              <a:rPr lang="en-US" dirty="0">
                <a:solidFill>
                  <a:schemeClr val="accent2">
                    <a:lumMod val="75000"/>
                  </a:schemeClr>
                </a:solidFill>
              </a:rPr>
              <a:t># access attributes and assign new values</a:t>
            </a:r>
          </a:p>
          <a:p>
            <a:r>
              <a:rPr lang="en-US" dirty="0">
                <a:solidFill>
                  <a:schemeClr val="accent1">
                    <a:lumMod val="50000"/>
                  </a:schemeClr>
                </a:solidFill>
              </a:rPr>
              <a:t>bike1.gear = 11</a:t>
            </a:r>
          </a:p>
          <a:p>
            <a:r>
              <a:rPr lang="en-US" dirty="0">
                <a:solidFill>
                  <a:schemeClr val="accent1">
                    <a:lumMod val="50000"/>
                  </a:schemeClr>
                </a:solidFill>
              </a:rPr>
              <a:t>bike1.name = "Mountain Bike"</a:t>
            </a:r>
          </a:p>
          <a:p>
            <a:endParaRPr lang="en-US" dirty="0">
              <a:solidFill>
                <a:schemeClr val="accent1">
                  <a:lumMod val="50000"/>
                </a:schemeClr>
              </a:solidFill>
            </a:endParaRPr>
          </a:p>
          <a:p>
            <a:r>
              <a:rPr lang="en-US" dirty="0">
                <a:solidFill>
                  <a:schemeClr val="accent1">
                    <a:lumMod val="50000"/>
                  </a:schemeClr>
                </a:solidFill>
              </a:rPr>
              <a:t>print(f"Name: {bike1.name}, Gears: {bike1.gear} ")</a:t>
            </a:r>
          </a:p>
          <a:p>
            <a:endParaRPr lang="en-US" dirty="0">
              <a:solidFill>
                <a:schemeClr val="accent1">
                  <a:lumMod val="50000"/>
                </a:schemeClr>
              </a:solidFill>
            </a:endParaRPr>
          </a:p>
          <a:p>
            <a:r>
              <a:rPr lang="en-US" dirty="0">
                <a:solidFill>
                  <a:schemeClr val="accent1">
                    <a:lumMod val="50000"/>
                  </a:schemeClr>
                </a:solidFill>
              </a:rPr>
              <a:t>In the above example, defined the class named Bike with two attributes: name and gear. also created an object bike1 of the class Bike. </a:t>
            </a:r>
          </a:p>
          <a:p>
            <a:endParaRPr lang="en-US" dirty="0">
              <a:solidFill>
                <a:schemeClr val="accent1">
                  <a:lumMod val="50000"/>
                </a:schemeClr>
              </a:solidFill>
            </a:endParaRPr>
          </a:p>
          <a:p>
            <a:r>
              <a:rPr lang="en-US" dirty="0">
                <a:solidFill>
                  <a:schemeClr val="accent1">
                    <a:lumMod val="50000"/>
                  </a:schemeClr>
                </a:solidFill>
              </a:rPr>
              <a:t>Finally, we have accessed and modified the properties of an object using the . notation.</a:t>
            </a:r>
          </a:p>
          <a:p>
            <a:endParaRPr lang="en-US" dirty="0">
              <a:solidFill>
                <a:schemeClr val="accent1">
                  <a:lumMod val="50000"/>
                </a:schemeClr>
              </a:solidFill>
            </a:endParaRPr>
          </a:p>
          <a:p>
            <a:r>
              <a:rPr lang="en-IN" sz="1100" dirty="0">
                <a:solidFill>
                  <a:schemeClr val="accent1">
                    <a:lumMod val="50000"/>
                  </a:schemeClr>
                </a:solidFill>
                <a:hlinkClick r:id="rId2"/>
              </a:rPr>
              <a:t>https://www.programiz.com/python-programming/class</a:t>
            </a:r>
            <a:endParaRPr lang="en-IN" sz="1100" dirty="0">
              <a:solidFill>
                <a:schemeClr val="accent1">
                  <a:lumMod val="50000"/>
                </a:schemeClr>
              </a:solidFill>
            </a:endParaRPr>
          </a:p>
          <a:p>
            <a:r>
              <a:rPr lang="en-US" sz="1100" dirty="0">
                <a:solidFill>
                  <a:schemeClr val="accent1">
                    <a:lumMod val="50000"/>
                  </a:schemeClr>
                </a:solidFill>
                <a:hlinkClick r:id="rId3"/>
              </a:rPr>
              <a:t>https://python.plainenglish.io/everything-about-methods-classes-in-python-6bffa1adb5d8</a:t>
            </a:r>
            <a:endParaRPr lang="en-IN" sz="1100" dirty="0">
              <a:solidFill>
                <a:schemeClr val="accent1">
                  <a:lumMod val="50000"/>
                </a:schemeClr>
              </a:solidFill>
            </a:endParaRPr>
          </a:p>
          <a:p>
            <a:endParaRPr lang="en-US" sz="1100" dirty="0">
              <a:solidFill>
                <a:schemeClr val="accent1">
                  <a:lumMod val="50000"/>
                </a:schemeClr>
              </a:solidFill>
            </a:endParaRPr>
          </a:p>
        </p:txBody>
      </p:sp>
      <p:sp>
        <p:nvSpPr>
          <p:cNvPr id="4" name="Rectangle 3">
            <a:extLst>
              <a:ext uri="{FF2B5EF4-FFF2-40B4-BE49-F238E27FC236}">
                <a16:creationId xmlns:a16="http://schemas.microsoft.com/office/drawing/2014/main" id="{85D26D57-7050-B7AD-FB7E-98697CE18ED2}"/>
              </a:ext>
            </a:extLst>
          </p:cNvPr>
          <p:cNvSpPr/>
          <p:nvPr/>
        </p:nvSpPr>
        <p:spPr>
          <a:xfrm>
            <a:off x="5943600" y="427623"/>
            <a:ext cx="6248400" cy="64303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create multiple objects from a single class.</a:t>
            </a:r>
          </a:p>
          <a:p>
            <a:r>
              <a:rPr lang="en-US" dirty="0">
                <a:solidFill>
                  <a:schemeClr val="accent2">
                    <a:lumMod val="75000"/>
                  </a:schemeClr>
                </a:solidFill>
              </a:rPr>
              <a:t>Ex: # define a class</a:t>
            </a:r>
          </a:p>
          <a:p>
            <a:r>
              <a:rPr lang="en-US" dirty="0">
                <a:solidFill>
                  <a:schemeClr val="accent1">
                    <a:lumMod val="50000"/>
                  </a:schemeClr>
                </a:solidFill>
              </a:rPr>
              <a:t>class Employee:</a:t>
            </a:r>
          </a:p>
          <a:p>
            <a:r>
              <a:rPr lang="en-US" dirty="0">
                <a:solidFill>
                  <a:schemeClr val="accent1">
                    <a:lumMod val="50000"/>
                  </a:schemeClr>
                </a:solidFill>
              </a:rPr>
              <a:t>    # define a property</a:t>
            </a:r>
          </a:p>
          <a:p>
            <a:r>
              <a:rPr lang="en-US" dirty="0">
                <a:solidFill>
                  <a:schemeClr val="accent1">
                    <a:lumMod val="50000"/>
                  </a:schemeClr>
                </a:solidFill>
              </a:rPr>
              <a:t>    </a:t>
            </a:r>
            <a:r>
              <a:rPr lang="en-US" dirty="0" err="1">
                <a:solidFill>
                  <a:schemeClr val="accent1">
                    <a:lumMod val="50000"/>
                  </a:schemeClr>
                </a:solidFill>
              </a:rPr>
              <a:t>employee_id</a:t>
            </a:r>
            <a:r>
              <a:rPr lang="en-US" dirty="0">
                <a:solidFill>
                  <a:schemeClr val="accent1">
                    <a:lumMod val="50000"/>
                  </a:schemeClr>
                </a:solidFill>
              </a:rPr>
              <a:t> = 0</a:t>
            </a:r>
          </a:p>
          <a:p>
            <a:endParaRPr lang="en-US" dirty="0">
              <a:solidFill>
                <a:schemeClr val="accent1">
                  <a:lumMod val="50000"/>
                </a:schemeClr>
              </a:solidFill>
            </a:endParaRPr>
          </a:p>
          <a:p>
            <a:r>
              <a:rPr lang="en-US" dirty="0">
                <a:solidFill>
                  <a:schemeClr val="accent2">
                    <a:lumMod val="75000"/>
                  </a:schemeClr>
                </a:solidFill>
              </a:rPr>
              <a:t># create two objects of the Employee class</a:t>
            </a:r>
          </a:p>
          <a:p>
            <a:r>
              <a:rPr lang="en-US" dirty="0">
                <a:solidFill>
                  <a:schemeClr val="accent1">
                    <a:lumMod val="50000"/>
                  </a:schemeClr>
                </a:solidFill>
              </a:rPr>
              <a:t>employee1 = Employee()</a:t>
            </a:r>
          </a:p>
          <a:p>
            <a:r>
              <a:rPr lang="en-US" dirty="0">
                <a:solidFill>
                  <a:schemeClr val="accent1">
                    <a:lumMod val="50000"/>
                  </a:schemeClr>
                </a:solidFill>
              </a:rPr>
              <a:t>employee2 = Employee()</a:t>
            </a:r>
          </a:p>
          <a:p>
            <a:endParaRPr lang="en-US" dirty="0">
              <a:solidFill>
                <a:schemeClr val="accent1">
                  <a:lumMod val="50000"/>
                </a:schemeClr>
              </a:solidFill>
            </a:endParaRPr>
          </a:p>
          <a:p>
            <a:r>
              <a:rPr lang="en-US" dirty="0">
                <a:solidFill>
                  <a:schemeClr val="accent2">
                    <a:lumMod val="75000"/>
                  </a:schemeClr>
                </a:solidFill>
              </a:rPr>
              <a:t># access property using employee1</a:t>
            </a:r>
          </a:p>
          <a:p>
            <a:r>
              <a:rPr lang="en-US" dirty="0">
                <a:solidFill>
                  <a:schemeClr val="accent1">
                    <a:lumMod val="50000"/>
                  </a:schemeClr>
                </a:solidFill>
              </a:rPr>
              <a:t>employee1.employeeID = 1001</a:t>
            </a:r>
          </a:p>
          <a:p>
            <a:r>
              <a:rPr lang="en-US" dirty="0">
                <a:solidFill>
                  <a:schemeClr val="accent1">
                    <a:lumMod val="50000"/>
                  </a:schemeClr>
                </a:solidFill>
              </a:rPr>
              <a:t>print(</a:t>
            </a:r>
            <a:r>
              <a:rPr lang="en-US" dirty="0" err="1">
                <a:solidFill>
                  <a:schemeClr val="accent1">
                    <a:lumMod val="50000"/>
                  </a:schemeClr>
                </a:solidFill>
              </a:rPr>
              <a:t>f"Employee</a:t>
            </a:r>
            <a:r>
              <a:rPr lang="en-US" dirty="0">
                <a:solidFill>
                  <a:schemeClr val="accent1">
                    <a:lumMod val="50000"/>
                  </a:schemeClr>
                </a:solidFill>
              </a:rPr>
              <a:t> ID: {employee1.employeeID}")</a:t>
            </a:r>
          </a:p>
          <a:p>
            <a:endParaRPr lang="en-US" dirty="0">
              <a:solidFill>
                <a:schemeClr val="accent1">
                  <a:lumMod val="50000"/>
                </a:schemeClr>
              </a:solidFill>
            </a:endParaRPr>
          </a:p>
          <a:p>
            <a:r>
              <a:rPr lang="en-US" dirty="0">
                <a:solidFill>
                  <a:schemeClr val="accent2">
                    <a:lumMod val="75000"/>
                  </a:schemeClr>
                </a:solidFill>
              </a:rPr>
              <a:t># access properties using employee2</a:t>
            </a:r>
          </a:p>
          <a:p>
            <a:r>
              <a:rPr lang="en-US" dirty="0">
                <a:solidFill>
                  <a:schemeClr val="accent1">
                    <a:lumMod val="50000"/>
                  </a:schemeClr>
                </a:solidFill>
              </a:rPr>
              <a:t>employee2.employeeID = 1002</a:t>
            </a:r>
          </a:p>
          <a:p>
            <a:r>
              <a:rPr lang="en-US" dirty="0">
                <a:solidFill>
                  <a:schemeClr val="accent1">
                    <a:lumMod val="50000"/>
                  </a:schemeClr>
                </a:solidFill>
              </a:rPr>
              <a:t>print(</a:t>
            </a:r>
            <a:r>
              <a:rPr lang="en-US" dirty="0" err="1">
                <a:solidFill>
                  <a:schemeClr val="accent1">
                    <a:lumMod val="50000"/>
                  </a:schemeClr>
                </a:solidFill>
              </a:rPr>
              <a:t>f"Employee</a:t>
            </a:r>
            <a:r>
              <a:rPr lang="en-US" dirty="0">
                <a:solidFill>
                  <a:schemeClr val="accent1">
                    <a:lumMod val="50000"/>
                  </a:schemeClr>
                </a:solidFill>
              </a:rPr>
              <a:t> ID: {employee2.employeeID}")</a:t>
            </a:r>
          </a:p>
        </p:txBody>
      </p:sp>
      <p:sp>
        <p:nvSpPr>
          <p:cNvPr id="9" name="Rectangle 8">
            <a:extLst>
              <a:ext uri="{FF2B5EF4-FFF2-40B4-BE49-F238E27FC236}">
                <a16:creationId xmlns:a16="http://schemas.microsoft.com/office/drawing/2014/main" id="{130428C4-D36F-FDA2-771B-392D4AEB2545}"/>
              </a:ext>
            </a:extLst>
          </p:cNvPr>
          <p:cNvSpPr/>
          <p:nvPr/>
        </p:nvSpPr>
        <p:spPr>
          <a:xfrm>
            <a:off x="1653702" y="1050588"/>
            <a:ext cx="4289898" cy="8171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Bike - the name of the class</a:t>
            </a:r>
          </a:p>
          <a:p>
            <a:r>
              <a:rPr lang="en-US" dirty="0">
                <a:solidFill>
                  <a:schemeClr val="accent1">
                    <a:lumMod val="50000"/>
                  </a:schemeClr>
                </a:solidFill>
              </a:rPr>
              <a:t>name/gear - variables inside the class with default values "" and 0 respectively.</a:t>
            </a:r>
            <a:endParaRPr lang="en-IN" dirty="0">
              <a:solidFill>
                <a:schemeClr val="accent1">
                  <a:lumMod val="50000"/>
                </a:schemeClr>
              </a:solidFill>
            </a:endParaRPr>
          </a:p>
        </p:txBody>
      </p:sp>
    </p:spTree>
    <p:extLst>
      <p:ext uri="{BB962C8B-B14F-4D97-AF65-F5344CB8AC3E}">
        <p14:creationId xmlns:p14="http://schemas.microsoft.com/office/powerpoint/2010/main" val="6469181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EAB6E-FE12-4043-F002-8B53F4C01500}"/>
              </a:ext>
            </a:extLst>
          </p:cNvPr>
          <p:cNvSpPr>
            <a:spLocks noGrp="1"/>
          </p:cNvSpPr>
          <p:nvPr>
            <p:ph idx="1"/>
          </p:nvPr>
        </p:nvSpPr>
        <p:spPr>
          <a:xfrm>
            <a:off x="0" y="0"/>
            <a:ext cx="12191999" cy="6858000"/>
          </a:xfrm>
        </p:spPr>
        <p:txBody>
          <a:bodyPr>
            <a:normAutofit/>
          </a:bodyPr>
          <a:lstStyle/>
          <a:p>
            <a:pPr marL="0" indent="0" algn="ctr">
              <a:buNone/>
            </a:pPr>
            <a:r>
              <a:rPr lang="en-IN" sz="2400" b="1" u="sng" dirty="0">
                <a:solidFill>
                  <a:schemeClr val="accent2">
                    <a:lumMod val="75000"/>
                  </a:schemeClr>
                </a:solidFill>
              </a:rPr>
              <a:t>Class (OOP)</a:t>
            </a:r>
            <a:endParaRPr lang="en-US" sz="2400" dirty="0">
              <a:solidFill>
                <a:schemeClr val="accent1">
                  <a:lumMod val="50000"/>
                </a:schemeClr>
              </a:solidFill>
            </a:endParaRPr>
          </a:p>
        </p:txBody>
      </p:sp>
      <p:sp>
        <p:nvSpPr>
          <p:cNvPr id="7" name="Rectangle 6">
            <a:extLst>
              <a:ext uri="{FF2B5EF4-FFF2-40B4-BE49-F238E27FC236}">
                <a16:creationId xmlns:a16="http://schemas.microsoft.com/office/drawing/2014/main" id="{204F01B7-F815-3CA4-7B9B-7B10C3EE1631}"/>
              </a:ext>
            </a:extLst>
          </p:cNvPr>
          <p:cNvSpPr/>
          <p:nvPr/>
        </p:nvSpPr>
        <p:spPr>
          <a:xfrm>
            <a:off x="-2" y="428017"/>
            <a:ext cx="12191999" cy="64299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Class called </a:t>
            </a:r>
            <a:r>
              <a:rPr lang="en-US" dirty="0" err="1">
                <a:solidFill>
                  <a:schemeClr val="accent1">
                    <a:lumMod val="50000"/>
                  </a:schemeClr>
                </a:solidFill>
              </a:rPr>
              <a:t>Diet_Plan</a:t>
            </a:r>
            <a:r>
              <a:rPr lang="en-US" dirty="0">
                <a:solidFill>
                  <a:schemeClr val="accent1">
                    <a:lumMod val="50000"/>
                  </a:schemeClr>
                </a:solidFill>
              </a:rPr>
              <a:t> that takes in the </a:t>
            </a:r>
            <a:r>
              <a:rPr lang="en-US" b="1" dirty="0">
                <a:solidFill>
                  <a:schemeClr val="accent1">
                    <a:lumMod val="50000"/>
                  </a:schemeClr>
                </a:solidFill>
              </a:rPr>
              <a:t>parameters </a:t>
            </a:r>
            <a:r>
              <a:rPr lang="en-US" dirty="0">
                <a:solidFill>
                  <a:schemeClr val="accent1">
                    <a:lumMod val="50000"/>
                  </a:schemeClr>
                </a:solidFill>
              </a:rPr>
              <a:t>1.What food item was allowed by the dietician 2.The number of calories the patient is allowed to eat in a day.</a:t>
            </a:r>
          </a:p>
          <a:p>
            <a:endParaRPr lang="en-US" dirty="0">
              <a:solidFill>
                <a:schemeClr val="accent1">
                  <a:lumMod val="50000"/>
                </a:schemeClr>
              </a:solidFill>
            </a:endParaRPr>
          </a:p>
          <a:p>
            <a:r>
              <a:rPr lang="en-US" dirty="0">
                <a:solidFill>
                  <a:schemeClr val="accent1">
                    <a:lumMod val="50000"/>
                  </a:schemeClr>
                </a:solidFill>
              </a:rPr>
              <a:t>class </a:t>
            </a:r>
            <a:r>
              <a:rPr lang="en-US" dirty="0" err="1">
                <a:solidFill>
                  <a:schemeClr val="accent1">
                    <a:lumMod val="50000"/>
                  </a:schemeClr>
                </a:solidFill>
              </a:rPr>
              <a:t>Diet_Plan</a:t>
            </a:r>
            <a:r>
              <a:rPr lang="en-US" dirty="0">
                <a:solidFill>
                  <a:schemeClr val="accent1">
                    <a:lumMod val="50000"/>
                  </a:schemeClr>
                </a:solidFill>
              </a:rPr>
              <a:t>(object):</a:t>
            </a:r>
          </a:p>
          <a:p>
            <a:r>
              <a:rPr lang="en-US" dirty="0">
                <a:solidFill>
                  <a:schemeClr val="accent1">
                    <a:lumMod val="50000"/>
                  </a:schemeClr>
                </a:solidFill>
              </a:rPr>
              <a:t>    """A man goes to dietician and takes in the amount of calories he is allowed to eat. Diet Plan have the</a:t>
            </a:r>
          </a:p>
          <a:p>
            <a:r>
              <a:rPr lang="en-US" dirty="0">
                <a:solidFill>
                  <a:schemeClr val="accent1">
                    <a:lumMod val="50000"/>
                  </a:schemeClr>
                </a:solidFill>
              </a:rPr>
              <a:t>    following properties: </a:t>
            </a:r>
          </a:p>
          <a:p>
            <a:r>
              <a:rPr lang="en-US" dirty="0">
                <a:solidFill>
                  <a:schemeClr val="accent1">
                    <a:lumMod val="50000"/>
                  </a:schemeClr>
                </a:solidFill>
              </a:rPr>
              <a:t>    Attributes:</a:t>
            </a:r>
          </a:p>
          <a:p>
            <a:r>
              <a:rPr lang="en-US" dirty="0">
                <a:solidFill>
                  <a:schemeClr val="accent1">
                    <a:lumMod val="50000"/>
                  </a:schemeClr>
                </a:solidFill>
              </a:rPr>
              <a:t>        </a:t>
            </a:r>
            <a:r>
              <a:rPr lang="en-US" dirty="0" err="1">
                <a:solidFill>
                  <a:schemeClr val="accent1">
                    <a:lumMod val="50000"/>
                  </a:schemeClr>
                </a:solidFill>
              </a:rPr>
              <a:t>foodname_allowed</a:t>
            </a:r>
            <a:r>
              <a:rPr lang="en-US" dirty="0">
                <a:solidFill>
                  <a:schemeClr val="accent1">
                    <a:lumMod val="50000"/>
                  </a:schemeClr>
                </a:solidFill>
              </a:rPr>
              <a:t>: A string representing the food,</a:t>
            </a:r>
          </a:p>
          <a:p>
            <a:r>
              <a:rPr lang="en-US" dirty="0">
                <a:solidFill>
                  <a:schemeClr val="accent1">
                    <a:lumMod val="50000"/>
                  </a:schemeClr>
                </a:solidFill>
              </a:rPr>
              <a:t>        </a:t>
            </a:r>
            <a:r>
              <a:rPr lang="en-US" dirty="0" err="1">
                <a:solidFill>
                  <a:schemeClr val="accent1">
                    <a:lumMod val="50000"/>
                  </a:schemeClr>
                </a:solidFill>
              </a:rPr>
              <a:t>amount_by_dietician</a:t>
            </a:r>
            <a:r>
              <a:rPr lang="en-US" dirty="0">
                <a:solidFill>
                  <a:schemeClr val="accent1">
                    <a:lumMod val="50000"/>
                  </a:schemeClr>
                </a:solidFill>
              </a:rPr>
              <a:t>: A float tracking the current amount  of calories that is left for him to eat during the day</a:t>
            </a:r>
          </a:p>
          <a:p>
            <a:r>
              <a:rPr lang="en-US" dirty="0">
                <a:solidFill>
                  <a:schemeClr val="accent1">
                    <a:lumMod val="50000"/>
                  </a:schemeClr>
                </a:solidFill>
              </a:rPr>
              <a:t>    """</a:t>
            </a:r>
          </a:p>
          <a:p>
            <a:r>
              <a:rPr lang="en-US" dirty="0">
                <a:solidFill>
                  <a:schemeClr val="accent1">
                    <a:lumMod val="50000"/>
                  </a:schemeClr>
                </a:solidFill>
              </a:rPr>
              <a:t>    #thousand_ml_glass_milk_calories = 619 </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 *</a:t>
            </a:r>
            <a:r>
              <a:rPr lang="en-US" dirty="0" err="1">
                <a:solidFill>
                  <a:schemeClr val="accent1">
                    <a:lumMod val="50000"/>
                  </a:schemeClr>
                </a:solidFill>
              </a:rPr>
              <a:t>foodname_allowed</a:t>
            </a:r>
            <a:r>
              <a:rPr lang="en-US" dirty="0">
                <a:solidFill>
                  <a:schemeClr val="accent1">
                    <a:lumMod val="50000"/>
                  </a:schemeClr>
                </a:solidFill>
              </a:rPr>
              <a:t>, </a:t>
            </a:r>
            <a:r>
              <a:rPr lang="en-US" dirty="0" err="1">
                <a:solidFill>
                  <a:schemeClr val="accent1">
                    <a:lumMod val="50000"/>
                  </a:schemeClr>
                </a:solidFill>
              </a:rPr>
              <a:t>amount_by_dietician</a:t>
            </a:r>
            <a:r>
              <a:rPr lang="en-US" dirty="0">
                <a:solidFill>
                  <a:schemeClr val="accent1">
                    <a:lumMod val="50000"/>
                  </a:schemeClr>
                </a:solidFill>
              </a:rPr>
              <a:t> = 500):      </a:t>
            </a:r>
          </a:p>
          <a:p>
            <a:r>
              <a:rPr lang="en-US" dirty="0">
                <a:solidFill>
                  <a:schemeClr val="accent1">
                    <a:lumMod val="50000"/>
                  </a:schemeClr>
                </a:solidFill>
              </a:rPr>
              <a:t>        </a:t>
            </a:r>
            <a:r>
              <a:rPr lang="en-US" dirty="0" err="1">
                <a:solidFill>
                  <a:schemeClr val="accent1">
                    <a:lumMod val="50000"/>
                  </a:schemeClr>
                </a:solidFill>
              </a:rPr>
              <a:t>self.foodname_allowed</a:t>
            </a:r>
            <a:r>
              <a:rPr lang="en-US" dirty="0">
                <a:solidFill>
                  <a:schemeClr val="accent1">
                    <a:lumMod val="50000"/>
                  </a:schemeClr>
                </a:solidFill>
              </a:rPr>
              <a:t> = </a:t>
            </a:r>
            <a:r>
              <a:rPr lang="en-US" dirty="0" err="1">
                <a:solidFill>
                  <a:schemeClr val="accent1">
                    <a:lumMod val="50000"/>
                  </a:schemeClr>
                </a:solidFill>
              </a:rPr>
              <a:t>foodname_allowed</a:t>
            </a:r>
            <a:endParaRPr lang="en-US" dirty="0">
              <a:solidFill>
                <a:schemeClr val="accent1">
                  <a:lumMod val="50000"/>
                </a:schemeClr>
              </a:solidFill>
            </a:endParaRPr>
          </a:p>
          <a:p>
            <a:r>
              <a:rPr lang="en-US" dirty="0">
                <a:solidFill>
                  <a:schemeClr val="accent1">
                    <a:lumMod val="50000"/>
                  </a:schemeClr>
                </a:solidFill>
              </a:rPr>
              <a:t>        </a:t>
            </a:r>
            <a:r>
              <a:rPr lang="en-US" dirty="0" err="1">
                <a:solidFill>
                  <a:schemeClr val="accent1">
                    <a:lumMod val="50000"/>
                  </a:schemeClr>
                </a:solidFill>
              </a:rPr>
              <a:t>self.amount_by_dietician</a:t>
            </a:r>
            <a:r>
              <a:rPr lang="en-US" dirty="0">
                <a:solidFill>
                  <a:schemeClr val="accent1">
                    <a:lumMod val="50000"/>
                  </a:schemeClr>
                </a:solidFill>
              </a:rPr>
              <a:t> = </a:t>
            </a:r>
            <a:r>
              <a:rPr lang="en-US" dirty="0" err="1">
                <a:solidFill>
                  <a:schemeClr val="accent1">
                    <a:lumMod val="50000"/>
                  </a:schemeClr>
                </a:solidFill>
              </a:rPr>
              <a:t>amount_by_dietician</a:t>
            </a:r>
            <a:r>
              <a:rPr lang="en-US" dirty="0">
                <a:solidFill>
                  <a:schemeClr val="accent1">
                    <a:lumMod val="50000"/>
                  </a:schemeClr>
                </a:solidFill>
              </a:rPr>
              <a:t> </a:t>
            </a:r>
          </a:p>
          <a:p>
            <a:r>
              <a:rPr lang="en-US" dirty="0">
                <a:solidFill>
                  <a:schemeClr val="accent1">
                    <a:lumMod val="50000"/>
                  </a:schemeClr>
                </a:solidFill>
              </a:rPr>
              <a:t>    def eat(self, </a:t>
            </a:r>
            <a:r>
              <a:rPr lang="en-US" dirty="0" err="1">
                <a:solidFill>
                  <a:schemeClr val="accent1">
                    <a:lumMod val="50000"/>
                  </a:schemeClr>
                </a:solidFill>
              </a:rPr>
              <a:t>total_cals_consumed</a:t>
            </a:r>
            <a:r>
              <a:rPr lang="en-US" dirty="0">
                <a:solidFill>
                  <a:schemeClr val="accent1">
                    <a:lumMod val="50000"/>
                  </a:schemeClr>
                </a:solidFill>
              </a:rPr>
              <a:t>, *</a:t>
            </a:r>
            <a:r>
              <a:rPr lang="en-US" dirty="0" err="1">
                <a:solidFill>
                  <a:schemeClr val="accent1">
                    <a:lumMod val="50000"/>
                  </a:schemeClr>
                </a:solidFill>
              </a:rPr>
              <a:t>foodeaten</a:t>
            </a:r>
            <a:r>
              <a:rPr lang="en-US" dirty="0">
                <a:solidFill>
                  <a:schemeClr val="accent1">
                    <a:lumMod val="50000"/>
                  </a:schemeClr>
                </a:solidFill>
              </a:rPr>
              <a:t>):   </a:t>
            </a:r>
          </a:p>
          <a:p>
            <a:r>
              <a:rPr lang="en-US" dirty="0">
                <a:solidFill>
                  <a:schemeClr val="accent1">
                    <a:lumMod val="50000"/>
                  </a:schemeClr>
                </a:solidFill>
              </a:rPr>
              <a:t>        </a:t>
            </a:r>
            <a:r>
              <a:rPr lang="en-US" dirty="0" err="1">
                <a:solidFill>
                  <a:schemeClr val="accent1">
                    <a:lumMod val="50000"/>
                  </a:schemeClr>
                </a:solidFill>
              </a:rPr>
              <a:t>self.amount_by_dietician</a:t>
            </a:r>
            <a:r>
              <a:rPr lang="en-US" dirty="0">
                <a:solidFill>
                  <a:schemeClr val="accent1">
                    <a:lumMod val="50000"/>
                  </a:schemeClr>
                </a:solidFill>
              </a:rPr>
              <a:t> -= </a:t>
            </a:r>
            <a:r>
              <a:rPr lang="en-US" dirty="0" err="1">
                <a:solidFill>
                  <a:schemeClr val="accent1">
                    <a:lumMod val="50000"/>
                  </a:schemeClr>
                </a:solidFill>
              </a:rPr>
              <a:t>total_cals_consumed</a:t>
            </a:r>
            <a:endParaRPr lang="en-US" dirty="0">
              <a:solidFill>
                <a:schemeClr val="accent1">
                  <a:lumMod val="50000"/>
                </a:schemeClr>
              </a:solidFill>
            </a:endParaRPr>
          </a:p>
          <a:p>
            <a:r>
              <a:rPr lang="en-US" dirty="0">
                <a:solidFill>
                  <a:schemeClr val="accent1">
                    <a:lumMod val="50000"/>
                  </a:schemeClr>
                </a:solidFill>
              </a:rPr>
              <a:t>        return </a:t>
            </a:r>
            <a:r>
              <a:rPr lang="en-US" dirty="0" err="1">
                <a:solidFill>
                  <a:schemeClr val="accent1">
                    <a:lumMod val="50000"/>
                  </a:schemeClr>
                </a:solidFill>
              </a:rPr>
              <a:t>f"Calories</a:t>
            </a:r>
            <a:r>
              <a:rPr lang="en-US" dirty="0">
                <a:solidFill>
                  <a:schemeClr val="accent1">
                    <a:lumMod val="50000"/>
                  </a:schemeClr>
                </a:solidFill>
              </a:rPr>
              <a:t> that I can take for the day are {</a:t>
            </a:r>
            <a:r>
              <a:rPr lang="en-US" dirty="0" err="1">
                <a:solidFill>
                  <a:schemeClr val="accent1">
                    <a:lumMod val="50000"/>
                  </a:schemeClr>
                </a:solidFill>
              </a:rPr>
              <a:t>self.amount_by_dietician</a:t>
            </a:r>
            <a:r>
              <a:rPr lang="en-US" dirty="0">
                <a:solidFill>
                  <a:schemeClr val="accent1">
                    <a:lumMod val="50000"/>
                  </a:schemeClr>
                </a:solidFill>
              </a:rPr>
              <a:t>}“</a:t>
            </a:r>
          </a:p>
          <a:p>
            <a:endParaRPr lang="en-US" dirty="0">
              <a:solidFill>
                <a:schemeClr val="accent1">
                  <a:lumMod val="50000"/>
                </a:schemeClr>
              </a:solidFill>
            </a:endParaRPr>
          </a:p>
          <a:p>
            <a:r>
              <a:rPr lang="en-US" dirty="0" err="1">
                <a:solidFill>
                  <a:schemeClr val="accent1">
                    <a:lumMod val="50000"/>
                  </a:schemeClr>
                </a:solidFill>
              </a:rPr>
              <a:t>fingers_crossed</a:t>
            </a:r>
            <a:r>
              <a:rPr lang="en-US" dirty="0">
                <a:solidFill>
                  <a:schemeClr val="accent1">
                    <a:lumMod val="50000"/>
                  </a:schemeClr>
                </a:solidFill>
              </a:rPr>
              <a:t>=</a:t>
            </a:r>
            <a:r>
              <a:rPr lang="en-US" dirty="0" err="1">
                <a:solidFill>
                  <a:schemeClr val="accent1">
                    <a:lumMod val="50000"/>
                  </a:schemeClr>
                </a:solidFill>
              </a:rPr>
              <a:t>Diet_Plan</a:t>
            </a:r>
            <a:r>
              <a:rPr lang="en-US" dirty="0">
                <a:solidFill>
                  <a:schemeClr val="accent1">
                    <a:lumMod val="50000"/>
                  </a:schemeClr>
                </a:solidFill>
              </a:rPr>
              <a:t>(2000,”milk”,”eggs”)</a:t>
            </a:r>
          </a:p>
          <a:p>
            <a:r>
              <a:rPr lang="en-US" dirty="0">
                <a:solidFill>
                  <a:schemeClr val="accent1">
                    <a:lumMod val="50000"/>
                  </a:schemeClr>
                </a:solidFill>
              </a:rPr>
              <a:t>print(</a:t>
            </a:r>
            <a:r>
              <a:rPr lang="en-US" dirty="0" err="1">
                <a:solidFill>
                  <a:schemeClr val="accent1">
                    <a:lumMod val="50000"/>
                  </a:schemeClr>
                </a:solidFill>
              </a:rPr>
              <a:t>fingers_crossed.foodname_allowed</a:t>
            </a:r>
            <a:r>
              <a:rPr lang="en-US" dirty="0">
                <a:solidFill>
                  <a:schemeClr val="accent1">
                    <a:lumMod val="50000"/>
                  </a:schemeClr>
                </a:solidFill>
              </a:rPr>
              <a:t>)</a:t>
            </a:r>
          </a:p>
          <a:p>
            <a:endParaRPr lang="en-US" dirty="0">
              <a:solidFill>
                <a:schemeClr val="accent1">
                  <a:lumMod val="50000"/>
                </a:schemeClr>
              </a:solidFill>
            </a:endParaRPr>
          </a:p>
          <a:p>
            <a:r>
              <a:rPr lang="en-US" dirty="0" err="1">
                <a:solidFill>
                  <a:schemeClr val="accent1">
                    <a:lumMod val="50000"/>
                  </a:schemeClr>
                </a:solidFill>
              </a:rPr>
              <a:t>fingers_crossed.eat</a:t>
            </a:r>
            <a:r>
              <a:rPr lang="en-US" dirty="0">
                <a:solidFill>
                  <a:schemeClr val="accent1">
                    <a:lumMod val="50000"/>
                  </a:schemeClr>
                </a:solidFill>
              </a:rPr>
              <a:t>(800,”milk”)</a:t>
            </a:r>
          </a:p>
        </p:txBody>
      </p:sp>
      <p:sp>
        <p:nvSpPr>
          <p:cNvPr id="2" name="Rectangle 1">
            <a:extLst>
              <a:ext uri="{FF2B5EF4-FFF2-40B4-BE49-F238E27FC236}">
                <a16:creationId xmlns:a16="http://schemas.microsoft.com/office/drawing/2014/main" id="{963EFB94-70A3-6B19-C3A9-ED9D8E4EE59F}"/>
              </a:ext>
            </a:extLst>
          </p:cNvPr>
          <p:cNvSpPr/>
          <p:nvPr/>
        </p:nvSpPr>
        <p:spPr>
          <a:xfrm>
            <a:off x="5570713" y="6429983"/>
            <a:ext cx="5839832" cy="369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hlinkClick r:id="rId2"/>
              </a:rPr>
              <a:t>https://python.plainenglish.io/everything-about-methods-classes-in-python-6bffa1adb5d8</a:t>
            </a:r>
            <a:endParaRPr lang="en-US" sz="1200" dirty="0">
              <a:solidFill>
                <a:schemeClr val="accent1">
                  <a:lumMod val="50000"/>
                </a:schemeClr>
              </a:solidFill>
            </a:endParaRPr>
          </a:p>
        </p:txBody>
      </p:sp>
      <p:sp>
        <p:nvSpPr>
          <p:cNvPr id="4" name="Rectangle 3">
            <a:extLst>
              <a:ext uri="{FF2B5EF4-FFF2-40B4-BE49-F238E27FC236}">
                <a16:creationId xmlns:a16="http://schemas.microsoft.com/office/drawing/2014/main" id="{2FA01311-045F-A1BA-FA56-F81C3F6CFDCF}"/>
              </a:ext>
            </a:extLst>
          </p:cNvPr>
          <p:cNvSpPr/>
          <p:nvPr/>
        </p:nvSpPr>
        <p:spPr>
          <a:xfrm>
            <a:off x="7577847" y="4114800"/>
            <a:ext cx="4614150" cy="22568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__</a:t>
            </a:r>
            <a:r>
              <a:rPr lang="en-US" dirty="0" err="1">
                <a:solidFill>
                  <a:schemeClr val="accent1">
                    <a:lumMod val="50000"/>
                  </a:schemeClr>
                </a:solidFill>
              </a:rPr>
              <a:t>init</a:t>
            </a:r>
            <a:r>
              <a:rPr lang="en-US" dirty="0">
                <a:solidFill>
                  <a:schemeClr val="accent1">
                    <a:lumMod val="50000"/>
                  </a:schemeClr>
                </a:solidFill>
              </a:rPr>
              <a:t>__:</a:t>
            </a:r>
          </a:p>
          <a:p>
            <a:endParaRPr lang="en-US" dirty="0">
              <a:solidFill>
                <a:schemeClr val="accent1">
                  <a:lumMod val="50000"/>
                </a:schemeClr>
              </a:solidFill>
            </a:endParaRPr>
          </a:p>
          <a:p>
            <a:r>
              <a:rPr lang="en-US" dirty="0">
                <a:solidFill>
                  <a:schemeClr val="accent1">
                    <a:lumMod val="50000"/>
                  </a:schemeClr>
                </a:solidFill>
              </a:rPr>
              <a:t>__</a:t>
            </a:r>
            <a:r>
              <a:rPr lang="en-US" dirty="0" err="1">
                <a:solidFill>
                  <a:schemeClr val="accent1">
                    <a:lumMod val="50000"/>
                  </a:schemeClr>
                </a:solidFill>
              </a:rPr>
              <a:t>init</a:t>
            </a:r>
            <a:r>
              <a:rPr lang="en-US" dirty="0">
                <a:solidFill>
                  <a:schemeClr val="accent1">
                    <a:lumMod val="50000"/>
                  </a:schemeClr>
                </a:solidFill>
              </a:rPr>
              <a:t>__ is a special method (constructor) in Python classes. It is automatically called when you create (instantiate) an object of a class. It is mainly used to initialize attributes (variables) of an object.</a:t>
            </a:r>
            <a:endParaRPr lang="en-IN" dirty="0">
              <a:solidFill>
                <a:schemeClr val="accent1">
                  <a:lumMod val="50000"/>
                </a:schemeClr>
              </a:solidFill>
            </a:endParaRPr>
          </a:p>
        </p:txBody>
      </p:sp>
    </p:spTree>
    <p:extLst>
      <p:ext uri="{BB962C8B-B14F-4D97-AF65-F5344CB8AC3E}">
        <p14:creationId xmlns:p14="http://schemas.microsoft.com/office/powerpoint/2010/main" val="40328182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4166E-9585-ED8C-CA0E-8C59715092DA}"/>
              </a:ext>
            </a:extLst>
          </p:cNvPr>
          <p:cNvSpPr>
            <a:spLocks noGrp="1"/>
          </p:cNvSpPr>
          <p:nvPr>
            <p:ph idx="1"/>
          </p:nvPr>
        </p:nvSpPr>
        <p:spPr>
          <a:xfrm>
            <a:off x="0" y="350196"/>
            <a:ext cx="12191999" cy="6507804"/>
          </a:xfrm>
        </p:spPr>
        <p:txBody>
          <a:bodyPr>
            <a:normAutofit/>
          </a:bodyPr>
          <a:lstStyle/>
          <a:p>
            <a:pPr marL="0" indent="0">
              <a:buNone/>
            </a:pPr>
            <a:r>
              <a:rPr lang="en-US" sz="2000" dirty="0"/>
              <a:t> </a:t>
            </a:r>
            <a:r>
              <a:rPr lang="en-US" sz="1400" dirty="0">
                <a:solidFill>
                  <a:schemeClr val="accent2">
                    <a:lumMod val="75000"/>
                  </a:schemeClr>
                </a:solidFill>
              </a:rPr>
              <a:t>real-world examples of classes as explained below</a:t>
            </a:r>
            <a:r>
              <a:rPr lang="en-IN" sz="1400" dirty="0">
                <a:solidFill>
                  <a:schemeClr val="accent2">
                    <a:lumMod val="75000"/>
                  </a:schemeClr>
                </a:solidFill>
              </a:rPr>
              <a:t>:</a:t>
            </a:r>
          </a:p>
          <a:p>
            <a:pPr algn="l" fontAlgn="base">
              <a:buFont typeface="Arial" panose="020B0604020202020204" pitchFamily="34" charset="0"/>
              <a:buChar char="•"/>
            </a:pPr>
            <a:r>
              <a:rPr lang="en-US" sz="1400" dirty="0">
                <a:solidFill>
                  <a:schemeClr val="accent1">
                    <a:lumMod val="50000"/>
                  </a:schemeClr>
                </a:solidFill>
              </a:rPr>
              <a:t>Recipe of </a:t>
            </a:r>
            <a:r>
              <a:rPr lang="en-US" sz="1400" dirty="0" err="1">
                <a:solidFill>
                  <a:schemeClr val="accent1">
                    <a:lumMod val="50000"/>
                  </a:schemeClr>
                </a:solidFill>
              </a:rPr>
              <a:t>Omelette</a:t>
            </a:r>
            <a:r>
              <a:rPr lang="en-US" sz="1400" dirty="0">
                <a:solidFill>
                  <a:schemeClr val="accent1">
                    <a:lumMod val="50000"/>
                  </a:schemeClr>
                </a:solidFill>
              </a:rPr>
              <a:t> is a class. </a:t>
            </a:r>
            <a:r>
              <a:rPr lang="en-US" sz="1400" dirty="0" err="1">
                <a:solidFill>
                  <a:schemeClr val="accent1">
                    <a:lumMod val="50000"/>
                  </a:schemeClr>
                </a:solidFill>
              </a:rPr>
              <a:t>Omelette</a:t>
            </a:r>
            <a:r>
              <a:rPr lang="en-US" sz="1400" dirty="0">
                <a:solidFill>
                  <a:schemeClr val="accent1">
                    <a:lumMod val="50000"/>
                  </a:schemeClr>
                </a:solidFill>
              </a:rPr>
              <a:t> is an object.</a:t>
            </a:r>
          </a:p>
          <a:p>
            <a:pPr algn="l" fontAlgn="base">
              <a:buFont typeface="Arial" panose="020B0604020202020204" pitchFamily="34" charset="0"/>
              <a:buChar char="•"/>
            </a:pPr>
            <a:r>
              <a:rPr lang="en-US" sz="1400" dirty="0">
                <a:solidFill>
                  <a:schemeClr val="accent1">
                    <a:lumMod val="50000"/>
                  </a:schemeClr>
                </a:solidFill>
              </a:rPr>
              <a:t>Bank Account Holder is a class. Attributes are First Name, Last Name, Date of Birth, Profession, Address etc. Methods can be "Change of address", "Change of Profession", " Change of last name" etc. "Change of last name" is generally applicable to women when they change their last name after marriage</a:t>
            </a:r>
          </a:p>
          <a:p>
            <a:pPr algn="l" fontAlgn="base">
              <a:buFont typeface="Arial" panose="020B0604020202020204" pitchFamily="34" charset="0"/>
              <a:buChar char="•"/>
            </a:pPr>
            <a:r>
              <a:rPr lang="en-US" sz="1400" dirty="0">
                <a:solidFill>
                  <a:schemeClr val="accent1">
                    <a:lumMod val="50000"/>
                  </a:schemeClr>
                </a:solidFill>
              </a:rPr>
              <a:t>Dog is a class. Attributes are Breed, Number of legs, Size, Age, Color etc. Methods can be Eat, Sleep, Sit, Bark, Run etc.</a:t>
            </a:r>
          </a:p>
          <a:p>
            <a:pPr marL="0" indent="0" algn="l" fontAlgn="base">
              <a:buNone/>
            </a:pPr>
            <a:r>
              <a:rPr lang="en-US" sz="1400" dirty="0">
                <a:solidFill>
                  <a:schemeClr val="accent2">
                    <a:lumMod val="75000"/>
                  </a:schemeClr>
                </a:solidFill>
              </a:rPr>
              <a:t>Ex: </a:t>
            </a:r>
            <a:r>
              <a:rPr lang="en-US" sz="1400" dirty="0">
                <a:solidFill>
                  <a:schemeClr val="accent1">
                    <a:lumMod val="50000"/>
                  </a:schemeClr>
                </a:solidFill>
              </a:rPr>
              <a:t>Create Car Class, class : car, attributes : year, mpg and speed, methods : accelerate and brake</a:t>
            </a:r>
          </a:p>
          <a:p>
            <a:pPr marL="0" indent="0" algn="l" fontAlgn="base">
              <a:buNone/>
            </a:pPr>
            <a:r>
              <a:rPr lang="en-US" sz="1400" dirty="0">
                <a:solidFill>
                  <a:schemeClr val="accent1">
                    <a:lumMod val="50000"/>
                  </a:schemeClr>
                </a:solidFill>
              </a:rPr>
              <a:t>object : car1</a:t>
            </a:r>
          </a:p>
          <a:p>
            <a:pPr marL="0" indent="0" algn="l" fontAlgn="base">
              <a:buNone/>
            </a:pPr>
            <a:r>
              <a:rPr lang="en-US" sz="1400" dirty="0">
                <a:solidFill>
                  <a:schemeClr val="accent1">
                    <a:lumMod val="50000"/>
                  </a:schemeClr>
                </a:solidFill>
              </a:rPr>
              <a:t>class car:</a:t>
            </a:r>
          </a:p>
          <a:p>
            <a:pPr marL="0" indent="0" algn="l" fontAlgn="base">
              <a:buNone/>
            </a:pPr>
            <a:r>
              <a:rPr lang="en-US" sz="1400" dirty="0">
                <a:solidFill>
                  <a:schemeClr val="accent1">
                    <a:lumMod val="50000"/>
                  </a:schemeClr>
                </a:solidFill>
              </a:rPr>
              <a:t>    # attributes</a:t>
            </a:r>
          </a:p>
          <a:p>
            <a:pPr marL="0" indent="0" algn="l" fontAlgn="base">
              <a:buNone/>
            </a:pPr>
            <a:r>
              <a:rPr lang="en-US" sz="1400" dirty="0">
                <a:solidFill>
                  <a:schemeClr val="accent1">
                    <a:lumMod val="50000"/>
                  </a:schemeClr>
                </a:solidFill>
              </a:rPr>
              <a:t>    year = 2016  # car model's year</a:t>
            </a:r>
          </a:p>
          <a:p>
            <a:pPr marL="0" indent="0" algn="l" fontAlgn="base">
              <a:buNone/>
            </a:pPr>
            <a:r>
              <a:rPr lang="en-US" sz="1400" dirty="0">
                <a:solidFill>
                  <a:schemeClr val="accent1">
                    <a:lumMod val="50000"/>
                  </a:schemeClr>
                </a:solidFill>
              </a:rPr>
              <a:t>    mpg = 20  # mileage</a:t>
            </a:r>
          </a:p>
          <a:p>
            <a:pPr marL="0" indent="0" algn="l" fontAlgn="base">
              <a:buNone/>
            </a:pPr>
            <a:r>
              <a:rPr lang="en-US" sz="1400" dirty="0">
                <a:solidFill>
                  <a:schemeClr val="accent1">
                    <a:lumMod val="50000"/>
                  </a:schemeClr>
                </a:solidFill>
              </a:rPr>
              <a:t>    speed = 100  # current speed</a:t>
            </a:r>
          </a:p>
          <a:p>
            <a:pPr marL="0" indent="0" algn="l" fontAlgn="base">
              <a:buNone/>
            </a:pPr>
            <a:r>
              <a:rPr lang="en-US" sz="1400" dirty="0">
                <a:solidFill>
                  <a:schemeClr val="accent1">
                    <a:lumMod val="50000"/>
                  </a:schemeClr>
                </a:solidFill>
              </a:rPr>
              <a:t>    # methods</a:t>
            </a:r>
          </a:p>
          <a:p>
            <a:pPr marL="0" indent="0" algn="l" fontAlgn="base">
              <a:buNone/>
            </a:pPr>
            <a:r>
              <a:rPr lang="en-US" sz="1400" dirty="0">
                <a:solidFill>
                  <a:schemeClr val="accent1">
                    <a:lumMod val="50000"/>
                  </a:schemeClr>
                </a:solidFill>
              </a:rPr>
              <a:t>    def accelerate(self):</a:t>
            </a:r>
          </a:p>
          <a:p>
            <a:pPr marL="0" indent="0" algn="l" fontAlgn="base">
              <a:buNone/>
            </a:pPr>
            <a:r>
              <a:rPr lang="en-US" sz="1400" dirty="0">
                <a:solidFill>
                  <a:schemeClr val="accent1">
                    <a:lumMod val="50000"/>
                  </a:schemeClr>
                </a:solidFill>
              </a:rPr>
              <a:t>        print(</a:t>
            </a:r>
            <a:r>
              <a:rPr lang="en-US" sz="1400" dirty="0" err="1">
                <a:solidFill>
                  <a:schemeClr val="accent1">
                    <a:lumMod val="50000"/>
                  </a:schemeClr>
                </a:solidFill>
              </a:rPr>
              <a:t>car.speed</a:t>
            </a:r>
            <a:r>
              <a:rPr lang="en-US" sz="1400" dirty="0">
                <a:solidFill>
                  <a:schemeClr val="accent1">
                    <a:lumMod val="50000"/>
                  </a:schemeClr>
                </a:solidFill>
              </a:rPr>
              <a:t> + 20)</a:t>
            </a:r>
          </a:p>
          <a:p>
            <a:pPr marL="0" indent="0" algn="l" fontAlgn="base">
              <a:buNone/>
            </a:pPr>
            <a:r>
              <a:rPr lang="en-US" sz="1400" dirty="0">
                <a:solidFill>
                  <a:schemeClr val="accent1">
                    <a:lumMod val="50000"/>
                  </a:schemeClr>
                </a:solidFill>
              </a:rPr>
              <a:t>    def brake(self):</a:t>
            </a:r>
          </a:p>
          <a:p>
            <a:pPr marL="0" indent="0" algn="l" fontAlgn="base">
              <a:buNone/>
            </a:pPr>
            <a:r>
              <a:rPr lang="en-US" sz="1400" dirty="0">
                <a:solidFill>
                  <a:schemeClr val="accent1">
                    <a:lumMod val="50000"/>
                  </a:schemeClr>
                </a:solidFill>
              </a:rPr>
              <a:t>        print(</a:t>
            </a:r>
            <a:r>
              <a:rPr lang="en-US" sz="1400" dirty="0" err="1">
                <a:solidFill>
                  <a:schemeClr val="accent1">
                    <a:lumMod val="50000"/>
                  </a:schemeClr>
                </a:solidFill>
              </a:rPr>
              <a:t>car.speed</a:t>
            </a:r>
            <a:r>
              <a:rPr lang="en-US" sz="1400" dirty="0">
                <a:solidFill>
                  <a:schemeClr val="accent1">
                    <a:lumMod val="50000"/>
                  </a:schemeClr>
                </a:solidFill>
              </a:rPr>
              <a:t> – 50)</a:t>
            </a:r>
          </a:p>
          <a:p>
            <a:pPr marL="0" indent="0" algn="l" fontAlgn="base">
              <a:buNone/>
            </a:pPr>
            <a:r>
              <a:rPr lang="en-US" sz="1400" dirty="0">
                <a:solidFill>
                  <a:schemeClr val="accent1">
                    <a:lumMod val="50000"/>
                  </a:schemeClr>
                </a:solidFill>
              </a:rPr>
              <a:t>car1=car()</a:t>
            </a:r>
          </a:p>
          <a:p>
            <a:pPr marL="0" indent="0" algn="l" fontAlgn="base">
              <a:buNone/>
            </a:pPr>
            <a:r>
              <a:rPr lang="en-US" sz="1400" dirty="0">
                <a:solidFill>
                  <a:schemeClr val="accent1">
                    <a:lumMod val="50000"/>
                  </a:schemeClr>
                </a:solidFill>
              </a:rPr>
              <a:t>car1.accelerate()</a:t>
            </a:r>
          </a:p>
          <a:p>
            <a:pPr marL="0" indent="0" algn="l" fontAlgn="base">
              <a:buNone/>
            </a:pPr>
            <a:r>
              <a:rPr lang="en-US" sz="1400" dirty="0">
                <a:solidFill>
                  <a:schemeClr val="accent1">
                    <a:lumMod val="50000"/>
                  </a:schemeClr>
                </a:solidFill>
              </a:rPr>
              <a:t>car1.brake()</a:t>
            </a:r>
          </a:p>
        </p:txBody>
      </p:sp>
      <p:sp>
        <p:nvSpPr>
          <p:cNvPr id="7" name="Rectangle 6">
            <a:extLst>
              <a:ext uri="{FF2B5EF4-FFF2-40B4-BE49-F238E27FC236}">
                <a16:creationId xmlns:a16="http://schemas.microsoft.com/office/drawing/2014/main" id="{705B18E5-2724-76E5-B305-BCE49AC9BD1F}"/>
              </a:ext>
            </a:extLst>
          </p:cNvPr>
          <p:cNvSpPr/>
          <p:nvPr/>
        </p:nvSpPr>
        <p:spPr>
          <a:xfrm>
            <a:off x="2694562" y="2217906"/>
            <a:ext cx="9497438" cy="46400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chemeClr val="accent2">
                    <a:lumMod val="75000"/>
                  </a:schemeClr>
                </a:solidFill>
              </a:rPr>
              <a:t> Create Company Class</a:t>
            </a:r>
          </a:p>
          <a:p>
            <a:r>
              <a:rPr lang="en-US" sz="1400" dirty="0">
                <a:solidFill>
                  <a:schemeClr val="accent1">
                    <a:lumMod val="50000"/>
                  </a:schemeClr>
                </a:solidFill>
              </a:rPr>
              <a:t>attributes are name, turnover, revenue and number of employees working in the company. Method is revenue generated per employee (let's call it productivity for demonstration purpose). Attributes which are defined outside of method can be extracted without creating object.</a:t>
            </a:r>
          </a:p>
          <a:p>
            <a:endParaRPr lang="en-US" sz="1400" dirty="0">
              <a:solidFill>
                <a:schemeClr val="accent1">
                  <a:lumMod val="50000"/>
                </a:schemeClr>
              </a:solidFill>
            </a:endParaRPr>
          </a:p>
          <a:p>
            <a:r>
              <a:rPr lang="en-US" sz="1400" dirty="0">
                <a:solidFill>
                  <a:schemeClr val="accent1">
                    <a:lumMod val="50000"/>
                  </a:schemeClr>
                </a:solidFill>
              </a:rPr>
              <a:t># Creates class Company</a:t>
            </a:r>
          </a:p>
          <a:p>
            <a:r>
              <a:rPr lang="en-US" sz="1400" dirty="0">
                <a:solidFill>
                  <a:schemeClr val="accent1">
                    <a:lumMod val="50000"/>
                  </a:schemeClr>
                </a:solidFill>
              </a:rPr>
              <a:t>class Company:</a:t>
            </a:r>
          </a:p>
          <a:p>
            <a:r>
              <a:rPr lang="en-US" sz="1400" dirty="0">
                <a:solidFill>
                  <a:schemeClr val="accent1">
                    <a:lumMod val="50000"/>
                  </a:schemeClr>
                </a:solidFill>
              </a:rPr>
              <a:t>    </a:t>
            </a:r>
          </a:p>
          <a:p>
            <a:r>
              <a:rPr lang="en-US" sz="1400" dirty="0">
                <a:solidFill>
                  <a:schemeClr val="accent1">
                    <a:lumMod val="50000"/>
                  </a:schemeClr>
                </a:solidFill>
              </a:rPr>
              <a:t>    # attributes</a:t>
            </a:r>
          </a:p>
          <a:p>
            <a:r>
              <a:rPr lang="en-US" sz="1400" dirty="0">
                <a:solidFill>
                  <a:schemeClr val="accent1">
                    <a:lumMod val="50000"/>
                  </a:schemeClr>
                </a:solidFill>
              </a:rPr>
              <a:t>    name = "XYZ Bank"</a:t>
            </a:r>
          </a:p>
          <a:p>
            <a:r>
              <a:rPr lang="en-US" sz="1400" dirty="0">
                <a:solidFill>
                  <a:schemeClr val="accent1">
                    <a:lumMod val="50000"/>
                  </a:schemeClr>
                </a:solidFill>
              </a:rPr>
              <a:t>    turnover = 5000</a:t>
            </a:r>
          </a:p>
          <a:p>
            <a:r>
              <a:rPr lang="en-US" sz="1400" dirty="0">
                <a:solidFill>
                  <a:schemeClr val="accent1">
                    <a:lumMod val="50000"/>
                  </a:schemeClr>
                </a:solidFill>
              </a:rPr>
              <a:t>    revenue = 1000</a:t>
            </a:r>
          </a:p>
          <a:p>
            <a:r>
              <a:rPr lang="en-US" sz="1400" dirty="0">
                <a:solidFill>
                  <a:schemeClr val="accent1">
                    <a:lumMod val="50000"/>
                  </a:schemeClr>
                </a:solidFill>
              </a:rPr>
              <a:t>    </a:t>
            </a:r>
            <a:r>
              <a:rPr lang="en-US" sz="1400" dirty="0" err="1">
                <a:solidFill>
                  <a:schemeClr val="accent1">
                    <a:lumMod val="50000"/>
                  </a:schemeClr>
                </a:solidFill>
              </a:rPr>
              <a:t>no_of_employees</a:t>
            </a:r>
            <a:r>
              <a:rPr lang="en-US" sz="1400" dirty="0">
                <a:solidFill>
                  <a:schemeClr val="accent1">
                    <a:lumMod val="50000"/>
                  </a:schemeClr>
                </a:solidFill>
              </a:rPr>
              <a:t> = 100</a:t>
            </a:r>
          </a:p>
          <a:p>
            <a:r>
              <a:rPr lang="en-US" sz="1400" dirty="0">
                <a:solidFill>
                  <a:schemeClr val="accent1">
                    <a:lumMod val="50000"/>
                  </a:schemeClr>
                </a:solidFill>
              </a:rPr>
              <a:t>    </a:t>
            </a:r>
          </a:p>
          <a:p>
            <a:r>
              <a:rPr lang="en-US" sz="1400" dirty="0">
                <a:solidFill>
                  <a:schemeClr val="accent1">
                    <a:lumMod val="50000"/>
                  </a:schemeClr>
                </a:solidFill>
              </a:rPr>
              <a:t>    # method</a:t>
            </a:r>
          </a:p>
          <a:p>
            <a:r>
              <a:rPr lang="en-US" sz="1400" dirty="0">
                <a:solidFill>
                  <a:schemeClr val="accent1">
                    <a:lumMod val="50000"/>
                  </a:schemeClr>
                </a:solidFill>
              </a:rPr>
              <a:t>    def productivity(self):</a:t>
            </a:r>
          </a:p>
          <a:p>
            <a:r>
              <a:rPr lang="en-US" sz="1400" dirty="0">
                <a:solidFill>
                  <a:schemeClr val="accent1">
                    <a:lumMod val="50000"/>
                  </a:schemeClr>
                </a:solidFill>
              </a:rPr>
              <a:t>        return </a:t>
            </a:r>
            <a:r>
              <a:rPr lang="en-US" sz="1400" dirty="0" err="1">
                <a:solidFill>
                  <a:schemeClr val="accent1">
                    <a:lumMod val="50000"/>
                  </a:schemeClr>
                </a:solidFill>
              </a:rPr>
              <a:t>Company.revenue</a:t>
            </a:r>
            <a:r>
              <a:rPr lang="en-US" sz="1400" dirty="0">
                <a:solidFill>
                  <a:schemeClr val="accent1">
                    <a:lumMod val="50000"/>
                  </a:schemeClr>
                </a:solidFill>
              </a:rPr>
              <a:t>/</a:t>
            </a:r>
            <a:r>
              <a:rPr lang="en-US" sz="1400" dirty="0" err="1">
                <a:solidFill>
                  <a:schemeClr val="accent1">
                    <a:lumMod val="50000"/>
                  </a:schemeClr>
                </a:solidFill>
              </a:rPr>
              <a:t>Company.no_of_employees</a:t>
            </a:r>
            <a:endParaRPr lang="en-US" sz="1400" dirty="0">
              <a:solidFill>
                <a:schemeClr val="accent1">
                  <a:lumMod val="50000"/>
                </a:schemeClr>
              </a:solidFill>
            </a:endParaRPr>
          </a:p>
          <a:p>
            <a:endParaRPr lang="en-IN" sz="1400" dirty="0">
              <a:solidFill>
                <a:schemeClr val="accent1">
                  <a:lumMod val="50000"/>
                </a:schemeClr>
              </a:solidFill>
            </a:endParaRPr>
          </a:p>
          <a:p>
            <a:r>
              <a:rPr lang="en-US" sz="1400" dirty="0">
                <a:solidFill>
                  <a:schemeClr val="accent1">
                    <a:lumMod val="50000"/>
                  </a:schemeClr>
                </a:solidFill>
              </a:rPr>
              <a:t>print(Company.name)</a:t>
            </a:r>
          </a:p>
          <a:p>
            <a:r>
              <a:rPr lang="en-US" sz="1400" dirty="0">
                <a:solidFill>
                  <a:schemeClr val="accent1">
                    <a:lumMod val="50000"/>
                  </a:schemeClr>
                </a:solidFill>
              </a:rPr>
              <a:t>print(</a:t>
            </a:r>
            <a:r>
              <a:rPr lang="en-US" sz="1400" dirty="0" err="1">
                <a:solidFill>
                  <a:schemeClr val="accent1">
                    <a:lumMod val="50000"/>
                  </a:schemeClr>
                </a:solidFill>
              </a:rPr>
              <a:t>Company.turnover</a:t>
            </a:r>
            <a:r>
              <a:rPr lang="en-US" sz="1400" dirty="0">
                <a:solidFill>
                  <a:schemeClr val="accent1">
                    <a:lumMod val="50000"/>
                  </a:schemeClr>
                </a:solidFill>
              </a:rPr>
              <a:t>)</a:t>
            </a:r>
          </a:p>
          <a:p>
            <a:r>
              <a:rPr lang="en-US" sz="1400" dirty="0">
                <a:solidFill>
                  <a:schemeClr val="accent1">
                    <a:lumMod val="50000"/>
                  </a:schemeClr>
                </a:solidFill>
              </a:rPr>
              <a:t>print(</a:t>
            </a:r>
            <a:r>
              <a:rPr lang="en-US" sz="1400" dirty="0" err="1">
                <a:solidFill>
                  <a:schemeClr val="accent1">
                    <a:lumMod val="50000"/>
                  </a:schemeClr>
                </a:solidFill>
              </a:rPr>
              <a:t>Company.no_of_employees</a:t>
            </a:r>
            <a:r>
              <a:rPr lang="en-US" sz="1400" dirty="0">
                <a:solidFill>
                  <a:schemeClr val="accent1">
                    <a:lumMod val="50000"/>
                  </a:schemeClr>
                </a:solidFill>
              </a:rPr>
              <a:t>)</a:t>
            </a:r>
          </a:p>
          <a:p>
            <a:r>
              <a:rPr lang="en-US" sz="1400" dirty="0">
                <a:solidFill>
                  <a:schemeClr val="accent1">
                    <a:lumMod val="50000"/>
                  </a:schemeClr>
                </a:solidFill>
              </a:rPr>
              <a:t>Company().productivity()</a:t>
            </a:r>
            <a:endParaRPr lang="en-IN" sz="1400" dirty="0">
              <a:solidFill>
                <a:schemeClr val="accent1">
                  <a:lumMod val="50000"/>
                </a:schemeClr>
              </a:solidFill>
            </a:endParaRPr>
          </a:p>
        </p:txBody>
      </p:sp>
      <p:sp>
        <p:nvSpPr>
          <p:cNvPr id="10" name="Rectangle 9">
            <a:extLst>
              <a:ext uri="{FF2B5EF4-FFF2-40B4-BE49-F238E27FC236}">
                <a16:creationId xmlns:a16="http://schemas.microsoft.com/office/drawing/2014/main" id="{760D131A-AD6A-09B5-B1B8-028ADEED70B4}"/>
              </a:ext>
            </a:extLst>
          </p:cNvPr>
          <p:cNvSpPr/>
          <p:nvPr/>
        </p:nvSpPr>
        <p:spPr>
          <a:xfrm>
            <a:off x="7840494" y="6303522"/>
            <a:ext cx="4351505" cy="4798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hlinkClick r:id="rId2"/>
              </a:rPr>
              <a:t>https://www.listendata.com/2019/08/python-object-oriented-programming.html#basics_oop_in_python</a:t>
            </a:r>
            <a:endParaRPr lang="en-IN" sz="1400" dirty="0"/>
          </a:p>
        </p:txBody>
      </p:sp>
      <p:pic>
        <p:nvPicPr>
          <p:cNvPr id="2050" name="Picture 2">
            <a:extLst>
              <a:ext uri="{FF2B5EF4-FFF2-40B4-BE49-F238E27FC236}">
                <a16:creationId xmlns:a16="http://schemas.microsoft.com/office/drawing/2014/main" id="{0D996CE9-062A-BB9E-25EA-185B19B51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7581" y="3617506"/>
            <a:ext cx="1464419" cy="1716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0C79ED-A610-5D8A-DB84-A4D12E6E0AF9}"/>
              </a:ext>
            </a:extLst>
          </p:cNvPr>
          <p:cNvSpPr txBox="1"/>
          <p:nvPr/>
        </p:nvSpPr>
        <p:spPr>
          <a:xfrm>
            <a:off x="2276273" y="-19136"/>
            <a:ext cx="6108970" cy="461665"/>
          </a:xfrm>
          <a:prstGeom prst="rect">
            <a:avLst/>
          </a:prstGeom>
          <a:noFill/>
        </p:spPr>
        <p:txBody>
          <a:bodyPr wrap="square">
            <a:spAutoFit/>
          </a:bodyPr>
          <a:lstStyle/>
          <a:p>
            <a:pPr marL="0" indent="0" algn="ctr">
              <a:buNone/>
            </a:pPr>
            <a:r>
              <a:rPr lang="en-IN" sz="2400" b="1" u="sng" dirty="0">
                <a:solidFill>
                  <a:schemeClr val="accent2">
                    <a:lumMod val="75000"/>
                  </a:schemeClr>
                </a:solidFill>
              </a:rPr>
              <a:t>Class (OOP)</a:t>
            </a:r>
            <a:endParaRPr lang="en-US" sz="2400" dirty="0">
              <a:solidFill>
                <a:schemeClr val="accent1">
                  <a:lumMod val="50000"/>
                </a:schemeClr>
              </a:solidFill>
            </a:endParaRPr>
          </a:p>
        </p:txBody>
      </p:sp>
    </p:spTree>
    <p:extLst>
      <p:ext uri="{BB962C8B-B14F-4D97-AF65-F5344CB8AC3E}">
        <p14:creationId xmlns:p14="http://schemas.microsoft.com/office/powerpoint/2010/main" val="31753223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86311E-14DE-55C9-8EA4-25EE20FC69C0}"/>
              </a:ext>
            </a:extLst>
          </p:cNvPr>
          <p:cNvSpPr>
            <a:spLocks noGrp="1"/>
          </p:cNvSpPr>
          <p:nvPr>
            <p:ph idx="1"/>
          </p:nvPr>
        </p:nvSpPr>
        <p:spPr>
          <a:xfrm>
            <a:off x="0" y="0"/>
            <a:ext cx="12192000" cy="6858000"/>
          </a:xfrm>
        </p:spPr>
        <p:txBody>
          <a:bodyPr>
            <a:normAutofit fontScale="92500" lnSpcReduction="10000"/>
          </a:bodyPr>
          <a:lstStyle/>
          <a:p>
            <a:pPr marL="0" indent="0">
              <a:buNone/>
            </a:pPr>
            <a:r>
              <a:rPr lang="en-US" sz="1800" b="1" dirty="0">
                <a:solidFill>
                  <a:schemeClr val="accent2">
                    <a:lumMod val="75000"/>
                  </a:schemeClr>
                </a:solidFill>
              </a:rPr>
              <a:t>Variables:</a:t>
            </a:r>
          </a:p>
          <a:p>
            <a:pPr marL="0" indent="0">
              <a:buNone/>
            </a:pPr>
            <a:r>
              <a:rPr lang="en-US" sz="1800" dirty="0">
                <a:solidFill>
                  <a:schemeClr val="accent1">
                    <a:lumMod val="50000"/>
                  </a:schemeClr>
                </a:solidFill>
              </a:rPr>
              <a:t>Attributes of a class are also referred to as variables. There are two kind of variables - one which is declared inside a class but outside of methods of class and the other one which is declared inside __</a:t>
            </a:r>
            <a:r>
              <a:rPr lang="en-US" sz="1800" dirty="0" err="1">
                <a:solidFill>
                  <a:schemeClr val="accent1">
                    <a:lumMod val="50000"/>
                  </a:schemeClr>
                </a:solidFill>
              </a:rPr>
              <a:t>init</a:t>
            </a:r>
            <a:r>
              <a:rPr lang="en-US" sz="1800" dirty="0">
                <a:solidFill>
                  <a:schemeClr val="accent1">
                    <a:lumMod val="50000"/>
                  </a:schemeClr>
                </a:solidFill>
              </a:rPr>
              <a:t>__.</a:t>
            </a:r>
          </a:p>
          <a:p>
            <a:pPr marL="0" indent="0">
              <a:buNone/>
            </a:pPr>
            <a:r>
              <a:rPr lang="en-US" sz="1800" dirty="0">
                <a:solidFill>
                  <a:schemeClr val="accent1">
                    <a:lumMod val="50000"/>
                  </a:schemeClr>
                </a:solidFill>
              </a:rPr>
              <a:t>When you use __int__ method, you can access variables only after you create a object. These variables are called Instance Variables or local variables. One which is defined outside of methods are called Class Variables or global variables. You can access these variables anywhere in the class. See the difference in the example below.</a:t>
            </a:r>
          </a:p>
          <a:p>
            <a:pPr marL="0" indent="0">
              <a:buNone/>
            </a:pPr>
            <a:r>
              <a:rPr lang="en-US" sz="1800" dirty="0">
                <a:solidFill>
                  <a:schemeClr val="accent1">
                    <a:lumMod val="50000"/>
                  </a:schemeClr>
                </a:solidFill>
              </a:rPr>
              <a:t>class </a:t>
            </a:r>
            <a:r>
              <a:rPr lang="en-US" sz="1800" dirty="0" err="1">
                <a:solidFill>
                  <a:schemeClr val="accent1">
                    <a:lumMod val="50000"/>
                  </a:schemeClr>
                </a:solidFill>
              </a:rPr>
              <a:t>MyCompany</a:t>
            </a:r>
            <a:r>
              <a:rPr lang="en-US" sz="1800" dirty="0">
                <a:solidFill>
                  <a:schemeClr val="accent1">
                    <a:lumMod val="50000"/>
                  </a:schemeClr>
                </a:solidFill>
              </a:rPr>
              <a:t>:</a:t>
            </a:r>
          </a:p>
          <a:p>
            <a:pPr marL="0" indent="0">
              <a:buNone/>
            </a:pPr>
            <a:r>
              <a:rPr lang="en-US" sz="1800" dirty="0">
                <a:solidFill>
                  <a:schemeClr val="accent1">
                    <a:lumMod val="50000"/>
                  </a:schemeClr>
                </a:solidFill>
              </a:rPr>
              <a:t>    #Class Variable</a:t>
            </a:r>
          </a:p>
          <a:p>
            <a:pPr marL="0" indent="0">
              <a:buNone/>
            </a:pPr>
            <a:r>
              <a:rPr lang="en-US" sz="1800" dirty="0">
                <a:solidFill>
                  <a:schemeClr val="accent1">
                    <a:lumMod val="50000"/>
                  </a:schemeClr>
                </a:solidFill>
              </a:rPr>
              <a:t>    growth = 0.1</a:t>
            </a:r>
          </a:p>
          <a:p>
            <a:pPr marL="0" indent="0">
              <a:buNone/>
            </a:pPr>
            <a:r>
              <a:rPr lang="en-US" sz="1800" dirty="0">
                <a:solidFill>
                  <a:schemeClr val="accent1">
                    <a:lumMod val="50000"/>
                  </a:schemeClr>
                </a:solidFill>
              </a:rPr>
              <a:t>    def __</a:t>
            </a:r>
            <a:r>
              <a:rPr lang="en-US" sz="1800" dirty="0" err="1">
                <a:solidFill>
                  <a:schemeClr val="accent1">
                    <a:lumMod val="50000"/>
                  </a:schemeClr>
                </a:solidFill>
              </a:rPr>
              <a:t>init</a:t>
            </a:r>
            <a:r>
              <a:rPr lang="en-US" sz="1800" dirty="0">
                <a:solidFill>
                  <a:schemeClr val="accent1">
                    <a:lumMod val="50000"/>
                  </a:schemeClr>
                </a:solidFill>
              </a:rPr>
              <a:t>__(self, </a:t>
            </a:r>
            <a:r>
              <a:rPr lang="en-US" sz="1800" dirty="0" err="1">
                <a:solidFill>
                  <a:schemeClr val="accent1">
                    <a:lumMod val="50000"/>
                  </a:schemeClr>
                </a:solidFill>
              </a:rPr>
              <a:t>compname</a:t>
            </a:r>
            <a:r>
              <a:rPr lang="en-US" sz="1800" dirty="0">
                <a:solidFill>
                  <a:schemeClr val="accent1">
                    <a:lumMod val="50000"/>
                  </a:schemeClr>
                </a:solidFill>
              </a:rPr>
              <a:t>, revenue, </a:t>
            </a:r>
            <a:r>
              <a:rPr lang="en-US" sz="1800" dirty="0" err="1">
                <a:solidFill>
                  <a:schemeClr val="accent1">
                    <a:lumMod val="50000"/>
                  </a:schemeClr>
                </a:solidFill>
              </a:rPr>
              <a:t>employeesize</a:t>
            </a:r>
            <a:r>
              <a:rPr lang="en-US" sz="1800" dirty="0">
                <a:solidFill>
                  <a:schemeClr val="accent1">
                    <a:lumMod val="50000"/>
                  </a:schemeClr>
                </a:solidFill>
              </a:rPr>
              <a:t>):</a:t>
            </a:r>
          </a:p>
          <a:p>
            <a:pPr marL="0" indent="0">
              <a:buNone/>
            </a:pPr>
            <a:r>
              <a:rPr lang="en-US" sz="1800" dirty="0">
                <a:solidFill>
                  <a:schemeClr val="accent1">
                    <a:lumMod val="50000"/>
                  </a:schemeClr>
                </a:solidFill>
              </a:rPr>
              <a:t>        #Instance Variables</a:t>
            </a:r>
          </a:p>
          <a:p>
            <a:pPr marL="0" indent="0">
              <a:buNone/>
            </a:pPr>
            <a:r>
              <a:rPr lang="en-US" sz="1800" dirty="0">
                <a:solidFill>
                  <a:schemeClr val="accent1">
                    <a:lumMod val="50000"/>
                  </a:schemeClr>
                </a:solidFill>
              </a:rPr>
              <a:t>        self.name = </a:t>
            </a:r>
            <a:r>
              <a:rPr lang="en-US" sz="1800" dirty="0" err="1">
                <a:solidFill>
                  <a:schemeClr val="accent1">
                    <a:lumMod val="50000"/>
                  </a:schemeClr>
                </a:solidFill>
              </a:rPr>
              <a:t>compname</a:t>
            </a:r>
            <a:endParaRPr lang="en-US" sz="1800" dirty="0">
              <a:solidFill>
                <a:schemeClr val="accent1">
                  <a:lumMod val="50000"/>
                </a:schemeClr>
              </a:solidFill>
            </a:endParaRPr>
          </a:p>
          <a:p>
            <a:pPr marL="0" indent="0">
              <a:buNone/>
            </a:pPr>
            <a:r>
              <a:rPr lang="en-US" sz="1800" dirty="0">
                <a:solidFill>
                  <a:schemeClr val="accent1">
                    <a:lumMod val="50000"/>
                  </a:schemeClr>
                </a:solidFill>
              </a:rPr>
              <a:t>        </a:t>
            </a:r>
            <a:r>
              <a:rPr lang="en-US" sz="1800" dirty="0" err="1">
                <a:solidFill>
                  <a:schemeClr val="accent1">
                    <a:lumMod val="50000"/>
                  </a:schemeClr>
                </a:solidFill>
              </a:rPr>
              <a:t>self.revenue</a:t>
            </a:r>
            <a:r>
              <a:rPr lang="en-US" sz="1800" dirty="0">
                <a:solidFill>
                  <a:schemeClr val="accent1">
                    <a:lumMod val="50000"/>
                  </a:schemeClr>
                </a:solidFill>
              </a:rPr>
              <a:t> = revenue</a:t>
            </a:r>
          </a:p>
          <a:p>
            <a:pPr marL="0" indent="0">
              <a:buNone/>
            </a:pPr>
            <a:r>
              <a:rPr lang="en-US" sz="1800" dirty="0">
                <a:solidFill>
                  <a:schemeClr val="accent1">
                    <a:lumMod val="50000"/>
                  </a:schemeClr>
                </a:solidFill>
              </a:rPr>
              <a:t>        </a:t>
            </a:r>
            <a:r>
              <a:rPr lang="en-US" sz="1800" dirty="0" err="1">
                <a:solidFill>
                  <a:schemeClr val="accent1">
                    <a:lumMod val="50000"/>
                  </a:schemeClr>
                </a:solidFill>
              </a:rPr>
              <a:t>self.no_of_employees</a:t>
            </a:r>
            <a:r>
              <a:rPr lang="en-US" sz="1800" dirty="0">
                <a:solidFill>
                  <a:schemeClr val="accent1">
                    <a:lumMod val="50000"/>
                  </a:schemeClr>
                </a:solidFill>
              </a:rPr>
              <a:t> = </a:t>
            </a:r>
            <a:r>
              <a:rPr lang="en-US" sz="1800" dirty="0" err="1">
                <a:solidFill>
                  <a:schemeClr val="accent1">
                    <a:lumMod val="50000"/>
                  </a:schemeClr>
                </a:solidFill>
              </a:rPr>
              <a:t>employeesize</a:t>
            </a:r>
            <a:endParaRPr lang="en-US" sz="1800" dirty="0">
              <a:solidFill>
                <a:schemeClr val="accent1">
                  <a:lumMod val="50000"/>
                </a:schemeClr>
              </a:solidFill>
            </a:endParaRPr>
          </a:p>
          <a:p>
            <a:pPr marL="0" indent="0">
              <a:buNone/>
            </a:pPr>
            <a:r>
              <a:rPr lang="en-IN" sz="1800" dirty="0">
                <a:solidFill>
                  <a:schemeClr val="accent2">
                    <a:lumMod val="75000"/>
                  </a:schemeClr>
                </a:solidFill>
              </a:rPr>
              <a:t>Wrong Way</a:t>
            </a:r>
          </a:p>
          <a:p>
            <a:pPr marL="0" indent="0">
              <a:buNone/>
            </a:pPr>
            <a:r>
              <a:rPr lang="en-IN" sz="1800" dirty="0" err="1">
                <a:solidFill>
                  <a:schemeClr val="accent1">
                    <a:lumMod val="50000"/>
                  </a:schemeClr>
                </a:solidFill>
              </a:rPr>
              <a:t>MyCompany.revenue</a:t>
            </a:r>
            <a:endParaRPr lang="en-IN" sz="1800" dirty="0">
              <a:solidFill>
                <a:schemeClr val="accent1">
                  <a:lumMod val="50000"/>
                </a:schemeClr>
              </a:solidFill>
            </a:endParaRPr>
          </a:p>
          <a:p>
            <a:pPr marL="0" indent="0">
              <a:buNone/>
            </a:pPr>
            <a:r>
              <a:rPr lang="en-US" sz="1800" dirty="0">
                <a:solidFill>
                  <a:schemeClr val="accent2">
                    <a:lumMod val="75000"/>
                  </a:schemeClr>
                </a:solidFill>
              </a:rPr>
              <a:t>Correct Way</a:t>
            </a:r>
          </a:p>
          <a:p>
            <a:pPr marL="0" indent="0">
              <a:buNone/>
            </a:pPr>
            <a:r>
              <a:rPr lang="en-US" sz="1800" dirty="0">
                <a:solidFill>
                  <a:schemeClr val="accent1">
                    <a:lumMod val="50000"/>
                  </a:schemeClr>
                </a:solidFill>
              </a:rPr>
              <a:t>Bank = </a:t>
            </a:r>
            <a:r>
              <a:rPr lang="en-US" sz="1800" dirty="0" err="1">
                <a:solidFill>
                  <a:schemeClr val="accent1">
                    <a:lumMod val="50000"/>
                  </a:schemeClr>
                </a:solidFill>
              </a:rPr>
              <a:t>MyCompany</a:t>
            </a:r>
            <a:r>
              <a:rPr lang="en-US" sz="1800" dirty="0">
                <a:solidFill>
                  <a:schemeClr val="accent1">
                    <a:lumMod val="50000"/>
                  </a:schemeClr>
                </a:solidFill>
              </a:rPr>
              <a:t>('DBA Bank',50000, 1000)</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Bank.revenue</a:t>
            </a:r>
            <a:r>
              <a:rPr lang="en-US" sz="1800" dirty="0">
                <a:solidFill>
                  <a:schemeClr val="accent1">
                    <a:lumMod val="50000"/>
                  </a:schemeClr>
                </a:solidFill>
              </a:rPr>
              <a:t>)</a:t>
            </a:r>
          </a:p>
          <a:p>
            <a:pPr marL="0" indent="0">
              <a:buNone/>
            </a:pPr>
            <a:endParaRPr lang="en-US" sz="1800" dirty="0">
              <a:solidFill>
                <a:schemeClr val="accent1">
                  <a:lumMod val="50000"/>
                </a:schemeClr>
              </a:solidFill>
            </a:endParaRPr>
          </a:p>
          <a:p>
            <a:pPr marL="0" indent="0">
              <a:buNone/>
            </a:pPr>
            <a:r>
              <a:rPr lang="en-IN" sz="1100" dirty="0">
                <a:solidFill>
                  <a:schemeClr val="accent1">
                    <a:lumMod val="50000"/>
                  </a:schemeClr>
                </a:solidFill>
                <a:hlinkClick r:id="rId2"/>
              </a:rPr>
              <a:t>https://www.listendata.com/2019/08/python-object-oriented-programming.html#basics_oop_in_python</a:t>
            </a:r>
            <a:endParaRPr lang="en-IN" sz="1100" dirty="0">
              <a:solidFill>
                <a:schemeClr val="accent1">
                  <a:lumMod val="50000"/>
                </a:schemeClr>
              </a:solidFill>
            </a:endParaRPr>
          </a:p>
          <a:p>
            <a:pPr marL="0" indent="0">
              <a:buNone/>
            </a:pPr>
            <a:endParaRPr lang="en-IN" sz="1100" dirty="0">
              <a:solidFill>
                <a:schemeClr val="accent1">
                  <a:lumMod val="50000"/>
                </a:schemeClr>
              </a:solidFill>
            </a:endParaRPr>
          </a:p>
        </p:txBody>
      </p:sp>
      <p:sp>
        <p:nvSpPr>
          <p:cNvPr id="2" name="Rectangle 1">
            <a:extLst>
              <a:ext uri="{FF2B5EF4-FFF2-40B4-BE49-F238E27FC236}">
                <a16:creationId xmlns:a16="http://schemas.microsoft.com/office/drawing/2014/main" id="{68ED38E0-C7E4-B013-6585-64AACBD239A3}"/>
              </a:ext>
            </a:extLst>
          </p:cNvPr>
          <p:cNvSpPr/>
          <p:nvPr/>
        </p:nvSpPr>
        <p:spPr>
          <a:xfrm>
            <a:off x="7159558" y="1566153"/>
            <a:ext cx="4614150" cy="22568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__</a:t>
            </a:r>
            <a:r>
              <a:rPr lang="en-US" dirty="0" err="1">
                <a:solidFill>
                  <a:schemeClr val="accent1">
                    <a:lumMod val="50000"/>
                  </a:schemeClr>
                </a:solidFill>
              </a:rPr>
              <a:t>init</a:t>
            </a:r>
            <a:r>
              <a:rPr lang="en-US" dirty="0">
                <a:solidFill>
                  <a:schemeClr val="accent1">
                    <a:lumMod val="50000"/>
                  </a:schemeClr>
                </a:solidFill>
              </a:rPr>
              <a:t>__:</a:t>
            </a:r>
          </a:p>
          <a:p>
            <a:endParaRPr lang="en-US" dirty="0">
              <a:solidFill>
                <a:schemeClr val="accent1">
                  <a:lumMod val="50000"/>
                </a:schemeClr>
              </a:solidFill>
            </a:endParaRPr>
          </a:p>
          <a:p>
            <a:r>
              <a:rPr lang="en-US" dirty="0">
                <a:solidFill>
                  <a:schemeClr val="accent1">
                    <a:lumMod val="50000"/>
                  </a:schemeClr>
                </a:solidFill>
              </a:rPr>
              <a:t>__</a:t>
            </a:r>
            <a:r>
              <a:rPr lang="en-US" dirty="0" err="1">
                <a:solidFill>
                  <a:schemeClr val="accent1">
                    <a:lumMod val="50000"/>
                  </a:schemeClr>
                </a:solidFill>
              </a:rPr>
              <a:t>init</a:t>
            </a:r>
            <a:r>
              <a:rPr lang="en-US" dirty="0">
                <a:solidFill>
                  <a:schemeClr val="accent1">
                    <a:lumMod val="50000"/>
                  </a:schemeClr>
                </a:solidFill>
              </a:rPr>
              <a:t>__ is a special method (constructor) in Python classes. It is automatically called when you create (instantiate) an object of a class. It is mainly used to initialize attributes (variables) of an object.</a:t>
            </a:r>
            <a:endParaRPr lang="en-IN" dirty="0">
              <a:solidFill>
                <a:schemeClr val="accent1">
                  <a:lumMod val="50000"/>
                </a:schemeClr>
              </a:solidFill>
            </a:endParaRPr>
          </a:p>
        </p:txBody>
      </p:sp>
    </p:spTree>
    <p:extLst>
      <p:ext uri="{BB962C8B-B14F-4D97-AF65-F5344CB8AC3E}">
        <p14:creationId xmlns:p14="http://schemas.microsoft.com/office/powerpoint/2010/main" val="3626740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5A57E-79E5-4746-292E-C7E64F10A1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1C722-6FD7-4D24-E8B7-DCB67ED77529}"/>
              </a:ext>
            </a:extLst>
          </p:cNvPr>
          <p:cNvSpPr>
            <a:spLocks noGrp="1"/>
          </p:cNvSpPr>
          <p:nvPr>
            <p:ph idx="1"/>
          </p:nvPr>
        </p:nvSpPr>
        <p:spPr>
          <a:xfrm>
            <a:off x="-1"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1800" dirty="0">
              <a:solidFill>
                <a:schemeClr val="accent1">
                  <a:lumMod val="50000"/>
                </a:schemeClr>
              </a:solidFill>
            </a:endParaRPr>
          </a:p>
        </p:txBody>
      </p:sp>
      <p:sp>
        <p:nvSpPr>
          <p:cNvPr id="13" name="Rectangle 12">
            <a:extLst>
              <a:ext uri="{FF2B5EF4-FFF2-40B4-BE49-F238E27FC236}">
                <a16:creationId xmlns:a16="http://schemas.microsoft.com/office/drawing/2014/main" id="{DD0E284C-F0DF-531E-16EA-006BB4A19E83}"/>
              </a:ext>
            </a:extLst>
          </p:cNvPr>
          <p:cNvSpPr/>
          <p:nvPr/>
        </p:nvSpPr>
        <p:spPr>
          <a:xfrm>
            <a:off x="-1" y="428017"/>
            <a:ext cx="6332707"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Python Methods: </a:t>
            </a:r>
            <a:r>
              <a:rPr lang="en-US" dirty="0">
                <a:solidFill>
                  <a:schemeClr val="accent1">
                    <a:lumMod val="50000"/>
                  </a:schemeClr>
                </a:solidFill>
              </a:rPr>
              <a:t>can also define a </a:t>
            </a:r>
            <a:r>
              <a:rPr lang="en-US" dirty="0">
                <a:solidFill>
                  <a:schemeClr val="accent2">
                    <a:lumMod val="75000"/>
                  </a:schemeClr>
                </a:solidFill>
              </a:rPr>
              <a:t>function</a:t>
            </a:r>
            <a:r>
              <a:rPr lang="en-US" dirty="0">
                <a:solidFill>
                  <a:schemeClr val="accent1">
                    <a:lumMod val="50000"/>
                  </a:schemeClr>
                </a:solidFill>
              </a:rPr>
              <a:t> inside a Python class. A function defined inside a class is called a method. </a:t>
            </a:r>
            <a:r>
              <a:rPr lang="en-US" dirty="0">
                <a:solidFill>
                  <a:schemeClr val="accent2">
                    <a:lumMod val="75000"/>
                  </a:schemeClr>
                </a:solidFill>
              </a:rPr>
              <a:t>self-keyword </a:t>
            </a:r>
            <a:r>
              <a:rPr lang="en-US" dirty="0">
                <a:solidFill>
                  <a:schemeClr val="accent1">
                    <a:lumMod val="50000"/>
                  </a:schemeClr>
                </a:solidFill>
              </a:rPr>
              <a:t>as a first argument which allows accessing the attributes or method of the class.</a:t>
            </a:r>
          </a:p>
          <a:p>
            <a:endParaRPr lang="en-US" dirty="0">
              <a:solidFill>
                <a:schemeClr val="accent1">
                  <a:lumMod val="50000"/>
                </a:schemeClr>
              </a:solidFill>
            </a:endParaRPr>
          </a:p>
          <a:p>
            <a:r>
              <a:rPr lang="en-US" dirty="0">
                <a:solidFill>
                  <a:schemeClr val="accent2">
                    <a:lumMod val="75000"/>
                  </a:schemeClr>
                </a:solidFill>
              </a:rPr>
              <a:t># create a class</a:t>
            </a:r>
          </a:p>
          <a:p>
            <a:r>
              <a:rPr lang="en-US" dirty="0">
                <a:solidFill>
                  <a:schemeClr val="accent1">
                    <a:lumMod val="50000"/>
                  </a:schemeClr>
                </a:solidFill>
              </a:rPr>
              <a:t>class Room:</a:t>
            </a:r>
          </a:p>
          <a:p>
            <a:r>
              <a:rPr lang="en-US" dirty="0">
                <a:solidFill>
                  <a:schemeClr val="accent1">
                    <a:lumMod val="50000"/>
                  </a:schemeClr>
                </a:solidFill>
              </a:rPr>
              <a:t>    length = 0.0</a:t>
            </a:r>
          </a:p>
          <a:p>
            <a:r>
              <a:rPr lang="en-US" dirty="0">
                <a:solidFill>
                  <a:schemeClr val="accent1">
                    <a:lumMod val="50000"/>
                  </a:schemeClr>
                </a:solidFill>
              </a:rPr>
              <a:t>    breadth = 0.0  </a:t>
            </a:r>
          </a:p>
          <a:p>
            <a:r>
              <a:rPr lang="en-US" dirty="0">
                <a:solidFill>
                  <a:schemeClr val="accent1">
                    <a:lumMod val="50000"/>
                  </a:schemeClr>
                </a:solidFill>
              </a:rPr>
              <a:t>    </a:t>
            </a:r>
            <a:r>
              <a:rPr lang="en-US" dirty="0">
                <a:solidFill>
                  <a:schemeClr val="accent2">
                    <a:lumMod val="75000"/>
                  </a:schemeClr>
                </a:solidFill>
              </a:rPr>
              <a:t># method to calculate area</a:t>
            </a:r>
          </a:p>
          <a:p>
            <a:r>
              <a:rPr lang="en-US" dirty="0">
                <a:solidFill>
                  <a:schemeClr val="accent1">
                    <a:lumMod val="50000"/>
                  </a:schemeClr>
                </a:solidFill>
              </a:rPr>
              <a:t>    def </a:t>
            </a:r>
            <a:r>
              <a:rPr lang="en-US" dirty="0" err="1">
                <a:solidFill>
                  <a:schemeClr val="accent1">
                    <a:lumMod val="50000"/>
                  </a:schemeClr>
                </a:solidFill>
              </a:rPr>
              <a:t>calculate_area</a:t>
            </a:r>
            <a:r>
              <a:rPr lang="en-US" dirty="0">
                <a:solidFill>
                  <a:schemeClr val="accent1">
                    <a:lumMod val="50000"/>
                  </a:schemeClr>
                </a:solidFill>
              </a:rPr>
              <a:t>(self):</a:t>
            </a:r>
          </a:p>
          <a:p>
            <a:r>
              <a:rPr lang="en-US" dirty="0">
                <a:solidFill>
                  <a:schemeClr val="accent1">
                    <a:lumMod val="50000"/>
                  </a:schemeClr>
                </a:solidFill>
              </a:rPr>
              <a:t>        print("Area of Room =", </a:t>
            </a:r>
            <a:r>
              <a:rPr lang="en-US" dirty="0" err="1">
                <a:solidFill>
                  <a:schemeClr val="accent1">
                    <a:lumMod val="50000"/>
                  </a:schemeClr>
                </a:solidFill>
              </a:rPr>
              <a:t>self.length</a:t>
            </a:r>
            <a:r>
              <a:rPr lang="en-US" dirty="0">
                <a:solidFill>
                  <a:schemeClr val="accent1">
                    <a:lumMod val="50000"/>
                  </a:schemeClr>
                </a:solidFill>
              </a:rPr>
              <a:t> * </a:t>
            </a:r>
            <a:r>
              <a:rPr lang="en-US" dirty="0" err="1">
                <a:solidFill>
                  <a:schemeClr val="accent1">
                    <a:lumMod val="50000"/>
                  </a:schemeClr>
                </a:solidFill>
              </a:rPr>
              <a:t>self.breadth</a:t>
            </a:r>
            <a:r>
              <a:rPr lang="en-US" dirty="0">
                <a:solidFill>
                  <a:schemeClr val="accent1">
                    <a:lumMod val="50000"/>
                  </a:schemeClr>
                </a:solidFill>
              </a:rPr>
              <a:t>)</a:t>
            </a:r>
          </a:p>
          <a:p>
            <a:r>
              <a:rPr lang="en-US" dirty="0">
                <a:solidFill>
                  <a:schemeClr val="accent2">
                    <a:lumMod val="75000"/>
                  </a:schemeClr>
                </a:solidFill>
              </a:rPr>
              <a:t># create object of Room class</a:t>
            </a:r>
          </a:p>
          <a:p>
            <a:r>
              <a:rPr lang="en-US" dirty="0" err="1">
                <a:solidFill>
                  <a:schemeClr val="accent1">
                    <a:lumMod val="50000"/>
                  </a:schemeClr>
                </a:solidFill>
              </a:rPr>
              <a:t>study_room</a:t>
            </a:r>
            <a:r>
              <a:rPr lang="en-US" dirty="0">
                <a:solidFill>
                  <a:schemeClr val="accent1">
                    <a:lumMod val="50000"/>
                  </a:schemeClr>
                </a:solidFill>
              </a:rPr>
              <a:t> = Room()</a:t>
            </a:r>
          </a:p>
          <a:p>
            <a:r>
              <a:rPr lang="en-US" dirty="0">
                <a:solidFill>
                  <a:schemeClr val="accent2">
                    <a:lumMod val="75000"/>
                  </a:schemeClr>
                </a:solidFill>
              </a:rPr>
              <a:t># assign values to all the properties </a:t>
            </a:r>
          </a:p>
          <a:p>
            <a:r>
              <a:rPr lang="en-US" dirty="0" err="1">
                <a:solidFill>
                  <a:schemeClr val="accent1">
                    <a:lumMod val="50000"/>
                  </a:schemeClr>
                </a:solidFill>
              </a:rPr>
              <a:t>study_room.length</a:t>
            </a:r>
            <a:r>
              <a:rPr lang="en-US" dirty="0">
                <a:solidFill>
                  <a:schemeClr val="accent1">
                    <a:lumMod val="50000"/>
                  </a:schemeClr>
                </a:solidFill>
              </a:rPr>
              <a:t> = 42.5</a:t>
            </a:r>
          </a:p>
          <a:p>
            <a:r>
              <a:rPr lang="en-US" dirty="0" err="1">
                <a:solidFill>
                  <a:schemeClr val="accent1">
                    <a:lumMod val="50000"/>
                  </a:schemeClr>
                </a:solidFill>
              </a:rPr>
              <a:t>study_room.breadth</a:t>
            </a:r>
            <a:r>
              <a:rPr lang="en-US" dirty="0">
                <a:solidFill>
                  <a:schemeClr val="accent1">
                    <a:lumMod val="50000"/>
                  </a:schemeClr>
                </a:solidFill>
              </a:rPr>
              <a:t> = 30.8</a:t>
            </a:r>
          </a:p>
          <a:p>
            <a:endParaRPr lang="en-US" dirty="0">
              <a:solidFill>
                <a:schemeClr val="accent1">
                  <a:lumMod val="50000"/>
                </a:schemeClr>
              </a:solidFill>
            </a:endParaRPr>
          </a:p>
          <a:p>
            <a:r>
              <a:rPr lang="en-US" dirty="0">
                <a:solidFill>
                  <a:schemeClr val="accent2">
                    <a:lumMod val="75000"/>
                  </a:schemeClr>
                </a:solidFill>
              </a:rPr>
              <a:t># access method inside class</a:t>
            </a:r>
          </a:p>
          <a:p>
            <a:r>
              <a:rPr lang="en-US" dirty="0" err="1">
                <a:solidFill>
                  <a:schemeClr val="accent1">
                    <a:lumMod val="50000"/>
                  </a:schemeClr>
                </a:solidFill>
              </a:rPr>
              <a:t>study_room.calculate_area</a:t>
            </a:r>
            <a:r>
              <a:rPr lang="en-US" dirty="0">
                <a:solidFill>
                  <a:schemeClr val="accent1">
                    <a:lumMod val="50000"/>
                  </a:schemeClr>
                </a:solidFill>
              </a:rPr>
              <a:t>()</a:t>
            </a:r>
          </a:p>
          <a:p>
            <a:r>
              <a:rPr lang="en-US" sz="1200" dirty="0">
                <a:solidFill>
                  <a:schemeClr val="accent1">
                    <a:lumMod val="50000"/>
                  </a:schemeClr>
                </a:solidFill>
                <a:hlinkClick r:id="rId2"/>
              </a:rPr>
              <a:t>https://www.programiz.com/python-programming/class</a:t>
            </a:r>
            <a:endParaRPr lang="en-US" dirty="0">
              <a:solidFill>
                <a:schemeClr val="accent1">
                  <a:lumMod val="50000"/>
                </a:schemeClr>
              </a:solidFill>
            </a:endParaRPr>
          </a:p>
          <a:p>
            <a:endParaRPr lang="en-US" dirty="0">
              <a:solidFill>
                <a:schemeClr val="accent1">
                  <a:lumMod val="50000"/>
                </a:schemeClr>
              </a:solidFill>
            </a:endParaRPr>
          </a:p>
        </p:txBody>
      </p:sp>
      <p:sp>
        <p:nvSpPr>
          <p:cNvPr id="4" name="Rectangle 3">
            <a:extLst>
              <a:ext uri="{FF2B5EF4-FFF2-40B4-BE49-F238E27FC236}">
                <a16:creationId xmlns:a16="http://schemas.microsoft.com/office/drawing/2014/main" id="{DCCA5E01-D71D-33AD-8748-0AA89EDC1E3B}"/>
              </a:ext>
            </a:extLst>
          </p:cNvPr>
          <p:cNvSpPr/>
          <p:nvPr/>
        </p:nvSpPr>
        <p:spPr>
          <a:xfrm>
            <a:off x="6332706" y="428017"/>
            <a:ext cx="5859294" cy="64206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In the above ex, have created a class named Room with:</a:t>
            </a:r>
          </a:p>
          <a:p>
            <a:r>
              <a:rPr lang="en-US" dirty="0">
                <a:solidFill>
                  <a:schemeClr val="accent2">
                    <a:lumMod val="75000"/>
                  </a:schemeClr>
                </a:solidFill>
              </a:rPr>
              <a:t>Attributes: </a:t>
            </a:r>
            <a:r>
              <a:rPr lang="en-US" dirty="0">
                <a:solidFill>
                  <a:schemeClr val="accent1">
                    <a:lumMod val="50000"/>
                  </a:schemeClr>
                </a:solidFill>
              </a:rPr>
              <a:t>length and breadth</a:t>
            </a:r>
          </a:p>
          <a:p>
            <a:r>
              <a:rPr lang="en-US" dirty="0">
                <a:solidFill>
                  <a:schemeClr val="accent2">
                    <a:lumMod val="75000"/>
                  </a:schemeClr>
                </a:solidFill>
              </a:rPr>
              <a:t>Method: </a:t>
            </a:r>
            <a:r>
              <a:rPr lang="en-US" dirty="0" err="1">
                <a:solidFill>
                  <a:schemeClr val="accent1">
                    <a:lumMod val="50000"/>
                  </a:schemeClr>
                </a:solidFill>
              </a:rPr>
              <a:t>calculate_area</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have created an object named </a:t>
            </a:r>
            <a:r>
              <a:rPr lang="en-US" dirty="0" err="1">
                <a:solidFill>
                  <a:schemeClr val="accent1">
                    <a:lumMod val="50000"/>
                  </a:schemeClr>
                </a:solidFill>
              </a:rPr>
              <a:t>study_room</a:t>
            </a:r>
            <a:r>
              <a:rPr lang="en-US" dirty="0">
                <a:solidFill>
                  <a:schemeClr val="accent1">
                    <a:lumMod val="50000"/>
                  </a:schemeClr>
                </a:solidFill>
              </a:rPr>
              <a:t> from the Room class. then used the object to assign values to attributes: length and breadth. also used the object to call the method inside the class</a:t>
            </a:r>
          </a:p>
          <a:p>
            <a:endParaRPr lang="en-US" dirty="0">
              <a:solidFill>
                <a:schemeClr val="accent2">
                  <a:lumMod val="75000"/>
                </a:schemeClr>
              </a:solidFill>
            </a:endParaRPr>
          </a:p>
          <a:p>
            <a:r>
              <a:rPr lang="en-US" dirty="0" err="1">
                <a:solidFill>
                  <a:schemeClr val="accent1">
                    <a:lumMod val="50000"/>
                  </a:schemeClr>
                </a:solidFill>
              </a:rPr>
              <a:t>study_room.calculate_area</a:t>
            </a:r>
            <a:r>
              <a:rPr lang="en-US" dirty="0">
                <a:solidFill>
                  <a:schemeClr val="accent1">
                    <a:lumMod val="50000"/>
                  </a:schemeClr>
                </a:solidFill>
              </a:rPr>
              <a:t>()</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used the . notation to call the method. Finally, the statement inside the method is executed.</a:t>
            </a:r>
          </a:p>
          <a:p>
            <a:endParaRPr lang="en-US" dirty="0">
              <a:solidFill>
                <a:schemeClr val="accent1">
                  <a:lumMod val="50000"/>
                </a:schemeClr>
              </a:solidFill>
            </a:endParaRPr>
          </a:p>
          <a:p>
            <a:endParaRPr lang="en-US" dirty="0">
              <a:solidFill>
                <a:schemeClr val="accent1">
                  <a:lumMod val="50000"/>
                </a:schemeClr>
              </a:solidFill>
            </a:endParaRPr>
          </a:p>
          <a:p>
            <a:r>
              <a:rPr lang="en-US" sz="1200" dirty="0">
                <a:solidFill>
                  <a:schemeClr val="accent1">
                    <a:lumMod val="50000"/>
                  </a:schemeClr>
                </a:solidFill>
                <a:hlinkClick r:id="rId3"/>
              </a:rPr>
              <a:t>https://drive.google.com/drive/folders/16wPAyRIORMcvGEAW9ScB14-TZe_PPSDv</a:t>
            </a:r>
            <a:endParaRPr lang="en-US" sz="1200" dirty="0">
              <a:solidFill>
                <a:schemeClr val="accent1">
                  <a:lumMod val="50000"/>
                </a:schemeClr>
              </a:solidFill>
            </a:endParaRPr>
          </a:p>
          <a:p>
            <a:endParaRPr lang="en-US" sz="1900" dirty="0">
              <a:solidFill>
                <a:schemeClr val="accent1">
                  <a:lumMod val="50000"/>
                </a:schemeClr>
              </a:solidFill>
            </a:endParaRPr>
          </a:p>
        </p:txBody>
      </p:sp>
      <p:pic>
        <p:nvPicPr>
          <p:cNvPr id="5" name="Picture 4">
            <a:extLst>
              <a:ext uri="{FF2B5EF4-FFF2-40B4-BE49-F238E27FC236}">
                <a16:creationId xmlns:a16="http://schemas.microsoft.com/office/drawing/2014/main" id="{4BE4527D-EDAB-445E-0998-8BD7F17FB8F5}"/>
              </a:ext>
            </a:extLst>
          </p:cNvPr>
          <p:cNvPicPr>
            <a:picLocks noChangeAspect="1"/>
          </p:cNvPicPr>
          <p:nvPr/>
        </p:nvPicPr>
        <p:blipFill>
          <a:blip r:embed="rId4"/>
          <a:stretch>
            <a:fillRect/>
          </a:stretch>
        </p:blipFill>
        <p:spPr>
          <a:xfrm>
            <a:off x="4027251" y="4902741"/>
            <a:ext cx="2068749" cy="1186774"/>
          </a:xfrm>
          <a:prstGeom prst="rect">
            <a:avLst/>
          </a:prstGeom>
        </p:spPr>
      </p:pic>
      <p:pic>
        <p:nvPicPr>
          <p:cNvPr id="6" name="Picture 5">
            <a:extLst>
              <a:ext uri="{FF2B5EF4-FFF2-40B4-BE49-F238E27FC236}">
                <a16:creationId xmlns:a16="http://schemas.microsoft.com/office/drawing/2014/main" id="{FCEB8224-D591-DA3B-1EB9-0E26B5E5EDF2}"/>
              </a:ext>
            </a:extLst>
          </p:cNvPr>
          <p:cNvPicPr>
            <a:picLocks noChangeAspect="1"/>
          </p:cNvPicPr>
          <p:nvPr/>
        </p:nvPicPr>
        <p:blipFill>
          <a:blip r:embed="rId5"/>
          <a:stretch>
            <a:fillRect/>
          </a:stretch>
        </p:blipFill>
        <p:spPr>
          <a:xfrm>
            <a:off x="4027250" y="2055799"/>
            <a:ext cx="2068749" cy="1055795"/>
          </a:xfrm>
          <a:prstGeom prst="rect">
            <a:avLst/>
          </a:prstGeom>
        </p:spPr>
      </p:pic>
    </p:spTree>
    <p:extLst>
      <p:ext uri="{BB962C8B-B14F-4D97-AF65-F5344CB8AC3E}">
        <p14:creationId xmlns:p14="http://schemas.microsoft.com/office/powerpoint/2010/main" val="38483505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1"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18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1" y="428017"/>
            <a:ext cx="12192001"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accent2">
                  <a:lumMod val="75000"/>
                </a:schemeClr>
              </a:solidFill>
            </a:endParaRPr>
          </a:p>
          <a:p>
            <a:endParaRPr lang="en-US" dirty="0">
              <a:solidFill>
                <a:schemeClr val="accent2">
                  <a:lumMod val="75000"/>
                </a:schemeClr>
              </a:solidFill>
            </a:endParaRPr>
          </a:p>
          <a:p>
            <a:r>
              <a:rPr lang="en-US" dirty="0">
                <a:solidFill>
                  <a:schemeClr val="accent2">
                    <a:lumMod val="75000"/>
                  </a:schemeClr>
                </a:solidFill>
              </a:rPr>
              <a:t>Python Methods: </a:t>
            </a:r>
            <a:r>
              <a:rPr lang="en-US" dirty="0">
                <a:solidFill>
                  <a:schemeClr val="accent1">
                    <a:lumMod val="50000"/>
                  </a:schemeClr>
                </a:solidFill>
              </a:rPr>
              <a:t>there are three types of methods which are Instance, Class and Static.</a:t>
            </a:r>
          </a:p>
          <a:p>
            <a:r>
              <a:rPr lang="en-US" dirty="0">
                <a:solidFill>
                  <a:schemeClr val="accent2">
                    <a:lumMod val="75000"/>
                  </a:schemeClr>
                </a:solidFill>
              </a:rPr>
              <a:t>Instance</a:t>
            </a:r>
            <a:r>
              <a:rPr lang="en-US" dirty="0">
                <a:solidFill>
                  <a:schemeClr val="accent1">
                    <a:lumMod val="50000"/>
                  </a:schemeClr>
                </a:solidFill>
              </a:rPr>
              <a:t> takes self as the first argument. They are also called Object or regular method. It's the same method which we have learnt so far in previous sections.</a:t>
            </a:r>
          </a:p>
          <a:p>
            <a:r>
              <a:rPr lang="en-US" dirty="0">
                <a:solidFill>
                  <a:schemeClr val="accent2">
                    <a:lumMod val="75000"/>
                  </a:schemeClr>
                </a:solidFill>
              </a:rPr>
              <a:t>Class</a:t>
            </a:r>
            <a:r>
              <a:rPr lang="en-US" dirty="0">
                <a:solidFill>
                  <a:schemeClr val="accent1">
                    <a:lumMod val="50000"/>
                  </a:schemeClr>
                </a:solidFill>
              </a:rPr>
              <a:t> takes </a:t>
            </a:r>
            <a:r>
              <a:rPr lang="en-US" dirty="0" err="1">
                <a:solidFill>
                  <a:schemeClr val="accent1">
                    <a:lumMod val="50000"/>
                  </a:schemeClr>
                </a:solidFill>
              </a:rPr>
              <a:t>cls</a:t>
            </a:r>
            <a:r>
              <a:rPr lang="en-US" dirty="0">
                <a:solidFill>
                  <a:schemeClr val="accent1">
                    <a:lumMod val="50000"/>
                  </a:schemeClr>
                </a:solidFill>
              </a:rPr>
              <a:t> as the first argument. </a:t>
            </a:r>
            <a:r>
              <a:rPr lang="en-US" dirty="0" err="1">
                <a:solidFill>
                  <a:schemeClr val="accent1">
                    <a:lumMod val="50000"/>
                  </a:schemeClr>
                </a:solidFill>
              </a:rPr>
              <a:t>cls</a:t>
            </a:r>
            <a:r>
              <a:rPr lang="en-US" dirty="0">
                <a:solidFill>
                  <a:schemeClr val="accent1">
                    <a:lumMod val="50000"/>
                  </a:schemeClr>
                </a:solidFill>
              </a:rPr>
              <a:t> refers to class. To access a class variable within a method, we use the @classmethod decorator, and pass the class to the method</a:t>
            </a:r>
          </a:p>
          <a:p>
            <a:r>
              <a:rPr lang="en-US" dirty="0">
                <a:solidFill>
                  <a:schemeClr val="accent2">
                    <a:lumMod val="75000"/>
                  </a:schemeClr>
                </a:solidFill>
              </a:rPr>
              <a:t>Static</a:t>
            </a:r>
            <a:r>
              <a:rPr lang="en-US" dirty="0">
                <a:solidFill>
                  <a:schemeClr val="accent1">
                    <a:lumMod val="50000"/>
                  </a:schemeClr>
                </a:solidFill>
              </a:rPr>
              <a:t> doesn't take anything as the first argument. It has limited uses.</a:t>
            </a:r>
          </a:p>
          <a:p>
            <a:endParaRPr lang="en-US" dirty="0">
              <a:solidFill>
                <a:schemeClr val="accent1">
                  <a:lumMod val="50000"/>
                </a:schemeClr>
              </a:solidFill>
            </a:endParaRPr>
          </a:p>
          <a:p>
            <a:r>
              <a:rPr lang="en-US" dirty="0">
                <a:solidFill>
                  <a:schemeClr val="accent2">
                    <a:lumMod val="75000"/>
                  </a:schemeClr>
                </a:solidFill>
              </a:rPr>
              <a:t>How Instance and class methods are different? </a:t>
            </a:r>
            <a:r>
              <a:rPr lang="en-US" dirty="0">
                <a:solidFill>
                  <a:schemeClr val="accent1">
                    <a:lumMod val="50000"/>
                  </a:schemeClr>
                </a:solidFill>
              </a:rPr>
              <a:t>Instance method can access properties unique to a object or instance. Whereas Class method is used when you want to access a property of a class, and not the property of a specific instance of that class. The other difference in terms of writing style is that Instance method take self as a first parameter whereas Class method takes </a:t>
            </a:r>
            <a:r>
              <a:rPr lang="en-US" dirty="0" err="1">
                <a:solidFill>
                  <a:schemeClr val="accent1">
                    <a:lumMod val="50000"/>
                  </a:schemeClr>
                </a:solidFill>
              </a:rPr>
              <a:t>cls</a:t>
            </a:r>
            <a:r>
              <a:rPr lang="en-US" dirty="0">
                <a:solidFill>
                  <a:schemeClr val="accent1">
                    <a:lumMod val="50000"/>
                  </a:schemeClr>
                </a:solidFill>
              </a:rPr>
              <a:t> as a first parameter.</a:t>
            </a:r>
          </a:p>
          <a:p>
            <a:r>
              <a:rPr lang="en-IN" dirty="0">
                <a:solidFill>
                  <a:schemeClr val="accent2">
                    <a:lumMod val="75000"/>
                  </a:schemeClr>
                </a:solidFill>
              </a:rPr>
              <a:t>Ex: </a:t>
            </a:r>
            <a:r>
              <a:rPr lang="en-US" dirty="0">
                <a:solidFill>
                  <a:schemeClr val="accent1">
                    <a:lumMod val="50000"/>
                  </a:schemeClr>
                </a:solidFill>
              </a:rPr>
              <a:t>creating class for cab. Both Cab and taxi means the same thing. Attributes or properties of cab is driver name, number of kilometers run by a cab, Pick-up and drop location, cab fare and number of passengers boarded cab.</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creating 3 methods : </a:t>
            </a:r>
            <a:r>
              <a:rPr lang="en-US" dirty="0" err="1">
                <a:solidFill>
                  <a:schemeClr val="accent1">
                    <a:lumMod val="50000"/>
                  </a:schemeClr>
                </a:solidFill>
              </a:rPr>
              <a:t>rateperkm</a:t>
            </a:r>
            <a:r>
              <a:rPr lang="en-US" dirty="0">
                <a:solidFill>
                  <a:schemeClr val="accent1">
                    <a:lumMod val="50000"/>
                  </a:schemeClr>
                </a:solidFill>
              </a:rPr>
              <a:t>, </a:t>
            </a:r>
            <a:r>
              <a:rPr lang="en-US" dirty="0" err="1">
                <a:solidFill>
                  <a:schemeClr val="accent1">
                    <a:lumMod val="50000"/>
                  </a:schemeClr>
                </a:solidFill>
              </a:rPr>
              <a:t>noofcabs</a:t>
            </a:r>
            <a:r>
              <a:rPr lang="en-US" dirty="0">
                <a:solidFill>
                  <a:schemeClr val="accent1">
                    <a:lumMod val="50000"/>
                  </a:schemeClr>
                </a:solidFill>
              </a:rPr>
              <a:t>, </a:t>
            </a:r>
            <a:r>
              <a:rPr lang="en-US" dirty="0" err="1">
                <a:solidFill>
                  <a:schemeClr val="accent1">
                    <a:lumMod val="50000"/>
                  </a:schemeClr>
                </a:solidFill>
              </a:rPr>
              <a:t>avgnoofpassengers</a:t>
            </a:r>
            <a:r>
              <a:rPr lang="en-US" dirty="0">
                <a:solidFill>
                  <a:schemeClr val="accent1">
                    <a:lumMod val="50000"/>
                  </a:schemeClr>
                </a:solidFill>
              </a:rPr>
              <a:t>. First one is instance method and other two are class methods.</a:t>
            </a:r>
          </a:p>
          <a:p>
            <a:endParaRPr lang="en-US" dirty="0">
              <a:solidFill>
                <a:schemeClr val="accent1">
                  <a:lumMod val="50000"/>
                </a:schemeClr>
              </a:solidFill>
            </a:endParaRPr>
          </a:p>
          <a:p>
            <a:r>
              <a:rPr lang="en-US" dirty="0" err="1">
                <a:solidFill>
                  <a:schemeClr val="accent2">
                    <a:lumMod val="75000"/>
                  </a:schemeClr>
                </a:solidFill>
              </a:rPr>
              <a:t>rateperkm</a:t>
            </a:r>
            <a:r>
              <a:rPr lang="en-US" dirty="0">
                <a:solidFill>
                  <a:schemeClr val="accent1">
                    <a:lumMod val="50000"/>
                  </a:schemeClr>
                </a:solidFill>
              </a:rPr>
              <a:t> returns price of cab fare per km which is calculated by dividing total bill by no. of kms cab traveled.</a:t>
            </a:r>
          </a:p>
          <a:p>
            <a:r>
              <a:rPr lang="en-US" dirty="0" err="1">
                <a:solidFill>
                  <a:schemeClr val="accent2">
                    <a:lumMod val="75000"/>
                  </a:schemeClr>
                </a:solidFill>
              </a:rPr>
              <a:t>noofcabs</a:t>
            </a:r>
            <a:r>
              <a:rPr lang="en-US" dirty="0">
                <a:solidFill>
                  <a:schemeClr val="accent1">
                    <a:lumMod val="50000"/>
                  </a:schemeClr>
                </a:solidFill>
              </a:rPr>
              <a:t> returns number of cabs running. Think about cab agency which owns many cabs and wants to know how many cabs are busy</a:t>
            </a:r>
          </a:p>
          <a:p>
            <a:r>
              <a:rPr lang="en-US" dirty="0" err="1">
                <a:solidFill>
                  <a:schemeClr val="accent2">
                    <a:lumMod val="75000"/>
                  </a:schemeClr>
                </a:solidFill>
              </a:rPr>
              <a:t>avgnoofpassengers</a:t>
            </a:r>
            <a:r>
              <a:rPr lang="en-US" dirty="0">
                <a:solidFill>
                  <a:schemeClr val="accent1">
                    <a:lumMod val="50000"/>
                  </a:schemeClr>
                </a:solidFill>
              </a:rPr>
              <a:t> returns average number of passengers traveling in a car. To calculate average, it takes into account all the cabs running and number of passengers in each cab.</a:t>
            </a:r>
          </a:p>
          <a:p>
            <a:r>
              <a:rPr lang="en-US" sz="1100" dirty="0">
                <a:solidFill>
                  <a:schemeClr val="accent1">
                    <a:lumMod val="50000"/>
                  </a:schemeClr>
                </a:solidFill>
                <a:hlinkClick r:id="rId2"/>
              </a:rPr>
              <a:t>https://www.listendata.com/2019/08/python-object-oriented-programming.html</a:t>
            </a:r>
            <a:endParaRPr lang="en-US" sz="1100"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13155686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9AC351-A328-214F-CEC8-079F56A6836D}"/>
              </a:ext>
            </a:extLst>
          </p:cNvPr>
          <p:cNvSpPr/>
          <p:nvPr/>
        </p:nvSpPr>
        <p:spPr>
          <a:xfrm>
            <a:off x="0" y="1"/>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dirty="0">
                <a:solidFill>
                  <a:schemeClr val="accent1">
                    <a:lumMod val="50000"/>
                  </a:schemeClr>
                </a:solidFill>
              </a:rPr>
              <a:t>class Cab:</a:t>
            </a:r>
          </a:p>
          <a:p>
            <a:r>
              <a:rPr lang="en-IN" sz="1600" dirty="0">
                <a:solidFill>
                  <a:schemeClr val="accent1">
                    <a:lumMod val="50000"/>
                  </a:schemeClr>
                </a:solidFill>
              </a:rPr>
              <a:t>    #Initialise variables for first iteration</a:t>
            </a:r>
          </a:p>
          <a:p>
            <a:r>
              <a:rPr lang="en-IN" sz="1600" dirty="0">
                <a:solidFill>
                  <a:schemeClr val="accent1">
                    <a:lumMod val="50000"/>
                  </a:schemeClr>
                </a:solidFill>
              </a:rPr>
              <a:t>    </a:t>
            </a:r>
            <a:r>
              <a:rPr lang="en-IN" sz="1600" dirty="0" err="1">
                <a:solidFill>
                  <a:schemeClr val="accent1">
                    <a:lumMod val="50000"/>
                  </a:schemeClr>
                </a:solidFill>
              </a:rPr>
              <a:t>numberofcabs</a:t>
            </a:r>
            <a:r>
              <a:rPr lang="en-IN" sz="1600" dirty="0">
                <a:solidFill>
                  <a:schemeClr val="accent1">
                    <a:lumMod val="50000"/>
                  </a:schemeClr>
                </a:solidFill>
              </a:rPr>
              <a:t>  = 0</a:t>
            </a:r>
          </a:p>
          <a:p>
            <a:r>
              <a:rPr lang="en-IN" sz="1600" dirty="0">
                <a:solidFill>
                  <a:schemeClr val="accent1">
                    <a:lumMod val="50000"/>
                  </a:schemeClr>
                </a:solidFill>
              </a:rPr>
              <a:t>    </a:t>
            </a:r>
            <a:r>
              <a:rPr lang="en-IN" sz="1600" dirty="0" err="1">
                <a:solidFill>
                  <a:schemeClr val="accent1">
                    <a:lumMod val="50000"/>
                  </a:schemeClr>
                </a:solidFill>
              </a:rPr>
              <a:t>numpassengers</a:t>
            </a:r>
            <a:r>
              <a:rPr lang="en-IN" sz="1600" dirty="0">
                <a:solidFill>
                  <a:schemeClr val="accent1">
                    <a:lumMod val="50000"/>
                  </a:schemeClr>
                </a:solidFill>
              </a:rPr>
              <a:t> = 0</a:t>
            </a:r>
          </a:p>
          <a:p>
            <a:endParaRPr lang="en-IN" sz="1600" dirty="0">
              <a:solidFill>
                <a:schemeClr val="accent1">
                  <a:lumMod val="50000"/>
                </a:schemeClr>
              </a:solidFill>
            </a:endParaRPr>
          </a:p>
          <a:p>
            <a:r>
              <a:rPr lang="en-IN" sz="1600" dirty="0">
                <a:solidFill>
                  <a:schemeClr val="accent1">
                    <a:lumMod val="50000"/>
                  </a:schemeClr>
                </a:solidFill>
              </a:rPr>
              <a:t>    def __</a:t>
            </a:r>
            <a:r>
              <a:rPr lang="en-IN" sz="1600" dirty="0" err="1">
                <a:solidFill>
                  <a:schemeClr val="accent1">
                    <a:lumMod val="50000"/>
                  </a:schemeClr>
                </a:solidFill>
              </a:rPr>
              <a:t>init</a:t>
            </a:r>
            <a:r>
              <a:rPr lang="en-IN" sz="1600" dirty="0">
                <a:solidFill>
                  <a:schemeClr val="accent1">
                    <a:lumMod val="50000"/>
                  </a:schemeClr>
                </a:solidFill>
              </a:rPr>
              <a:t>__(</a:t>
            </a:r>
            <a:r>
              <a:rPr lang="en-IN" sz="1600" dirty="0" err="1">
                <a:solidFill>
                  <a:schemeClr val="accent1">
                    <a:lumMod val="50000"/>
                  </a:schemeClr>
                </a:solidFill>
              </a:rPr>
              <a:t>self,driver,kms,places,pay,passengers</a:t>
            </a:r>
            <a:r>
              <a:rPr lang="en-IN" sz="1600" dirty="0">
                <a:solidFill>
                  <a:schemeClr val="accent1">
                    <a:lumMod val="50000"/>
                  </a:schemeClr>
                </a:solidFill>
              </a:rPr>
              <a:t>):</a:t>
            </a:r>
          </a:p>
          <a:p>
            <a:r>
              <a:rPr lang="en-IN" sz="1600" dirty="0">
                <a:solidFill>
                  <a:schemeClr val="accent1">
                    <a:lumMod val="50000"/>
                  </a:schemeClr>
                </a:solidFill>
              </a:rPr>
              <a:t>        </a:t>
            </a:r>
            <a:r>
              <a:rPr lang="en-IN" sz="1600" dirty="0" err="1">
                <a:solidFill>
                  <a:schemeClr val="accent1">
                    <a:lumMod val="50000"/>
                  </a:schemeClr>
                </a:solidFill>
              </a:rPr>
              <a:t>self.driver</a:t>
            </a:r>
            <a:r>
              <a:rPr lang="en-IN" sz="1600" dirty="0">
                <a:solidFill>
                  <a:schemeClr val="accent1">
                    <a:lumMod val="50000"/>
                  </a:schemeClr>
                </a:solidFill>
              </a:rPr>
              <a:t> = driver</a:t>
            </a:r>
          </a:p>
          <a:p>
            <a:r>
              <a:rPr lang="en-IN" sz="1600" dirty="0">
                <a:solidFill>
                  <a:schemeClr val="accent1">
                    <a:lumMod val="50000"/>
                  </a:schemeClr>
                </a:solidFill>
              </a:rPr>
              <a:t>        </a:t>
            </a:r>
            <a:r>
              <a:rPr lang="en-IN" sz="1600" dirty="0" err="1">
                <a:solidFill>
                  <a:schemeClr val="accent1">
                    <a:lumMod val="50000"/>
                  </a:schemeClr>
                </a:solidFill>
              </a:rPr>
              <a:t>self.running</a:t>
            </a:r>
            <a:r>
              <a:rPr lang="en-IN" sz="1600" dirty="0">
                <a:solidFill>
                  <a:schemeClr val="accent1">
                    <a:lumMod val="50000"/>
                  </a:schemeClr>
                </a:solidFill>
              </a:rPr>
              <a:t> = kms</a:t>
            </a:r>
          </a:p>
          <a:p>
            <a:r>
              <a:rPr lang="en-IN" sz="1600" dirty="0">
                <a:solidFill>
                  <a:schemeClr val="accent1">
                    <a:lumMod val="50000"/>
                  </a:schemeClr>
                </a:solidFill>
              </a:rPr>
              <a:t>        </a:t>
            </a:r>
            <a:r>
              <a:rPr lang="en-IN" sz="1600" dirty="0" err="1">
                <a:solidFill>
                  <a:schemeClr val="accent1">
                    <a:lumMod val="50000"/>
                  </a:schemeClr>
                </a:solidFill>
              </a:rPr>
              <a:t>self.places</a:t>
            </a:r>
            <a:r>
              <a:rPr lang="en-IN" sz="1600" dirty="0">
                <a:solidFill>
                  <a:schemeClr val="accent1">
                    <a:lumMod val="50000"/>
                  </a:schemeClr>
                </a:solidFill>
              </a:rPr>
              <a:t> = places</a:t>
            </a:r>
          </a:p>
          <a:p>
            <a:r>
              <a:rPr lang="en-IN" sz="1600" dirty="0">
                <a:solidFill>
                  <a:schemeClr val="accent1">
                    <a:lumMod val="50000"/>
                  </a:schemeClr>
                </a:solidFill>
              </a:rPr>
              <a:t>        </a:t>
            </a:r>
            <a:r>
              <a:rPr lang="en-IN" sz="1600" dirty="0" err="1">
                <a:solidFill>
                  <a:schemeClr val="accent1">
                    <a:lumMod val="50000"/>
                  </a:schemeClr>
                </a:solidFill>
              </a:rPr>
              <a:t>self.bill</a:t>
            </a:r>
            <a:r>
              <a:rPr lang="en-IN" sz="1600" dirty="0">
                <a:solidFill>
                  <a:schemeClr val="accent1">
                    <a:lumMod val="50000"/>
                  </a:schemeClr>
                </a:solidFill>
              </a:rPr>
              <a:t> = pay</a:t>
            </a:r>
          </a:p>
          <a:p>
            <a:r>
              <a:rPr lang="en-IN" sz="1600" dirty="0">
                <a:solidFill>
                  <a:schemeClr val="accent1">
                    <a:lumMod val="50000"/>
                  </a:schemeClr>
                </a:solidFill>
              </a:rPr>
              <a:t>        </a:t>
            </a:r>
            <a:r>
              <a:rPr lang="en-IN" sz="1600" dirty="0" err="1">
                <a:solidFill>
                  <a:schemeClr val="accent1">
                    <a:lumMod val="50000"/>
                  </a:schemeClr>
                </a:solidFill>
              </a:rPr>
              <a:t>Cab.numberofcabs</a:t>
            </a:r>
            <a:r>
              <a:rPr lang="en-IN" sz="1600" dirty="0">
                <a:solidFill>
                  <a:schemeClr val="accent1">
                    <a:lumMod val="50000"/>
                  </a:schemeClr>
                </a:solidFill>
              </a:rPr>
              <a:t>  =  </a:t>
            </a:r>
            <a:r>
              <a:rPr lang="en-IN" sz="1600" dirty="0" err="1">
                <a:solidFill>
                  <a:schemeClr val="accent1">
                    <a:lumMod val="50000"/>
                  </a:schemeClr>
                </a:solidFill>
              </a:rPr>
              <a:t>Cab.numberofcabs</a:t>
            </a:r>
            <a:r>
              <a:rPr lang="en-IN" sz="1600" dirty="0">
                <a:solidFill>
                  <a:schemeClr val="accent1">
                    <a:lumMod val="50000"/>
                  </a:schemeClr>
                </a:solidFill>
              </a:rPr>
              <a:t> + 1</a:t>
            </a:r>
          </a:p>
          <a:p>
            <a:r>
              <a:rPr lang="en-IN" sz="1600" dirty="0">
                <a:solidFill>
                  <a:schemeClr val="accent1">
                    <a:lumMod val="50000"/>
                  </a:schemeClr>
                </a:solidFill>
              </a:rPr>
              <a:t>        </a:t>
            </a:r>
            <a:r>
              <a:rPr lang="en-IN" sz="1600" dirty="0" err="1">
                <a:solidFill>
                  <a:schemeClr val="accent1">
                    <a:lumMod val="50000"/>
                  </a:schemeClr>
                </a:solidFill>
              </a:rPr>
              <a:t>Cab.numpassengers</a:t>
            </a:r>
            <a:r>
              <a:rPr lang="en-IN" sz="1600" dirty="0">
                <a:solidFill>
                  <a:schemeClr val="accent1">
                    <a:lumMod val="50000"/>
                  </a:schemeClr>
                </a:solidFill>
              </a:rPr>
              <a:t> =  </a:t>
            </a:r>
            <a:r>
              <a:rPr lang="en-IN" sz="1600" dirty="0" err="1">
                <a:solidFill>
                  <a:schemeClr val="accent1">
                    <a:lumMod val="50000"/>
                  </a:schemeClr>
                </a:solidFill>
              </a:rPr>
              <a:t>Cab.numpassengers</a:t>
            </a:r>
            <a:r>
              <a:rPr lang="en-IN" sz="1600" dirty="0">
                <a:solidFill>
                  <a:schemeClr val="accent1">
                    <a:lumMod val="50000"/>
                  </a:schemeClr>
                </a:solidFill>
              </a:rPr>
              <a:t> + passengers</a:t>
            </a:r>
          </a:p>
          <a:p>
            <a:endParaRPr lang="en-IN" sz="1600" dirty="0">
              <a:solidFill>
                <a:schemeClr val="accent1">
                  <a:lumMod val="50000"/>
                </a:schemeClr>
              </a:solidFill>
            </a:endParaRPr>
          </a:p>
          <a:p>
            <a:r>
              <a:rPr lang="en-IN" sz="1600" dirty="0">
                <a:solidFill>
                  <a:schemeClr val="accent1">
                    <a:lumMod val="50000"/>
                  </a:schemeClr>
                </a:solidFill>
              </a:rPr>
              <a:t>    #Returns price of cab fare per km</a:t>
            </a:r>
          </a:p>
          <a:p>
            <a:r>
              <a:rPr lang="en-IN" sz="1600" dirty="0">
                <a:solidFill>
                  <a:schemeClr val="accent1">
                    <a:lumMod val="50000"/>
                  </a:schemeClr>
                </a:solidFill>
              </a:rPr>
              <a:t>    def </a:t>
            </a:r>
            <a:r>
              <a:rPr lang="en-IN" sz="1600" dirty="0" err="1">
                <a:solidFill>
                  <a:schemeClr val="accent1">
                    <a:lumMod val="50000"/>
                  </a:schemeClr>
                </a:solidFill>
              </a:rPr>
              <a:t>rateperkm</a:t>
            </a:r>
            <a:r>
              <a:rPr lang="en-IN" sz="1600" dirty="0">
                <a:solidFill>
                  <a:schemeClr val="accent1">
                    <a:lumMod val="50000"/>
                  </a:schemeClr>
                </a:solidFill>
              </a:rPr>
              <a:t>(self):</a:t>
            </a:r>
          </a:p>
          <a:p>
            <a:r>
              <a:rPr lang="en-IN" sz="1600" dirty="0">
                <a:solidFill>
                  <a:schemeClr val="accent1">
                    <a:lumMod val="50000"/>
                  </a:schemeClr>
                </a:solidFill>
              </a:rPr>
              <a:t>        print(</a:t>
            </a:r>
            <a:r>
              <a:rPr lang="en-IN" sz="1600" dirty="0" err="1">
                <a:solidFill>
                  <a:schemeClr val="accent1">
                    <a:lumMod val="50000"/>
                  </a:schemeClr>
                </a:solidFill>
              </a:rPr>
              <a:t>self.bill</a:t>
            </a:r>
            <a:r>
              <a:rPr lang="en-IN" sz="1600" dirty="0">
                <a:solidFill>
                  <a:schemeClr val="accent1">
                    <a:lumMod val="50000"/>
                  </a:schemeClr>
                </a:solidFill>
              </a:rPr>
              <a:t>/</a:t>
            </a:r>
            <a:r>
              <a:rPr lang="en-IN" sz="1600" dirty="0" err="1">
                <a:solidFill>
                  <a:schemeClr val="accent1">
                    <a:lumMod val="50000"/>
                  </a:schemeClr>
                </a:solidFill>
              </a:rPr>
              <a:t>self.running</a:t>
            </a:r>
            <a:r>
              <a:rPr lang="en-IN" sz="1600" dirty="0">
                <a:solidFill>
                  <a:schemeClr val="accent1">
                    <a:lumMod val="50000"/>
                  </a:schemeClr>
                </a:solidFill>
              </a:rPr>
              <a:t>)</a:t>
            </a:r>
          </a:p>
          <a:p>
            <a:r>
              <a:rPr lang="en-IN" sz="1600" dirty="0">
                <a:solidFill>
                  <a:schemeClr val="accent1">
                    <a:lumMod val="50000"/>
                  </a:schemeClr>
                </a:solidFill>
              </a:rPr>
              <a:t> </a:t>
            </a:r>
          </a:p>
          <a:p>
            <a:r>
              <a:rPr lang="en-IN" sz="1600" dirty="0">
                <a:solidFill>
                  <a:schemeClr val="accent1">
                    <a:lumMod val="50000"/>
                  </a:schemeClr>
                </a:solidFill>
              </a:rPr>
              <a:t>    #Returns number of cabs running         </a:t>
            </a:r>
          </a:p>
          <a:p>
            <a:r>
              <a:rPr lang="en-IN" sz="1600" dirty="0">
                <a:solidFill>
                  <a:schemeClr val="accent1">
                    <a:lumMod val="50000"/>
                  </a:schemeClr>
                </a:solidFill>
              </a:rPr>
              <a:t>    @classmethod</a:t>
            </a:r>
          </a:p>
          <a:p>
            <a:r>
              <a:rPr lang="en-IN" sz="1600" dirty="0">
                <a:solidFill>
                  <a:schemeClr val="accent1">
                    <a:lumMod val="50000"/>
                  </a:schemeClr>
                </a:solidFill>
              </a:rPr>
              <a:t>    def </a:t>
            </a:r>
            <a:r>
              <a:rPr lang="en-IN" sz="1600" dirty="0" err="1">
                <a:solidFill>
                  <a:schemeClr val="accent1">
                    <a:lumMod val="50000"/>
                  </a:schemeClr>
                </a:solidFill>
              </a:rPr>
              <a:t>noofcabs</a:t>
            </a:r>
            <a:r>
              <a:rPr lang="en-IN" sz="1600" dirty="0">
                <a:solidFill>
                  <a:schemeClr val="accent1">
                    <a:lumMod val="50000"/>
                  </a:schemeClr>
                </a:solidFill>
              </a:rPr>
              <a:t>(</a:t>
            </a:r>
            <a:r>
              <a:rPr lang="en-IN" sz="1600" dirty="0" err="1">
                <a:solidFill>
                  <a:schemeClr val="accent1">
                    <a:lumMod val="50000"/>
                  </a:schemeClr>
                </a:solidFill>
              </a:rPr>
              <a:t>cls</a:t>
            </a:r>
            <a:r>
              <a:rPr lang="en-IN" sz="1600" dirty="0">
                <a:solidFill>
                  <a:schemeClr val="accent1">
                    <a:lumMod val="50000"/>
                  </a:schemeClr>
                </a:solidFill>
              </a:rPr>
              <a:t>):</a:t>
            </a:r>
          </a:p>
          <a:p>
            <a:r>
              <a:rPr lang="en-IN" sz="1600" dirty="0">
                <a:solidFill>
                  <a:schemeClr val="accent1">
                    <a:lumMod val="50000"/>
                  </a:schemeClr>
                </a:solidFill>
              </a:rPr>
              <a:t>        print(</a:t>
            </a:r>
            <a:r>
              <a:rPr lang="en-IN" sz="1600" dirty="0" err="1">
                <a:solidFill>
                  <a:schemeClr val="accent1">
                    <a:lumMod val="50000"/>
                  </a:schemeClr>
                </a:solidFill>
              </a:rPr>
              <a:t>cls.numberofcabs</a:t>
            </a:r>
            <a:r>
              <a:rPr lang="en-IN" sz="1600" dirty="0">
                <a:solidFill>
                  <a:schemeClr val="accent1">
                    <a:lumMod val="50000"/>
                  </a:schemeClr>
                </a:solidFill>
              </a:rPr>
              <a:t>)</a:t>
            </a:r>
          </a:p>
          <a:p>
            <a:endParaRPr lang="en-IN" sz="1600" dirty="0">
              <a:solidFill>
                <a:schemeClr val="accent1">
                  <a:lumMod val="50000"/>
                </a:schemeClr>
              </a:solidFill>
            </a:endParaRPr>
          </a:p>
          <a:p>
            <a:r>
              <a:rPr lang="en-IN" sz="1600" dirty="0">
                <a:solidFill>
                  <a:schemeClr val="accent1">
                    <a:lumMod val="50000"/>
                  </a:schemeClr>
                </a:solidFill>
              </a:rPr>
              <a:t>    #Returns average number of passengers travelling in a cab</a:t>
            </a:r>
          </a:p>
          <a:p>
            <a:r>
              <a:rPr lang="en-IN" sz="1600" dirty="0">
                <a:solidFill>
                  <a:schemeClr val="accent1">
                    <a:lumMod val="50000"/>
                  </a:schemeClr>
                </a:solidFill>
              </a:rPr>
              <a:t>    @classmethod</a:t>
            </a:r>
          </a:p>
          <a:p>
            <a:r>
              <a:rPr lang="en-IN" sz="1600" dirty="0">
                <a:solidFill>
                  <a:schemeClr val="accent1">
                    <a:lumMod val="50000"/>
                  </a:schemeClr>
                </a:solidFill>
              </a:rPr>
              <a:t>    def </a:t>
            </a:r>
            <a:r>
              <a:rPr lang="en-IN" sz="1600" dirty="0" err="1">
                <a:solidFill>
                  <a:schemeClr val="accent1">
                    <a:lumMod val="50000"/>
                  </a:schemeClr>
                </a:solidFill>
              </a:rPr>
              <a:t>avgnoofpassengers</a:t>
            </a:r>
            <a:r>
              <a:rPr lang="en-IN" sz="1600" dirty="0">
                <a:solidFill>
                  <a:schemeClr val="accent1">
                    <a:lumMod val="50000"/>
                  </a:schemeClr>
                </a:solidFill>
              </a:rPr>
              <a:t>(</a:t>
            </a:r>
            <a:r>
              <a:rPr lang="en-IN" sz="1600" dirty="0" err="1">
                <a:solidFill>
                  <a:schemeClr val="accent1">
                    <a:lumMod val="50000"/>
                  </a:schemeClr>
                </a:solidFill>
              </a:rPr>
              <a:t>cls</a:t>
            </a:r>
            <a:r>
              <a:rPr lang="en-IN" sz="1600" dirty="0">
                <a:solidFill>
                  <a:schemeClr val="accent1">
                    <a:lumMod val="50000"/>
                  </a:schemeClr>
                </a:solidFill>
              </a:rPr>
              <a:t>):</a:t>
            </a:r>
          </a:p>
          <a:p>
            <a:r>
              <a:rPr lang="en-IN" sz="1600" dirty="0">
                <a:solidFill>
                  <a:schemeClr val="accent1">
                    <a:lumMod val="50000"/>
                  </a:schemeClr>
                </a:solidFill>
              </a:rPr>
              <a:t>        print(int(</a:t>
            </a:r>
            <a:r>
              <a:rPr lang="en-IN" sz="1600" dirty="0" err="1">
                <a:solidFill>
                  <a:schemeClr val="accent1">
                    <a:lumMod val="50000"/>
                  </a:schemeClr>
                </a:solidFill>
              </a:rPr>
              <a:t>cls.numpassengers</a:t>
            </a:r>
            <a:r>
              <a:rPr lang="en-IN" sz="1600" dirty="0">
                <a:solidFill>
                  <a:schemeClr val="accent1">
                    <a:lumMod val="50000"/>
                  </a:schemeClr>
                </a:solidFill>
              </a:rPr>
              <a:t>/</a:t>
            </a:r>
            <a:r>
              <a:rPr lang="en-IN" sz="1600" dirty="0" err="1">
                <a:solidFill>
                  <a:schemeClr val="accent1">
                    <a:lumMod val="50000"/>
                  </a:schemeClr>
                </a:solidFill>
              </a:rPr>
              <a:t>cls.numberofcabs</a:t>
            </a:r>
            <a:r>
              <a:rPr lang="en-IN" sz="1600" dirty="0">
                <a:solidFill>
                  <a:schemeClr val="accent1">
                    <a:lumMod val="50000"/>
                  </a:schemeClr>
                </a:solidFill>
              </a:rPr>
              <a:t>))</a:t>
            </a:r>
          </a:p>
        </p:txBody>
      </p:sp>
      <p:sp>
        <p:nvSpPr>
          <p:cNvPr id="6" name="Rectangle 5">
            <a:extLst>
              <a:ext uri="{FF2B5EF4-FFF2-40B4-BE49-F238E27FC236}">
                <a16:creationId xmlns:a16="http://schemas.microsoft.com/office/drawing/2014/main" id="{F5BAFCB9-9D1F-A0A1-B773-62D8D6E58B99}"/>
              </a:ext>
            </a:extLst>
          </p:cNvPr>
          <p:cNvSpPr/>
          <p:nvPr/>
        </p:nvSpPr>
        <p:spPr>
          <a:xfrm>
            <a:off x="6096000" y="-1"/>
            <a:ext cx="6096000" cy="6858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dirty="0" err="1">
                <a:solidFill>
                  <a:schemeClr val="accent1">
                    <a:lumMod val="50000"/>
                  </a:schemeClr>
                </a:solidFill>
              </a:rPr>
              <a:t>firstcab</a:t>
            </a:r>
            <a:r>
              <a:rPr lang="en-IN" sz="1600" dirty="0">
                <a:solidFill>
                  <a:schemeClr val="accent1">
                    <a:lumMod val="50000"/>
                  </a:schemeClr>
                </a:solidFill>
              </a:rPr>
              <a:t>  = Cab("Ramesh", 80, ['Delhi', 'Noida'], 2200, 3)</a:t>
            </a:r>
          </a:p>
          <a:p>
            <a:r>
              <a:rPr lang="en-IN" sz="1600" dirty="0" err="1">
                <a:solidFill>
                  <a:schemeClr val="accent1">
                    <a:lumMod val="50000"/>
                  </a:schemeClr>
                </a:solidFill>
              </a:rPr>
              <a:t>secondcab</a:t>
            </a:r>
            <a:r>
              <a:rPr lang="en-IN" sz="1600" dirty="0">
                <a:solidFill>
                  <a:schemeClr val="accent1">
                    <a:lumMod val="50000"/>
                  </a:schemeClr>
                </a:solidFill>
              </a:rPr>
              <a:t> = Cab("Suresh", 60, ['Gurgaon', 'Noida'], 1500, 1)</a:t>
            </a:r>
          </a:p>
          <a:p>
            <a:r>
              <a:rPr lang="en-IN" sz="1600" dirty="0" err="1">
                <a:solidFill>
                  <a:schemeClr val="accent1">
                    <a:lumMod val="50000"/>
                  </a:schemeClr>
                </a:solidFill>
              </a:rPr>
              <a:t>thirdcab</a:t>
            </a:r>
            <a:r>
              <a:rPr lang="en-IN" sz="1600" dirty="0">
                <a:solidFill>
                  <a:schemeClr val="accent1">
                    <a:lumMod val="50000"/>
                  </a:schemeClr>
                </a:solidFill>
              </a:rPr>
              <a:t>  = Cab("Dave", 20, ['Gurgaon', 'Noida'], 680, 2)</a:t>
            </a:r>
          </a:p>
          <a:p>
            <a:endParaRPr lang="en-IN" sz="1600" dirty="0">
              <a:solidFill>
                <a:schemeClr val="accent1">
                  <a:lumMod val="50000"/>
                </a:schemeClr>
              </a:solidFill>
            </a:endParaRPr>
          </a:p>
          <a:p>
            <a:r>
              <a:rPr lang="en-IN" sz="1600" dirty="0" err="1">
                <a:solidFill>
                  <a:schemeClr val="accent1">
                    <a:lumMod val="50000"/>
                  </a:schemeClr>
                </a:solidFill>
              </a:rPr>
              <a:t>firstcab.driver</a:t>
            </a:r>
            <a:endParaRPr lang="en-IN" sz="1600" dirty="0">
              <a:solidFill>
                <a:schemeClr val="accent1">
                  <a:lumMod val="50000"/>
                </a:schemeClr>
              </a:solidFill>
            </a:endParaRPr>
          </a:p>
          <a:p>
            <a:r>
              <a:rPr lang="en-IN" sz="1600" dirty="0" err="1">
                <a:solidFill>
                  <a:schemeClr val="accent1">
                    <a:lumMod val="50000"/>
                  </a:schemeClr>
                </a:solidFill>
              </a:rPr>
              <a:t>secondcab.driver</a:t>
            </a:r>
            <a:endParaRPr lang="en-IN" sz="1600" dirty="0">
              <a:solidFill>
                <a:schemeClr val="accent1">
                  <a:lumMod val="50000"/>
                </a:schemeClr>
              </a:solidFill>
            </a:endParaRPr>
          </a:p>
          <a:p>
            <a:r>
              <a:rPr lang="en-IN" sz="1600" dirty="0" err="1">
                <a:solidFill>
                  <a:schemeClr val="accent1">
                    <a:lumMod val="50000"/>
                  </a:schemeClr>
                </a:solidFill>
              </a:rPr>
              <a:t>thirdcab.driver</a:t>
            </a:r>
            <a:endParaRPr lang="en-IN" sz="1600" dirty="0">
              <a:solidFill>
                <a:schemeClr val="accent1">
                  <a:lumMod val="50000"/>
                </a:schemeClr>
              </a:solidFill>
            </a:endParaRPr>
          </a:p>
          <a:p>
            <a:endParaRPr lang="en-IN" sz="1600" dirty="0">
              <a:solidFill>
                <a:schemeClr val="accent1">
                  <a:lumMod val="50000"/>
                </a:schemeClr>
              </a:solidFill>
            </a:endParaRPr>
          </a:p>
          <a:p>
            <a:r>
              <a:rPr lang="en-IN" sz="1600" dirty="0" err="1">
                <a:solidFill>
                  <a:schemeClr val="accent1">
                    <a:lumMod val="50000"/>
                  </a:schemeClr>
                </a:solidFill>
              </a:rPr>
              <a:t>firstcab.rateperkm</a:t>
            </a:r>
            <a:r>
              <a:rPr lang="en-IN" sz="1600" dirty="0">
                <a:solidFill>
                  <a:schemeClr val="accent1">
                    <a:lumMod val="50000"/>
                  </a:schemeClr>
                </a:solidFill>
              </a:rPr>
              <a:t>()</a:t>
            </a:r>
          </a:p>
          <a:p>
            <a:r>
              <a:rPr lang="en-IN" sz="1600" dirty="0" err="1">
                <a:solidFill>
                  <a:schemeClr val="accent1">
                    <a:lumMod val="50000"/>
                  </a:schemeClr>
                </a:solidFill>
              </a:rPr>
              <a:t>secondcab.rateperkm</a:t>
            </a:r>
            <a:r>
              <a:rPr lang="en-IN" sz="1600" dirty="0">
                <a:solidFill>
                  <a:schemeClr val="accent1">
                    <a:lumMod val="50000"/>
                  </a:schemeClr>
                </a:solidFill>
              </a:rPr>
              <a:t>()</a:t>
            </a:r>
          </a:p>
          <a:p>
            <a:r>
              <a:rPr lang="en-IN" sz="1600" dirty="0" err="1">
                <a:solidFill>
                  <a:schemeClr val="accent1">
                    <a:lumMod val="50000"/>
                  </a:schemeClr>
                </a:solidFill>
              </a:rPr>
              <a:t>thirdcab.rateperkm</a:t>
            </a:r>
            <a:r>
              <a:rPr lang="en-IN" sz="1600" dirty="0">
                <a:solidFill>
                  <a:schemeClr val="accent1">
                    <a:lumMod val="50000"/>
                  </a:schemeClr>
                </a:solidFill>
              </a:rPr>
              <a:t>()</a:t>
            </a:r>
          </a:p>
          <a:p>
            <a:endParaRPr lang="en-IN" sz="1600" dirty="0">
              <a:solidFill>
                <a:schemeClr val="accent1">
                  <a:lumMod val="50000"/>
                </a:schemeClr>
              </a:solidFill>
            </a:endParaRPr>
          </a:p>
          <a:p>
            <a:r>
              <a:rPr lang="en-IN" sz="1600" dirty="0" err="1">
                <a:solidFill>
                  <a:schemeClr val="accent1">
                    <a:lumMod val="50000"/>
                  </a:schemeClr>
                </a:solidFill>
              </a:rPr>
              <a:t>Cab.noofcabs</a:t>
            </a:r>
            <a:r>
              <a:rPr lang="en-IN" sz="1600" dirty="0">
                <a:solidFill>
                  <a:schemeClr val="accent1">
                    <a:lumMod val="50000"/>
                  </a:schemeClr>
                </a:solidFill>
              </a:rPr>
              <a:t>()</a:t>
            </a:r>
          </a:p>
          <a:p>
            <a:r>
              <a:rPr lang="en-IN" sz="1600" dirty="0" err="1">
                <a:solidFill>
                  <a:schemeClr val="accent1">
                    <a:lumMod val="50000"/>
                  </a:schemeClr>
                </a:solidFill>
              </a:rPr>
              <a:t>Cab.avgnoofpassengers</a:t>
            </a:r>
            <a:r>
              <a:rPr lang="en-IN" sz="1600" dirty="0">
                <a:solidFill>
                  <a:schemeClr val="accent1">
                    <a:lumMod val="50000"/>
                  </a:schemeClr>
                </a:solidFill>
              </a:rPr>
              <a:t>()</a:t>
            </a:r>
          </a:p>
          <a:p>
            <a:endParaRPr lang="en-IN" sz="1600" dirty="0">
              <a:solidFill>
                <a:schemeClr val="accent1">
                  <a:lumMod val="50000"/>
                </a:schemeClr>
              </a:solidFill>
            </a:endParaRPr>
          </a:p>
          <a:p>
            <a:endParaRPr lang="en-IN" sz="1600" dirty="0">
              <a:solidFill>
                <a:schemeClr val="accent1">
                  <a:lumMod val="50000"/>
                </a:schemeClr>
              </a:solidFill>
            </a:endParaRPr>
          </a:p>
          <a:p>
            <a:r>
              <a:rPr lang="en-US" sz="1600" dirty="0" err="1">
                <a:solidFill>
                  <a:schemeClr val="accent1">
                    <a:lumMod val="50000"/>
                  </a:schemeClr>
                </a:solidFill>
              </a:rPr>
              <a:t>Cab.avgnoofpassengers</a:t>
            </a:r>
            <a:r>
              <a:rPr lang="en-US" sz="1600" dirty="0">
                <a:solidFill>
                  <a:schemeClr val="accent1">
                    <a:lumMod val="50000"/>
                  </a:schemeClr>
                </a:solidFill>
              </a:rPr>
              <a:t>() returns 2 which is calculated by (3 + 1 + 2) / 3</a:t>
            </a:r>
          </a:p>
          <a:p>
            <a:endParaRPr lang="en-US" sz="1600" dirty="0">
              <a:solidFill>
                <a:schemeClr val="accent1">
                  <a:lumMod val="50000"/>
                </a:schemeClr>
              </a:solidFill>
            </a:endParaRPr>
          </a:p>
          <a:p>
            <a:r>
              <a:rPr lang="en-US" sz="1200" dirty="0">
                <a:solidFill>
                  <a:schemeClr val="accent1">
                    <a:lumMod val="50000"/>
                  </a:schemeClr>
                </a:solidFill>
                <a:hlinkClick r:id="rId2">
                  <a:extLst>
                    <a:ext uri="{A12FA001-AC4F-418D-AE19-62706E023703}">
                      <ahyp:hlinkClr xmlns:ahyp="http://schemas.microsoft.com/office/drawing/2018/hyperlinkcolor" val="tx"/>
                    </a:ext>
                  </a:extLst>
                </a:hlinkClick>
              </a:rPr>
              <a:t>https://www.listendata.com/2019/08/python-object-oriented-programming.html</a:t>
            </a:r>
            <a:endParaRPr lang="en-US" sz="1200" dirty="0">
              <a:solidFill>
                <a:schemeClr val="accent1">
                  <a:lumMod val="50000"/>
                </a:schemeClr>
              </a:solidFill>
            </a:endParaRPr>
          </a:p>
          <a:p>
            <a:endParaRPr lang="en-US" sz="1600" dirty="0">
              <a:solidFill>
                <a:schemeClr val="accent1">
                  <a:lumMod val="50000"/>
                </a:schemeClr>
              </a:solidFill>
            </a:endParaRPr>
          </a:p>
          <a:p>
            <a:endParaRPr lang="en-IN" sz="1600" dirty="0">
              <a:solidFill>
                <a:schemeClr val="accent1">
                  <a:lumMod val="50000"/>
                </a:schemeClr>
              </a:solidFill>
            </a:endParaRPr>
          </a:p>
          <a:p>
            <a:endParaRPr lang="en-IN" sz="1600" dirty="0">
              <a:solidFill>
                <a:schemeClr val="accent1">
                  <a:lumMod val="50000"/>
                </a:schemeClr>
              </a:solidFill>
            </a:endParaRPr>
          </a:p>
        </p:txBody>
      </p:sp>
      <p:sp>
        <p:nvSpPr>
          <p:cNvPr id="2" name="Content Placeholder 2">
            <a:extLst>
              <a:ext uri="{FF2B5EF4-FFF2-40B4-BE49-F238E27FC236}">
                <a16:creationId xmlns:a16="http://schemas.microsoft.com/office/drawing/2014/main" id="{FD354D89-F9BF-4D0B-EE0A-0329660F8520}"/>
              </a:ext>
            </a:extLst>
          </p:cNvPr>
          <p:cNvSpPr>
            <a:spLocks noGrp="1"/>
          </p:cNvSpPr>
          <p:nvPr>
            <p:ph idx="1"/>
          </p:nvPr>
        </p:nvSpPr>
        <p:spPr>
          <a:xfrm>
            <a:off x="-1"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1800" dirty="0">
              <a:solidFill>
                <a:schemeClr val="accent1">
                  <a:lumMod val="50000"/>
                </a:schemeClr>
              </a:solidFill>
            </a:endParaRPr>
          </a:p>
        </p:txBody>
      </p:sp>
    </p:spTree>
    <p:extLst>
      <p:ext uri="{BB962C8B-B14F-4D97-AF65-F5344CB8AC3E}">
        <p14:creationId xmlns:p14="http://schemas.microsoft.com/office/powerpoint/2010/main" val="1260465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C50ED-6198-19AF-29A8-9A57FD61538A}"/>
              </a:ext>
            </a:extLst>
          </p:cNvPr>
          <p:cNvSpPr>
            <a:spLocks noGrp="1"/>
          </p:cNvSpPr>
          <p:nvPr>
            <p:ph idx="1"/>
          </p:nvPr>
        </p:nvSpPr>
        <p:spPr>
          <a:xfrm>
            <a:off x="0" y="0"/>
            <a:ext cx="12192000" cy="6858000"/>
          </a:xfrm>
        </p:spPr>
        <p:txBody>
          <a:bodyPr/>
          <a:lstStyle/>
          <a:p>
            <a:pPr marL="0" indent="0" algn="l" fontAlgn="base">
              <a:buNone/>
            </a:pPr>
            <a:r>
              <a:rPr lang="en-US" sz="2000" b="1" dirty="0">
                <a:solidFill>
                  <a:schemeClr val="accent2">
                    <a:lumMod val="75000"/>
                  </a:schemeClr>
                </a:solidFill>
              </a:rPr>
              <a:t>Static Methods</a:t>
            </a:r>
            <a:r>
              <a:rPr lang="en-US" sz="1800" b="1" dirty="0">
                <a:solidFill>
                  <a:schemeClr val="accent2">
                    <a:lumMod val="75000"/>
                  </a:schemeClr>
                </a:solidFill>
              </a:rPr>
              <a:t>: </a:t>
            </a:r>
            <a:r>
              <a:rPr lang="en-US" sz="1800" b="0" i="0" dirty="0">
                <a:solidFill>
                  <a:schemeClr val="accent1">
                    <a:lumMod val="50000"/>
                  </a:schemeClr>
                </a:solidFill>
                <a:effectLst/>
                <a:latin typeface="-apple-system"/>
              </a:rPr>
              <a:t>Static method is the least popular method among all the three methods. Unlike instance and class methods, static method does not take a special keyword (self, </a:t>
            </a:r>
            <a:r>
              <a:rPr lang="en-US" sz="1800" b="0" i="0" dirty="0" err="1">
                <a:solidFill>
                  <a:schemeClr val="accent1">
                    <a:lumMod val="50000"/>
                  </a:schemeClr>
                </a:solidFill>
                <a:effectLst/>
                <a:latin typeface="-apple-system"/>
              </a:rPr>
              <a:t>cls</a:t>
            </a:r>
            <a:r>
              <a:rPr lang="en-US" sz="1800" b="0" i="0" dirty="0">
                <a:solidFill>
                  <a:schemeClr val="accent1">
                    <a:lumMod val="50000"/>
                  </a:schemeClr>
                </a:solidFill>
                <a:effectLst/>
                <a:latin typeface="-apple-system"/>
              </a:rPr>
              <a:t>) as a first parameter. It has a limited use because Neither you can access to the properties of an instance (object) of a class NOR you can access to the attributes of the class. The only usage is it can be called without an object. It is mainly useful for creating helper or utility functions like validation of driver name (driver name must be less than 32 characters) or bill amount must be more than zero (can't be negative or zero). See the program below for the same task.</a:t>
            </a:r>
          </a:p>
          <a:p>
            <a:pPr marL="0" indent="0" algn="l" fontAlgn="base">
              <a:buNone/>
            </a:pPr>
            <a:r>
              <a:rPr lang="en-US" sz="1800" b="1" dirty="0">
                <a:solidFill>
                  <a:schemeClr val="accent2">
                    <a:lumMod val="75000"/>
                  </a:schemeClr>
                </a:solidFill>
              </a:rPr>
              <a:t>Ex:</a:t>
            </a:r>
          </a:p>
          <a:p>
            <a:pPr marL="0" indent="0" algn="l" fontAlgn="base">
              <a:buNone/>
            </a:pPr>
            <a:r>
              <a:rPr lang="en-US" sz="1800" dirty="0">
                <a:solidFill>
                  <a:schemeClr val="accent1">
                    <a:lumMod val="50000"/>
                  </a:schemeClr>
                </a:solidFill>
              </a:rPr>
              <a:t>class Cab:</a:t>
            </a:r>
          </a:p>
          <a:p>
            <a:pPr marL="0" indent="0" algn="l" fontAlgn="base">
              <a:buNone/>
            </a:pPr>
            <a:r>
              <a:rPr lang="en-US" sz="1800" dirty="0">
                <a:solidFill>
                  <a:schemeClr val="accent1">
                    <a:lumMod val="50000"/>
                  </a:schemeClr>
                </a:solidFill>
              </a:rPr>
              <a:t>    @staticmethod</a:t>
            </a:r>
          </a:p>
          <a:p>
            <a:pPr marL="0" indent="0" algn="l" fontAlgn="base">
              <a:buNone/>
            </a:pPr>
            <a:r>
              <a:rPr lang="en-US" sz="1800" dirty="0">
                <a:solidFill>
                  <a:schemeClr val="accent1">
                    <a:lumMod val="50000"/>
                  </a:schemeClr>
                </a:solidFill>
              </a:rPr>
              <a:t>    def </a:t>
            </a:r>
            <a:r>
              <a:rPr lang="en-US" sz="1800" dirty="0" err="1">
                <a:solidFill>
                  <a:schemeClr val="accent1">
                    <a:lumMod val="50000"/>
                  </a:schemeClr>
                </a:solidFill>
              </a:rPr>
              <a:t>billvalidation</a:t>
            </a:r>
            <a:r>
              <a:rPr lang="en-US" sz="1800" dirty="0">
                <a:solidFill>
                  <a:schemeClr val="accent1">
                    <a:lumMod val="50000"/>
                  </a:schemeClr>
                </a:solidFill>
              </a:rPr>
              <a:t>(pay):</a:t>
            </a:r>
          </a:p>
          <a:p>
            <a:pPr marL="0" indent="0" algn="l" fontAlgn="base">
              <a:buNone/>
            </a:pPr>
            <a:r>
              <a:rPr lang="en-US" sz="1800" dirty="0">
                <a:solidFill>
                  <a:schemeClr val="accent1">
                    <a:lumMod val="50000"/>
                  </a:schemeClr>
                </a:solidFill>
              </a:rPr>
              <a:t>        print(int(pay) &gt; 0)</a:t>
            </a:r>
          </a:p>
          <a:p>
            <a:pPr marL="0" indent="0" algn="l" fontAlgn="base">
              <a:buNone/>
            </a:pPr>
            <a:r>
              <a:rPr lang="en-US" sz="1800" dirty="0" err="1">
                <a:solidFill>
                  <a:schemeClr val="accent1">
                    <a:lumMod val="50000"/>
                  </a:schemeClr>
                </a:solidFill>
              </a:rPr>
              <a:t>Cab.billvalidation</a:t>
            </a:r>
            <a:r>
              <a:rPr lang="en-US" sz="1800" dirty="0">
                <a:solidFill>
                  <a:schemeClr val="accent1">
                    <a:lumMod val="50000"/>
                  </a:schemeClr>
                </a:solidFill>
              </a:rPr>
              <a:t>(0.2)</a:t>
            </a:r>
            <a:endParaRPr lang="en-IN" sz="1800" dirty="0">
              <a:solidFill>
                <a:schemeClr val="accent1">
                  <a:lumMod val="50000"/>
                </a:schemeClr>
              </a:solidFill>
            </a:endParaRPr>
          </a:p>
        </p:txBody>
      </p:sp>
    </p:spTree>
    <p:extLst>
      <p:ext uri="{BB962C8B-B14F-4D97-AF65-F5344CB8AC3E}">
        <p14:creationId xmlns:p14="http://schemas.microsoft.com/office/powerpoint/2010/main" val="270533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E0F8F-4072-2862-6A9C-CDE66F8009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A68190-12B2-E39B-B504-0DB1EB062BD1}"/>
              </a:ext>
            </a:extLst>
          </p:cNvPr>
          <p:cNvSpPr>
            <a:spLocks noGrp="1"/>
          </p:cNvSpPr>
          <p:nvPr>
            <p:ph idx="1"/>
          </p:nvPr>
        </p:nvSpPr>
        <p:spPr>
          <a:xfrm>
            <a:off x="0" y="418288"/>
            <a:ext cx="5758774" cy="6439711"/>
          </a:xfrm>
        </p:spPr>
        <p:txBody>
          <a:bodyPr>
            <a:noAutofit/>
          </a:bodyPr>
          <a:lstStyle/>
          <a:p>
            <a:pPr marL="0" indent="0">
              <a:buNone/>
            </a:pPr>
            <a:r>
              <a:rPr lang="en-US" sz="1800" b="1" dirty="0">
                <a:solidFill>
                  <a:schemeClr val="accent1">
                    <a:lumMod val="50000"/>
                  </a:schemeClr>
                </a:solidFill>
              </a:rPr>
              <a:t>Python 1.x (1991–2000)</a:t>
            </a:r>
          </a:p>
          <a:p>
            <a:pPr>
              <a:buFont typeface="Wingdings" panose="05000000000000000000" pitchFamily="2" charset="2"/>
              <a:buChar char="Ø"/>
            </a:pPr>
            <a:r>
              <a:rPr lang="en-US" sz="1800" dirty="0">
                <a:solidFill>
                  <a:schemeClr val="accent1">
                    <a:lumMod val="50000"/>
                  </a:schemeClr>
                </a:solidFill>
              </a:rPr>
              <a:t>First release: Python 1.0 in 1991.</a:t>
            </a:r>
          </a:p>
          <a:p>
            <a:pPr>
              <a:buFont typeface="Wingdings" panose="05000000000000000000" pitchFamily="2" charset="2"/>
              <a:buChar char="Ø"/>
            </a:pPr>
            <a:r>
              <a:rPr lang="en-US" sz="1800" dirty="0">
                <a:solidFill>
                  <a:schemeClr val="accent1">
                    <a:lumMod val="50000"/>
                  </a:schemeClr>
                </a:solidFill>
              </a:rPr>
              <a:t>Included: basic data types, functions, exception handling, modules.</a:t>
            </a:r>
          </a:p>
          <a:p>
            <a:pPr>
              <a:buFont typeface="Wingdings" panose="05000000000000000000" pitchFamily="2" charset="2"/>
              <a:buChar char="Ø"/>
            </a:pPr>
            <a:r>
              <a:rPr lang="en-US" sz="1800" dirty="0">
                <a:solidFill>
                  <a:schemeClr val="accent1">
                    <a:lumMod val="50000"/>
                  </a:schemeClr>
                </a:solidFill>
              </a:rPr>
              <a:t>Not widely used outside academia/research.</a:t>
            </a:r>
          </a:p>
          <a:p>
            <a:pPr>
              <a:buFont typeface="Wingdings" panose="05000000000000000000" pitchFamily="2" charset="2"/>
              <a:buChar char="Ø"/>
            </a:pPr>
            <a:endParaRPr lang="en-US" sz="1800" dirty="0">
              <a:solidFill>
                <a:schemeClr val="accent1">
                  <a:lumMod val="50000"/>
                </a:schemeClr>
              </a:solidFill>
            </a:endParaRPr>
          </a:p>
          <a:p>
            <a:pPr marL="0" indent="0">
              <a:buNone/>
            </a:pPr>
            <a:r>
              <a:rPr lang="en-US" sz="1800" b="1" dirty="0">
                <a:solidFill>
                  <a:schemeClr val="accent1">
                    <a:lumMod val="50000"/>
                  </a:schemeClr>
                </a:solidFill>
              </a:rPr>
              <a:t>Python 2.x (2000–2020)</a:t>
            </a:r>
          </a:p>
          <a:p>
            <a:pPr>
              <a:buFont typeface="Wingdings" panose="05000000000000000000" pitchFamily="2" charset="2"/>
              <a:buChar char="Ø"/>
            </a:pPr>
            <a:r>
              <a:rPr lang="en-US" sz="1800" dirty="0">
                <a:solidFill>
                  <a:schemeClr val="accent1">
                    <a:lumMod val="50000"/>
                  </a:schemeClr>
                </a:solidFill>
              </a:rPr>
              <a:t>First release: Python 2.0 (2000).</a:t>
            </a:r>
          </a:p>
          <a:p>
            <a:pPr>
              <a:buFont typeface="Wingdings" panose="05000000000000000000" pitchFamily="2" charset="2"/>
              <a:buChar char="Ø"/>
            </a:pPr>
            <a:r>
              <a:rPr lang="en-US" sz="1800" dirty="0">
                <a:solidFill>
                  <a:schemeClr val="accent1">
                    <a:lumMod val="50000"/>
                  </a:schemeClr>
                </a:solidFill>
              </a:rPr>
              <a:t>Last release: Python 2.7 (2010) – supported till Jan 2020.</a:t>
            </a:r>
          </a:p>
          <a:p>
            <a:pPr>
              <a:buFont typeface="Wingdings" panose="05000000000000000000" pitchFamily="2" charset="2"/>
              <a:buChar char="Ø"/>
            </a:pPr>
            <a:r>
              <a:rPr lang="en-US" sz="1800" dirty="0">
                <a:solidFill>
                  <a:schemeClr val="accent1">
                    <a:lumMod val="50000"/>
                  </a:schemeClr>
                </a:solidFill>
              </a:rPr>
              <a:t>Major features introduced: List comprehensions. Garbage collection (automatic memory management).Unicode support (partial).</a:t>
            </a:r>
          </a:p>
          <a:p>
            <a:pPr>
              <a:buFont typeface="Wingdings" panose="05000000000000000000" pitchFamily="2" charset="2"/>
              <a:buChar char="Ø"/>
            </a:pPr>
            <a:r>
              <a:rPr lang="en-US" sz="1800" dirty="0">
                <a:solidFill>
                  <a:schemeClr val="accent1">
                    <a:lumMod val="50000"/>
                  </a:schemeClr>
                </a:solidFill>
              </a:rPr>
              <a:t>Drawbacks: Backward compatibility issues. Inconsistent Unicode handling. End of Life (EOL): No longer maintained.</a:t>
            </a:r>
          </a:p>
          <a:p>
            <a:pPr marL="0" indent="0">
              <a:buNone/>
            </a:pPr>
            <a:endParaRPr lang="en-US" sz="1800" b="1" dirty="0">
              <a:solidFill>
                <a:schemeClr val="accent1">
                  <a:lumMod val="50000"/>
                </a:schemeClr>
              </a:solidFill>
            </a:endParaRPr>
          </a:p>
          <a:p>
            <a:pPr marL="0" indent="0">
              <a:buNone/>
            </a:pPr>
            <a:r>
              <a:rPr lang="en-US" sz="1800" b="1" dirty="0">
                <a:solidFill>
                  <a:schemeClr val="accent1">
                    <a:lumMod val="50000"/>
                  </a:schemeClr>
                </a:solidFill>
              </a:rPr>
              <a:t>Python 3.x (2008–Present)</a:t>
            </a:r>
          </a:p>
          <a:p>
            <a:pPr>
              <a:buFont typeface="Wingdings" panose="05000000000000000000" pitchFamily="2" charset="2"/>
              <a:buChar char="Ø"/>
            </a:pPr>
            <a:r>
              <a:rPr lang="en-US" sz="1800" dirty="0">
                <a:solidFill>
                  <a:schemeClr val="accent1">
                    <a:lumMod val="50000"/>
                  </a:schemeClr>
                </a:solidFill>
              </a:rPr>
              <a:t>First release: Python 3.0 (Dec 2008).</a:t>
            </a:r>
          </a:p>
          <a:p>
            <a:pPr>
              <a:buFont typeface="Wingdings" panose="05000000000000000000" pitchFamily="2" charset="2"/>
              <a:buChar char="Ø"/>
            </a:pPr>
            <a:r>
              <a:rPr lang="en-US" sz="1800" dirty="0">
                <a:solidFill>
                  <a:schemeClr val="accent1">
                    <a:lumMod val="50000"/>
                  </a:schemeClr>
                </a:solidFill>
              </a:rPr>
              <a:t>Still actively developed and maintained.</a:t>
            </a:r>
          </a:p>
          <a:p>
            <a:pPr marL="0" indent="0">
              <a:buNone/>
            </a:pPr>
            <a:endParaRPr lang="en-US" sz="1800" dirty="0">
              <a:solidFill>
                <a:schemeClr val="accent1">
                  <a:lumMod val="50000"/>
                </a:schemeClr>
              </a:solidFill>
            </a:endParaRPr>
          </a:p>
        </p:txBody>
      </p:sp>
      <p:sp>
        <p:nvSpPr>
          <p:cNvPr id="5" name="TextBox 4">
            <a:extLst>
              <a:ext uri="{FF2B5EF4-FFF2-40B4-BE49-F238E27FC236}">
                <a16:creationId xmlns:a16="http://schemas.microsoft.com/office/drawing/2014/main" id="{BE266126-15EF-223A-6D3E-E39188C8D0FD}"/>
              </a:ext>
            </a:extLst>
          </p:cNvPr>
          <p:cNvSpPr txBox="1"/>
          <p:nvPr/>
        </p:nvSpPr>
        <p:spPr>
          <a:xfrm>
            <a:off x="4647389" y="-38911"/>
            <a:ext cx="2035513" cy="369332"/>
          </a:xfrm>
          <a:prstGeom prst="rect">
            <a:avLst/>
          </a:prstGeom>
          <a:noFill/>
        </p:spPr>
        <p:txBody>
          <a:bodyPr wrap="square">
            <a:spAutoFit/>
          </a:bodyPr>
          <a:lstStyle/>
          <a:p>
            <a:pPr marL="0" indent="0">
              <a:buNone/>
            </a:pPr>
            <a:r>
              <a:rPr lang="en-US" sz="1800" b="1" dirty="0">
                <a:solidFill>
                  <a:schemeClr val="accent2">
                    <a:lumMod val="75000"/>
                  </a:schemeClr>
                </a:solidFill>
              </a:rPr>
              <a:t>Versions of Python</a:t>
            </a:r>
          </a:p>
        </p:txBody>
      </p:sp>
      <p:sp>
        <p:nvSpPr>
          <p:cNvPr id="6" name="Content Placeholder 2">
            <a:extLst>
              <a:ext uri="{FF2B5EF4-FFF2-40B4-BE49-F238E27FC236}">
                <a16:creationId xmlns:a16="http://schemas.microsoft.com/office/drawing/2014/main" id="{223C2B57-0580-824D-E1AD-5BFB70B27A2A}"/>
              </a:ext>
            </a:extLst>
          </p:cNvPr>
          <p:cNvSpPr txBox="1">
            <a:spLocks/>
          </p:cNvSpPr>
          <p:nvPr/>
        </p:nvSpPr>
        <p:spPr>
          <a:xfrm>
            <a:off x="5758774" y="418289"/>
            <a:ext cx="6433226" cy="6527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dirty="0">
                <a:solidFill>
                  <a:schemeClr val="accent1">
                    <a:lumMod val="50000"/>
                  </a:schemeClr>
                </a:solidFill>
              </a:rPr>
              <a:t>Key differences from Python 2:</a:t>
            </a:r>
          </a:p>
          <a:p>
            <a:pPr>
              <a:buFont typeface="Wingdings" panose="05000000000000000000" pitchFamily="2" charset="2"/>
              <a:buChar char="Ø"/>
            </a:pPr>
            <a:r>
              <a:rPr lang="en-US" sz="1700" dirty="0">
                <a:solidFill>
                  <a:schemeClr val="accent1">
                    <a:lumMod val="50000"/>
                  </a:schemeClr>
                </a:solidFill>
              </a:rPr>
              <a:t>Print statement → Print function</a:t>
            </a:r>
          </a:p>
          <a:p>
            <a:pPr>
              <a:buFont typeface="Wingdings" panose="05000000000000000000" pitchFamily="2" charset="2"/>
              <a:buChar char="Ø"/>
            </a:pPr>
            <a:r>
              <a:rPr lang="en-US" sz="1700" dirty="0">
                <a:solidFill>
                  <a:schemeClr val="accent1">
                    <a:lumMod val="50000"/>
                  </a:schemeClr>
                </a:solidFill>
              </a:rPr>
              <a:t>Python 2: print "Hello“</a:t>
            </a:r>
          </a:p>
          <a:p>
            <a:pPr>
              <a:buFont typeface="Wingdings" panose="05000000000000000000" pitchFamily="2" charset="2"/>
              <a:buChar char="Ø"/>
            </a:pPr>
            <a:r>
              <a:rPr lang="en-US" sz="1700" dirty="0">
                <a:solidFill>
                  <a:schemeClr val="accent1">
                    <a:lumMod val="50000"/>
                  </a:schemeClr>
                </a:solidFill>
              </a:rPr>
              <a:t>Python 3: print("Hello")</a:t>
            </a:r>
          </a:p>
          <a:p>
            <a:pPr marL="0" indent="0">
              <a:buNone/>
            </a:pPr>
            <a:r>
              <a:rPr lang="en-US" sz="1700" b="1" dirty="0">
                <a:solidFill>
                  <a:schemeClr val="accent1">
                    <a:lumMod val="50000"/>
                  </a:schemeClr>
                </a:solidFill>
              </a:rPr>
              <a:t>Division behavior</a:t>
            </a:r>
          </a:p>
          <a:p>
            <a:pPr>
              <a:buFont typeface="Wingdings" panose="05000000000000000000" pitchFamily="2" charset="2"/>
              <a:buChar char="Ø"/>
            </a:pPr>
            <a:r>
              <a:rPr lang="en-US" sz="1700" dirty="0">
                <a:solidFill>
                  <a:schemeClr val="accent1">
                    <a:lumMod val="50000"/>
                  </a:schemeClr>
                </a:solidFill>
              </a:rPr>
              <a:t>Python 2: 5/2 = 2 (integer division by default)</a:t>
            </a:r>
          </a:p>
          <a:p>
            <a:pPr>
              <a:buFont typeface="Wingdings" panose="05000000000000000000" pitchFamily="2" charset="2"/>
              <a:buChar char="Ø"/>
            </a:pPr>
            <a:r>
              <a:rPr lang="en-US" sz="1700" dirty="0">
                <a:solidFill>
                  <a:schemeClr val="accent1">
                    <a:lumMod val="50000"/>
                  </a:schemeClr>
                </a:solidFill>
              </a:rPr>
              <a:t>Python 3: 5/2 = 2.5 (true division by default)</a:t>
            </a:r>
          </a:p>
          <a:p>
            <a:pPr marL="0" indent="0">
              <a:buNone/>
            </a:pPr>
            <a:r>
              <a:rPr lang="en-US" sz="1700" b="1" dirty="0">
                <a:solidFill>
                  <a:schemeClr val="accent1">
                    <a:lumMod val="50000"/>
                  </a:schemeClr>
                </a:solidFill>
              </a:rPr>
              <a:t>Iterators</a:t>
            </a:r>
            <a:r>
              <a:rPr lang="en-US" sz="1700" dirty="0">
                <a:solidFill>
                  <a:schemeClr val="accent1">
                    <a:lumMod val="50000"/>
                  </a:schemeClr>
                </a:solidFill>
              </a:rPr>
              <a:t> – Functions like range(), map(), filter() return iterators instead of lists.</a:t>
            </a:r>
          </a:p>
          <a:p>
            <a:pPr marL="0" indent="0">
              <a:buNone/>
            </a:pPr>
            <a:r>
              <a:rPr lang="en-US" sz="1700" b="1" dirty="0">
                <a:solidFill>
                  <a:schemeClr val="accent1">
                    <a:lumMod val="50000"/>
                  </a:schemeClr>
                </a:solidFill>
              </a:rPr>
              <a:t>Removed outdated features </a:t>
            </a:r>
            <a:r>
              <a:rPr lang="en-US" sz="1700" dirty="0">
                <a:solidFill>
                  <a:schemeClr val="accent1">
                    <a:lumMod val="50000"/>
                  </a:schemeClr>
                </a:solidFill>
              </a:rPr>
              <a:t>– e.g., &lt;&gt; as "not equal" replaced with !=.</a:t>
            </a:r>
          </a:p>
          <a:p>
            <a:pPr marL="0" indent="0">
              <a:buNone/>
            </a:pPr>
            <a:r>
              <a:rPr lang="en-US" sz="1700" b="1" dirty="0">
                <a:solidFill>
                  <a:schemeClr val="accent1">
                    <a:lumMod val="50000"/>
                  </a:schemeClr>
                </a:solidFill>
              </a:rPr>
              <a:t>Popular sub-versions:</a:t>
            </a:r>
          </a:p>
          <a:p>
            <a:pPr>
              <a:buFont typeface="Wingdings" panose="05000000000000000000" pitchFamily="2" charset="2"/>
              <a:buChar char="Ø"/>
            </a:pPr>
            <a:r>
              <a:rPr lang="en-US" sz="1700" dirty="0">
                <a:solidFill>
                  <a:schemeClr val="accent1">
                    <a:lumMod val="50000"/>
                  </a:schemeClr>
                </a:solidFill>
              </a:rPr>
              <a:t>Python 3.6 → introduced f-strings (formatted string literals).</a:t>
            </a:r>
          </a:p>
          <a:p>
            <a:pPr>
              <a:buFont typeface="Wingdings" panose="05000000000000000000" pitchFamily="2" charset="2"/>
              <a:buChar char="Ø"/>
            </a:pPr>
            <a:r>
              <a:rPr lang="en-US" sz="1700" dirty="0">
                <a:solidFill>
                  <a:schemeClr val="accent1">
                    <a:lumMod val="50000"/>
                  </a:schemeClr>
                </a:solidFill>
              </a:rPr>
              <a:t>Python 3.7 → data classes, context variables.</a:t>
            </a:r>
          </a:p>
          <a:p>
            <a:pPr>
              <a:buFont typeface="Wingdings" panose="05000000000000000000" pitchFamily="2" charset="2"/>
              <a:buChar char="Ø"/>
            </a:pPr>
            <a:r>
              <a:rPr lang="en-US" sz="1700" dirty="0">
                <a:solidFill>
                  <a:schemeClr val="accent1">
                    <a:lumMod val="50000"/>
                  </a:schemeClr>
                </a:solidFill>
              </a:rPr>
              <a:t>Python 3.8 → walrus operator (:=).</a:t>
            </a:r>
          </a:p>
          <a:p>
            <a:pPr>
              <a:buFont typeface="Wingdings" panose="05000000000000000000" pitchFamily="2" charset="2"/>
              <a:buChar char="Ø"/>
            </a:pPr>
            <a:r>
              <a:rPr lang="en-US" sz="1700" dirty="0">
                <a:solidFill>
                  <a:schemeClr val="accent1">
                    <a:lumMod val="50000"/>
                  </a:schemeClr>
                </a:solidFill>
              </a:rPr>
              <a:t>Python 3.9 → type hinting improvements, dictionary merge (|).</a:t>
            </a:r>
          </a:p>
          <a:p>
            <a:pPr>
              <a:buFont typeface="Wingdings" panose="05000000000000000000" pitchFamily="2" charset="2"/>
              <a:buChar char="Ø"/>
            </a:pPr>
            <a:r>
              <a:rPr lang="en-US" sz="1700" dirty="0">
                <a:solidFill>
                  <a:schemeClr val="accent1">
                    <a:lumMod val="50000"/>
                  </a:schemeClr>
                </a:solidFill>
              </a:rPr>
              <a:t>Python 3.10 → pattern matching (match-case).</a:t>
            </a:r>
          </a:p>
          <a:p>
            <a:pPr>
              <a:buFont typeface="Wingdings" panose="05000000000000000000" pitchFamily="2" charset="2"/>
              <a:buChar char="Ø"/>
            </a:pPr>
            <a:r>
              <a:rPr lang="en-US" sz="1700" dirty="0">
                <a:solidFill>
                  <a:schemeClr val="accent1">
                    <a:lumMod val="50000"/>
                  </a:schemeClr>
                </a:solidFill>
              </a:rPr>
              <a:t>Python 3.11+ → performance improvements, error messages more readable.</a:t>
            </a:r>
          </a:p>
          <a:p>
            <a:pPr marL="0" indent="0">
              <a:buNone/>
            </a:pPr>
            <a:endParaRPr lang="en-US" sz="1700" dirty="0">
              <a:solidFill>
                <a:schemeClr val="accent1">
                  <a:lumMod val="50000"/>
                </a:schemeClr>
              </a:solidFill>
            </a:endParaRPr>
          </a:p>
        </p:txBody>
      </p:sp>
    </p:spTree>
    <p:extLst>
      <p:ext uri="{BB962C8B-B14F-4D97-AF65-F5344CB8AC3E}">
        <p14:creationId xmlns:p14="http://schemas.microsoft.com/office/powerpoint/2010/main" val="24761995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0" y="428016"/>
            <a:ext cx="8677072"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Python methods are </a:t>
            </a:r>
            <a:r>
              <a:rPr lang="en-US" b="1" dirty="0">
                <a:solidFill>
                  <a:schemeClr val="accent1">
                    <a:lumMod val="50000"/>
                  </a:schemeClr>
                </a:solidFill>
              </a:rPr>
              <a:t>functions</a:t>
            </a:r>
            <a:r>
              <a:rPr lang="en-US" dirty="0">
                <a:solidFill>
                  <a:schemeClr val="accent1">
                    <a:lumMod val="50000"/>
                  </a:schemeClr>
                </a:solidFill>
              </a:rPr>
              <a:t> that are associated with an object or a class in Python programming. They are used to perform specific tasks or operations on the data stored within objects or classes.</a:t>
            </a:r>
          </a:p>
          <a:p>
            <a:endParaRPr lang="en-US" dirty="0">
              <a:solidFill>
                <a:schemeClr val="accent1">
                  <a:lumMod val="50000"/>
                </a:schemeClr>
              </a:solidFill>
            </a:endParaRPr>
          </a:p>
          <a:p>
            <a:r>
              <a:rPr lang="en-US" b="1" dirty="0">
                <a:solidFill>
                  <a:schemeClr val="accent2">
                    <a:lumMod val="75000"/>
                  </a:schemeClr>
                </a:solidFill>
              </a:rPr>
              <a:t>methods has various uses:</a:t>
            </a:r>
          </a:p>
          <a:p>
            <a:r>
              <a:rPr lang="en-US" dirty="0">
                <a:solidFill>
                  <a:schemeClr val="accent1">
                    <a:lumMod val="50000"/>
                  </a:schemeClr>
                </a:solidFill>
              </a:rPr>
              <a:t>used to define the behavior of the objects. </a:t>
            </a:r>
          </a:p>
          <a:p>
            <a:r>
              <a:rPr lang="en-US" dirty="0">
                <a:solidFill>
                  <a:schemeClr val="accent1">
                    <a:lumMod val="50000"/>
                  </a:schemeClr>
                </a:solidFill>
              </a:rPr>
              <a:t>used to improve the readability and maintainability of code.  </a:t>
            </a:r>
          </a:p>
          <a:p>
            <a:r>
              <a:rPr lang="en-US" dirty="0">
                <a:solidFill>
                  <a:schemeClr val="accent1">
                    <a:lumMod val="50000"/>
                  </a:schemeClr>
                </a:solidFill>
              </a:rPr>
              <a:t>Used in breaking down complex tasks into smaller, more manageable tasks </a:t>
            </a:r>
          </a:p>
          <a:p>
            <a:endParaRPr lang="en-US" dirty="0">
              <a:solidFill>
                <a:schemeClr val="accent1">
                  <a:lumMod val="50000"/>
                </a:schemeClr>
              </a:solidFill>
            </a:endParaRPr>
          </a:p>
          <a:p>
            <a:r>
              <a:rPr lang="en-US" b="1" dirty="0">
                <a:solidFill>
                  <a:schemeClr val="accent2">
                    <a:lumMod val="75000"/>
                  </a:schemeClr>
                </a:solidFill>
              </a:rPr>
              <a:t>Types of methods:</a:t>
            </a:r>
          </a:p>
          <a:p>
            <a:r>
              <a:rPr lang="en-US" b="1" dirty="0">
                <a:solidFill>
                  <a:schemeClr val="accent2">
                    <a:lumMod val="75000"/>
                  </a:schemeClr>
                </a:solidFill>
              </a:rPr>
              <a:t>Instance methods </a:t>
            </a:r>
            <a:r>
              <a:rPr lang="en-US" dirty="0">
                <a:solidFill>
                  <a:schemeClr val="accent1">
                    <a:lumMod val="50000"/>
                  </a:schemeClr>
                </a:solidFill>
              </a:rPr>
              <a:t>are associated with an instance of a class and can modify the data stored within the instance.</a:t>
            </a:r>
          </a:p>
          <a:p>
            <a:r>
              <a:rPr lang="en-US" b="1" dirty="0">
                <a:solidFill>
                  <a:schemeClr val="accent2">
                    <a:lumMod val="75000"/>
                  </a:schemeClr>
                </a:solidFill>
              </a:rPr>
              <a:t>Class methods </a:t>
            </a:r>
            <a:r>
              <a:rPr lang="en-US" dirty="0">
                <a:solidFill>
                  <a:schemeClr val="accent1">
                    <a:lumMod val="50000"/>
                  </a:schemeClr>
                </a:solidFill>
              </a:rPr>
              <a:t>are associated with the class rather than an instance and can access and modify class-level data.  </a:t>
            </a:r>
          </a:p>
          <a:p>
            <a:r>
              <a:rPr lang="en-US" b="1" dirty="0">
                <a:solidFill>
                  <a:schemeClr val="accent2">
                    <a:lumMod val="75000"/>
                  </a:schemeClr>
                </a:solidFill>
              </a:rPr>
              <a:t>Static methods </a:t>
            </a:r>
            <a:r>
              <a:rPr lang="en-US" dirty="0">
                <a:solidFill>
                  <a:schemeClr val="accent1">
                    <a:lumMod val="50000"/>
                  </a:schemeClr>
                </a:solidFill>
              </a:rPr>
              <a:t>are similar to functions outside of the class and cannot access any instance or class data. </a:t>
            </a:r>
          </a:p>
          <a:p>
            <a:endParaRPr lang="en-US" sz="1900" dirty="0">
              <a:solidFill>
                <a:schemeClr val="accent1">
                  <a:lumMod val="50000"/>
                </a:schemeClr>
              </a:solidFill>
            </a:endParaRPr>
          </a:p>
          <a:p>
            <a:r>
              <a:rPr lang="en-US" sz="1400" dirty="0">
                <a:solidFill>
                  <a:schemeClr val="accent1">
                    <a:lumMod val="50000"/>
                  </a:schemeClr>
                </a:solidFill>
                <a:hlinkClick r:id="rId2"/>
              </a:rPr>
              <a:t>https://www.shiksha.com/online-courses/articles/understanding-python-methods/</a:t>
            </a:r>
            <a:endParaRPr lang="en-US" sz="1400" dirty="0">
              <a:solidFill>
                <a:schemeClr val="accent1">
                  <a:lumMod val="50000"/>
                </a:schemeClr>
              </a:solidFill>
            </a:endParaRPr>
          </a:p>
          <a:p>
            <a:endParaRPr lang="en-US" sz="1900" dirty="0">
              <a:solidFill>
                <a:schemeClr val="accent1">
                  <a:lumMod val="50000"/>
                </a:schemeClr>
              </a:solidFill>
            </a:endParaRPr>
          </a:p>
        </p:txBody>
      </p:sp>
      <p:sp>
        <p:nvSpPr>
          <p:cNvPr id="4" name="Rectangle 3">
            <a:extLst>
              <a:ext uri="{FF2B5EF4-FFF2-40B4-BE49-F238E27FC236}">
                <a16:creationId xmlns:a16="http://schemas.microsoft.com/office/drawing/2014/main" id="{85D26D57-7050-B7AD-FB7E-98697CE18ED2}"/>
              </a:ext>
            </a:extLst>
          </p:cNvPr>
          <p:cNvSpPr/>
          <p:nvPr/>
        </p:nvSpPr>
        <p:spPr>
          <a:xfrm>
            <a:off x="8745166" y="3929974"/>
            <a:ext cx="3446834" cy="2918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class Circle:</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 radius):</a:t>
            </a:r>
          </a:p>
          <a:p>
            <a:r>
              <a:rPr lang="en-US" dirty="0">
                <a:solidFill>
                  <a:schemeClr val="accent1">
                    <a:lumMod val="50000"/>
                  </a:schemeClr>
                </a:solidFill>
              </a:rPr>
              <a:t>        </a:t>
            </a:r>
            <a:r>
              <a:rPr lang="en-US" dirty="0" err="1">
                <a:solidFill>
                  <a:schemeClr val="accent1">
                    <a:lumMod val="50000"/>
                  </a:schemeClr>
                </a:solidFill>
              </a:rPr>
              <a:t>self.radius</a:t>
            </a:r>
            <a:r>
              <a:rPr lang="en-US" dirty="0">
                <a:solidFill>
                  <a:schemeClr val="accent1">
                    <a:lumMod val="50000"/>
                  </a:schemeClr>
                </a:solidFill>
              </a:rPr>
              <a:t> = radius</a:t>
            </a:r>
          </a:p>
          <a:p>
            <a:endParaRPr lang="en-US" dirty="0">
              <a:solidFill>
                <a:schemeClr val="accent1">
                  <a:lumMod val="50000"/>
                </a:schemeClr>
              </a:solidFill>
            </a:endParaRPr>
          </a:p>
          <a:p>
            <a:r>
              <a:rPr lang="en-US" dirty="0">
                <a:solidFill>
                  <a:schemeClr val="accent1">
                    <a:lumMod val="50000"/>
                  </a:schemeClr>
                </a:solidFill>
              </a:rPr>
              <a:t>    def area(self):</a:t>
            </a:r>
          </a:p>
          <a:p>
            <a:r>
              <a:rPr lang="en-US" dirty="0">
                <a:solidFill>
                  <a:schemeClr val="accent1">
                    <a:lumMod val="50000"/>
                  </a:schemeClr>
                </a:solidFill>
              </a:rPr>
              <a:t>        return 3.14 * </a:t>
            </a:r>
            <a:r>
              <a:rPr lang="en-US" dirty="0" err="1">
                <a:solidFill>
                  <a:schemeClr val="accent1">
                    <a:lumMod val="50000"/>
                  </a:schemeClr>
                </a:solidFill>
              </a:rPr>
              <a:t>self.radius</a:t>
            </a:r>
            <a:r>
              <a:rPr lang="en-US" dirty="0">
                <a:solidFill>
                  <a:schemeClr val="accent1">
                    <a:lumMod val="50000"/>
                  </a:schemeClr>
                </a:solidFill>
              </a:rPr>
              <a:t> ** 2</a:t>
            </a:r>
          </a:p>
          <a:p>
            <a:endParaRPr lang="en-US" dirty="0">
              <a:solidFill>
                <a:schemeClr val="accent1">
                  <a:lumMod val="50000"/>
                </a:schemeClr>
              </a:solidFill>
            </a:endParaRPr>
          </a:p>
          <a:p>
            <a:r>
              <a:rPr lang="en-US" dirty="0">
                <a:solidFill>
                  <a:schemeClr val="accent1">
                    <a:lumMod val="50000"/>
                  </a:schemeClr>
                </a:solidFill>
              </a:rPr>
              <a:t>circle1 = Circle(5)</a:t>
            </a:r>
          </a:p>
          <a:p>
            <a:r>
              <a:rPr lang="en-US" dirty="0">
                <a:solidFill>
                  <a:schemeClr val="accent1">
                    <a:lumMod val="50000"/>
                  </a:schemeClr>
                </a:solidFill>
              </a:rPr>
              <a:t>print(circle1.area())</a:t>
            </a:r>
          </a:p>
        </p:txBody>
      </p:sp>
      <p:pic>
        <p:nvPicPr>
          <p:cNvPr id="2" name="Picture 1" descr="Python Classes and Objects [Guide] – PYnative">
            <a:extLst>
              <a:ext uri="{FF2B5EF4-FFF2-40B4-BE49-F238E27FC236}">
                <a16:creationId xmlns:a16="http://schemas.microsoft.com/office/drawing/2014/main" id="{5878CC67-93D9-C159-1001-C8852BDC7C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13259" y="671135"/>
            <a:ext cx="3378741" cy="3249506"/>
          </a:xfrm>
          <a:prstGeom prst="rect">
            <a:avLst/>
          </a:prstGeom>
          <a:noFill/>
          <a:ln>
            <a:noFill/>
          </a:ln>
        </p:spPr>
      </p:pic>
    </p:spTree>
    <p:extLst>
      <p:ext uri="{BB962C8B-B14F-4D97-AF65-F5344CB8AC3E}">
        <p14:creationId xmlns:p14="http://schemas.microsoft.com/office/powerpoint/2010/main" val="2924148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1" y="428016"/>
            <a:ext cx="12191999"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2">
                    <a:lumMod val="75000"/>
                  </a:schemeClr>
                </a:solidFill>
              </a:rPr>
              <a:t>Instance Methods Characteristics: </a:t>
            </a:r>
          </a:p>
          <a:p>
            <a:pPr marL="285750" indent="-285750">
              <a:buFont typeface="Wingdings" panose="05000000000000000000" pitchFamily="2" charset="2"/>
              <a:buChar char="Ø"/>
            </a:pPr>
            <a:r>
              <a:rPr lang="en-US" dirty="0">
                <a:solidFill>
                  <a:schemeClr val="accent1">
                    <a:lumMod val="50000"/>
                  </a:schemeClr>
                </a:solidFill>
              </a:rPr>
              <a:t>are defined within the class definition and are called on an instance of the class using the dot notation. </a:t>
            </a:r>
          </a:p>
          <a:p>
            <a:pPr marL="285750" indent="-285750">
              <a:buFont typeface="Wingdings" panose="05000000000000000000" pitchFamily="2" charset="2"/>
              <a:buChar char="Ø"/>
            </a:pPr>
            <a:r>
              <a:rPr lang="en-US" dirty="0">
                <a:solidFill>
                  <a:schemeClr val="accent1">
                    <a:lumMod val="50000"/>
                  </a:schemeClr>
                </a:solidFill>
              </a:rPr>
              <a:t>“Self” is often the first parameter of an instance method.</a:t>
            </a:r>
          </a:p>
          <a:p>
            <a:pPr marL="285750" indent="-285750">
              <a:buFont typeface="Wingdings" panose="05000000000000000000" pitchFamily="2" charset="2"/>
              <a:buChar char="Ø"/>
            </a:pPr>
            <a:r>
              <a:rPr lang="en-US" dirty="0">
                <a:solidFill>
                  <a:schemeClr val="accent1">
                    <a:lumMod val="50000"/>
                  </a:schemeClr>
                </a:solidFill>
              </a:rPr>
              <a:t>can access and modify the attributes of the instance on which they are called. </a:t>
            </a:r>
          </a:p>
          <a:p>
            <a:pPr marL="285750" indent="-285750">
              <a:buFont typeface="Wingdings" panose="05000000000000000000" pitchFamily="2" charset="2"/>
              <a:buChar char="Ø"/>
            </a:pPr>
            <a:r>
              <a:rPr lang="en-US" dirty="0">
                <a:solidFill>
                  <a:schemeClr val="accent1">
                    <a:lumMod val="50000"/>
                  </a:schemeClr>
                </a:solidFill>
              </a:rPr>
              <a:t>can also access and call other instance and class methods of the same class. </a:t>
            </a:r>
          </a:p>
          <a:p>
            <a:endParaRPr lang="en-US"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p:txBody>
      </p:sp>
      <p:pic>
        <p:nvPicPr>
          <p:cNvPr id="5" name="Picture 4">
            <a:extLst>
              <a:ext uri="{FF2B5EF4-FFF2-40B4-BE49-F238E27FC236}">
                <a16:creationId xmlns:a16="http://schemas.microsoft.com/office/drawing/2014/main" id="{DFC28512-8AD2-E6D9-3419-7A16446FF28B}"/>
              </a:ext>
            </a:extLst>
          </p:cNvPr>
          <p:cNvPicPr>
            <a:picLocks noChangeAspect="1"/>
          </p:cNvPicPr>
          <p:nvPr/>
        </p:nvPicPr>
        <p:blipFill>
          <a:blip r:embed="rId2"/>
          <a:stretch>
            <a:fillRect/>
          </a:stretch>
        </p:blipFill>
        <p:spPr>
          <a:xfrm>
            <a:off x="4883293" y="5278678"/>
            <a:ext cx="2230869" cy="1503078"/>
          </a:xfrm>
          <a:prstGeom prst="rect">
            <a:avLst/>
          </a:prstGeom>
        </p:spPr>
      </p:pic>
      <p:sp>
        <p:nvSpPr>
          <p:cNvPr id="6" name="Rectangle 5">
            <a:extLst>
              <a:ext uri="{FF2B5EF4-FFF2-40B4-BE49-F238E27FC236}">
                <a16:creationId xmlns:a16="http://schemas.microsoft.com/office/drawing/2014/main" id="{5D352522-9800-AF2C-1A3D-3C304C13E83D}"/>
              </a:ext>
            </a:extLst>
          </p:cNvPr>
          <p:cNvSpPr/>
          <p:nvPr/>
        </p:nvSpPr>
        <p:spPr>
          <a:xfrm>
            <a:off x="0" y="2276272"/>
            <a:ext cx="5998728" cy="27282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Advantages</a:t>
            </a:r>
          </a:p>
          <a:p>
            <a:pPr marL="285750" indent="-285750" algn="l">
              <a:buFont typeface="Wingdings" panose="05000000000000000000" pitchFamily="2" charset="2"/>
              <a:buChar char="Ø"/>
            </a:pPr>
            <a:r>
              <a:rPr lang="en-US" b="0" i="0" dirty="0">
                <a:solidFill>
                  <a:srgbClr val="445578"/>
                </a:solidFill>
                <a:effectLst/>
                <a:latin typeface="Inter"/>
              </a:rPr>
              <a:t>Allow for the encapsulation of behavior specific to an instance of a class, improving code organization and making it easier to manage complex code. </a:t>
            </a:r>
          </a:p>
          <a:p>
            <a:pPr marL="285750" indent="-285750" algn="l">
              <a:buFont typeface="Wingdings" panose="05000000000000000000" pitchFamily="2" charset="2"/>
              <a:buChar char="Ø"/>
            </a:pPr>
            <a:r>
              <a:rPr lang="en-US" b="0" i="0" dirty="0">
                <a:solidFill>
                  <a:srgbClr val="445578"/>
                </a:solidFill>
                <a:effectLst/>
                <a:latin typeface="Inter"/>
              </a:rPr>
              <a:t>are inherited by subclasses, which makes it easy to reuse code and extend functionality. </a:t>
            </a:r>
          </a:p>
          <a:p>
            <a:pPr marL="285750" indent="-285750" algn="l">
              <a:buFont typeface="Wingdings" panose="05000000000000000000" pitchFamily="2" charset="2"/>
              <a:buChar char="Ø"/>
            </a:pPr>
            <a:r>
              <a:rPr lang="en-US" b="0" i="0" dirty="0">
                <a:solidFill>
                  <a:srgbClr val="445578"/>
                </a:solidFill>
                <a:effectLst/>
                <a:latin typeface="Inter"/>
              </a:rPr>
              <a:t>most commonly used method, and their purpose is straightforward to understand. </a:t>
            </a:r>
          </a:p>
          <a:p>
            <a:pPr algn="l"/>
            <a:endParaRPr lang="en-IN" b="1" i="0" dirty="0">
              <a:solidFill>
                <a:srgbClr val="000000"/>
              </a:solidFill>
              <a:effectLst/>
              <a:latin typeface="Inter"/>
            </a:endParaRPr>
          </a:p>
        </p:txBody>
      </p:sp>
      <p:sp>
        <p:nvSpPr>
          <p:cNvPr id="7" name="Rectangle 6">
            <a:extLst>
              <a:ext uri="{FF2B5EF4-FFF2-40B4-BE49-F238E27FC236}">
                <a16:creationId xmlns:a16="http://schemas.microsoft.com/office/drawing/2014/main" id="{FE11DD79-8200-CCFE-FCA4-9B988A35C1D4}"/>
              </a:ext>
            </a:extLst>
          </p:cNvPr>
          <p:cNvSpPr/>
          <p:nvPr/>
        </p:nvSpPr>
        <p:spPr>
          <a:xfrm>
            <a:off x="5998728" y="2276272"/>
            <a:ext cx="6203002" cy="27282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Disadvantages</a:t>
            </a:r>
          </a:p>
          <a:p>
            <a:pPr marL="285750" indent="-285750" algn="l">
              <a:buFont typeface="Wingdings" panose="05000000000000000000" pitchFamily="2" charset="2"/>
              <a:buChar char="Ø"/>
            </a:pPr>
            <a:r>
              <a:rPr lang="en-US" b="0" i="0" dirty="0">
                <a:solidFill>
                  <a:srgbClr val="445578"/>
                </a:solidFill>
                <a:effectLst/>
                <a:latin typeface="Inter"/>
              </a:rPr>
              <a:t>Each class instance contains a copy of all instance variables, which can be inefficient if the class has many instances. </a:t>
            </a:r>
          </a:p>
          <a:p>
            <a:pPr marL="285750" indent="-285750" algn="l">
              <a:buFont typeface="Wingdings" panose="05000000000000000000" pitchFamily="2" charset="2"/>
              <a:buChar char="Ø"/>
            </a:pPr>
            <a:r>
              <a:rPr lang="en-US" b="0" i="0" dirty="0">
                <a:solidFill>
                  <a:srgbClr val="445578"/>
                </a:solidFill>
                <a:effectLst/>
                <a:latin typeface="Inter"/>
              </a:rPr>
              <a:t>Instance methods are tightly coupled to the data stored within an instance, making it difficult to change the behavior of a class without affecting other classes that use that class. </a:t>
            </a:r>
          </a:p>
          <a:p>
            <a:pPr marL="285750" indent="-285750" algn="l">
              <a:buFont typeface="Wingdings" panose="05000000000000000000" pitchFamily="2" charset="2"/>
              <a:buChar char="Ø"/>
            </a:pPr>
            <a:r>
              <a:rPr lang="en-US" b="0" i="0" dirty="0">
                <a:solidFill>
                  <a:srgbClr val="445578"/>
                </a:solidFill>
                <a:effectLst/>
                <a:latin typeface="Inter"/>
              </a:rPr>
              <a:t>often rely on an instance’s state, making them difficult to test in isolation. </a:t>
            </a:r>
          </a:p>
          <a:p>
            <a:endParaRPr lang="en-IN" b="1" i="0" dirty="0">
              <a:solidFill>
                <a:srgbClr val="000000"/>
              </a:solidFill>
              <a:effectLst/>
              <a:latin typeface="Inter"/>
            </a:endParaRPr>
          </a:p>
        </p:txBody>
      </p:sp>
      <p:pic>
        <p:nvPicPr>
          <p:cNvPr id="8" name="Picture 7">
            <a:extLst>
              <a:ext uri="{FF2B5EF4-FFF2-40B4-BE49-F238E27FC236}">
                <a16:creationId xmlns:a16="http://schemas.microsoft.com/office/drawing/2014/main" id="{757709F1-E9A5-F131-C741-60197E450F05}"/>
              </a:ext>
            </a:extLst>
          </p:cNvPr>
          <p:cNvPicPr>
            <a:picLocks noChangeAspect="1"/>
          </p:cNvPicPr>
          <p:nvPr/>
        </p:nvPicPr>
        <p:blipFill>
          <a:blip r:embed="rId3"/>
          <a:stretch>
            <a:fillRect/>
          </a:stretch>
        </p:blipFill>
        <p:spPr>
          <a:xfrm>
            <a:off x="621855" y="5278677"/>
            <a:ext cx="2625185" cy="1569990"/>
          </a:xfrm>
          <a:prstGeom prst="rect">
            <a:avLst/>
          </a:prstGeom>
        </p:spPr>
      </p:pic>
      <p:pic>
        <p:nvPicPr>
          <p:cNvPr id="9" name="Picture 8">
            <a:extLst>
              <a:ext uri="{FF2B5EF4-FFF2-40B4-BE49-F238E27FC236}">
                <a16:creationId xmlns:a16="http://schemas.microsoft.com/office/drawing/2014/main" id="{C40FCAAB-924A-8520-A0BD-9CDF5CC54643}"/>
              </a:ext>
            </a:extLst>
          </p:cNvPr>
          <p:cNvPicPr>
            <a:picLocks noChangeAspect="1"/>
          </p:cNvPicPr>
          <p:nvPr/>
        </p:nvPicPr>
        <p:blipFill>
          <a:blip r:embed="rId4"/>
          <a:stretch>
            <a:fillRect/>
          </a:stretch>
        </p:blipFill>
        <p:spPr>
          <a:xfrm>
            <a:off x="8034922" y="5278677"/>
            <a:ext cx="3309648" cy="1503078"/>
          </a:xfrm>
          <a:prstGeom prst="rect">
            <a:avLst/>
          </a:prstGeom>
        </p:spPr>
      </p:pic>
    </p:spTree>
    <p:extLst>
      <p:ext uri="{BB962C8B-B14F-4D97-AF65-F5344CB8AC3E}">
        <p14:creationId xmlns:p14="http://schemas.microsoft.com/office/powerpoint/2010/main" val="23525754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Methods (OOP)</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5D352522-9800-AF2C-1A3D-3C304C13E83D}"/>
              </a:ext>
            </a:extLst>
          </p:cNvPr>
          <p:cNvSpPr/>
          <p:nvPr/>
        </p:nvSpPr>
        <p:spPr>
          <a:xfrm>
            <a:off x="38914" y="517405"/>
            <a:ext cx="4215317" cy="4397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2">
                    <a:lumMod val="75000"/>
                  </a:schemeClr>
                </a:solidFill>
              </a:rPr>
              <a:t>Ex 2: </a:t>
            </a:r>
            <a:r>
              <a:rPr lang="en-US" i="0" dirty="0">
                <a:solidFill>
                  <a:srgbClr val="445578"/>
                </a:solidFill>
                <a:effectLst/>
                <a:latin typeface="Inter"/>
              </a:rPr>
              <a:t>Creating a Car class to print the specifications of the particular car using instance methods. </a:t>
            </a:r>
          </a:p>
          <a:p>
            <a:endParaRPr lang="en-US" dirty="0">
              <a:solidFill>
                <a:srgbClr val="445578"/>
              </a:solidFill>
              <a:latin typeface="Inter"/>
            </a:endParaRPr>
          </a:p>
          <a:p>
            <a:r>
              <a:rPr lang="en-US" i="0" dirty="0">
                <a:solidFill>
                  <a:srgbClr val="445578"/>
                </a:solidFill>
                <a:effectLst/>
                <a:latin typeface="Inter"/>
              </a:rPr>
              <a:t># Define the Car class</a:t>
            </a:r>
          </a:p>
          <a:p>
            <a:r>
              <a:rPr lang="en-US" i="0" dirty="0">
                <a:solidFill>
                  <a:srgbClr val="445578"/>
                </a:solidFill>
                <a:effectLst/>
                <a:latin typeface="Inter"/>
              </a:rPr>
              <a:t>class Car:</a:t>
            </a:r>
          </a:p>
          <a:p>
            <a:endParaRPr lang="en-US" i="0" dirty="0">
              <a:solidFill>
                <a:srgbClr val="445578"/>
              </a:solidFill>
              <a:effectLst/>
              <a:latin typeface="Inter"/>
            </a:endParaRPr>
          </a:p>
          <a:p>
            <a:r>
              <a:rPr lang="en-US" i="0" dirty="0">
                <a:solidFill>
                  <a:srgbClr val="445578"/>
                </a:solidFill>
                <a:effectLst/>
                <a:latin typeface="Inter"/>
              </a:rPr>
              <a:t>#Initialize the Car object with the make, model, and year</a:t>
            </a:r>
          </a:p>
          <a:p>
            <a:r>
              <a:rPr lang="en-US" i="0" dirty="0">
                <a:solidFill>
                  <a:srgbClr val="445578"/>
                </a:solidFill>
                <a:effectLst/>
                <a:latin typeface="Inter"/>
              </a:rPr>
              <a:t>    def __</a:t>
            </a:r>
            <a:r>
              <a:rPr lang="en-US" i="0" dirty="0" err="1">
                <a:solidFill>
                  <a:srgbClr val="445578"/>
                </a:solidFill>
                <a:effectLst/>
                <a:latin typeface="Inter"/>
              </a:rPr>
              <a:t>init</a:t>
            </a:r>
            <a:r>
              <a:rPr lang="en-US" i="0" dirty="0">
                <a:solidFill>
                  <a:srgbClr val="445578"/>
                </a:solidFill>
                <a:effectLst/>
                <a:latin typeface="Inter"/>
              </a:rPr>
              <a:t>__(self, make, model, year):</a:t>
            </a:r>
          </a:p>
          <a:p>
            <a:r>
              <a:rPr lang="en-US" i="0" dirty="0">
                <a:solidFill>
                  <a:srgbClr val="445578"/>
                </a:solidFill>
                <a:effectLst/>
                <a:latin typeface="Inter"/>
              </a:rPr>
              <a:t>        </a:t>
            </a:r>
            <a:r>
              <a:rPr lang="en-US" i="0" dirty="0" err="1">
                <a:solidFill>
                  <a:srgbClr val="445578"/>
                </a:solidFill>
                <a:effectLst/>
                <a:latin typeface="Inter"/>
              </a:rPr>
              <a:t>self.make</a:t>
            </a:r>
            <a:r>
              <a:rPr lang="en-US" i="0" dirty="0">
                <a:solidFill>
                  <a:srgbClr val="445578"/>
                </a:solidFill>
                <a:effectLst/>
                <a:latin typeface="Inter"/>
              </a:rPr>
              <a:t> = make</a:t>
            </a:r>
          </a:p>
          <a:p>
            <a:r>
              <a:rPr lang="en-US" i="0" dirty="0">
                <a:solidFill>
                  <a:srgbClr val="445578"/>
                </a:solidFill>
                <a:effectLst/>
                <a:latin typeface="Inter"/>
              </a:rPr>
              <a:t>        </a:t>
            </a:r>
            <a:r>
              <a:rPr lang="en-US" i="0" dirty="0" err="1">
                <a:solidFill>
                  <a:srgbClr val="445578"/>
                </a:solidFill>
                <a:effectLst/>
                <a:latin typeface="Inter"/>
              </a:rPr>
              <a:t>self.model</a:t>
            </a:r>
            <a:r>
              <a:rPr lang="en-US" i="0" dirty="0">
                <a:solidFill>
                  <a:srgbClr val="445578"/>
                </a:solidFill>
                <a:effectLst/>
                <a:latin typeface="Inter"/>
              </a:rPr>
              <a:t> = model</a:t>
            </a:r>
          </a:p>
          <a:p>
            <a:r>
              <a:rPr lang="en-US" i="0" dirty="0">
                <a:solidFill>
                  <a:srgbClr val="445578"/>
                </a:solidFill>
                <a:effectLst/>
                <a:latin typeface="Inter"/>
              </a:rPr>
              <a:t>        </a:t>
            </a:r>
            <a:r>
              <a:rPr lang="en-US" i="0" dirty="0" err="1">
                <a:solidFill>
                  <a:srgbClr val="445578"/>
                </a:solidFill>
                <a:effectLst/>
                <a:latin typeface="Inter"/>
              </a:rPr>
              <a:t>self.year</a:t>
            </a:r>
            <a:r>
              <a:rPr lang="en-US" i="0" dirty="0">
                <a:solidFill>
                  <a:srgbClr val="445578"/>
                </a:solidFill>
                <a:effectLst/>
                <a:latin typeface="Inter"/>
              </a:rPr>
              <a:t> = year</a:t>
            </a:r>
          </a:p>
          <a:p>
            <a:r>
              <a:rPr lang="en-US" i="0" dirty="0">
                <a:solidFill>
                  <a:srgbClr val="445578"/>
                </a:solidFill>
                <a:effectLst/>
                <a:latin typeface="Inter"/>
              </a:rPr>
              <a:t>        # Set the odometer reading to 0</a:t>
            </a:r>
          </a:p>
          <a:p>
            <a:r>
              <a:rPr lang="en-US" i="0" dirty="0">
                <a:solidFill>
                  <a:srgbClr val="445578"/>
                </a:solidFill>
                <a:effectLst/>
                <a:latin typeface="Inter"/>
              </a:rPr>
              <a:t>        </a:t>
            </a:r>
            <a:r>
              <a:rPr lang="en-US" i="0" dirty="0" err="1">
                <a:solidFill>
                  <a:srgbClr val="445578"/>
                </a:solidFill>
                <a:effectLst/>
                <a:latin typeface="Inter"/>
              </a:rPr>
              <a:t>self.odometer</a:t>
            </a:r>
            <a:r>
              <a:rPr lang="en-US" i="0" dirty="0">
                <a:solidFill>
                  <a:srgbClr val="445578"/>
                </a:solidFill>
                <a:effectLst/>
                <a:latin typeface="Inter"/>
              </a:rPr>
              <a:t> = 0</a:t>
            </a:r>
            <a:endParaRPr lang="en-IN" dirty="0"/>
          </a:p>
        </p:txBody>
      </p:sp>
      <p:sp>
        <p:nvSpPr>
          <p:cNvPr id="5" name="Rectangle 4">
            <a:extLst>
              <a:ext uri="{FF2B5EF4-FFF2-40B4-BE49-F238E27FC236}">
                <a16:creationId xmlns:a16="http://schemas.microsoft.com/office/drawing/2014/main" id="{FE11DD79-8200-CCFE-FCA4-9B988A35C1D4}"/>
              </a:ext>
            </a:extLst>
          </p:cNvPr>
          <p:cNvSpPr/>
          <p:nvPr/>
        </p:nvSpPr>
        <p:spPr>
          <a:xfrm>
            <a:off x="4254234" y="517405"/>
            <a:ext cx="3968881" cy="43972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0" dirty="0">
                <a:solidFill>
                  <a:srgbClr val="445578"/>
                </a:solidFill>
                <a:effectLst/>
                <a:latin typeface="Inter"/>
              </a:rPr>
              <a:t># Method to simulate driving the car and add to the odometer reading</a:t>
            </a:r>
          </a:p>
          <a:p>
            <a:r>
              <a:rPr lang="en-US" i="0" dirty="0">
                <a:solidFill>
                  <a:srgbClr val="445578"/>
                </a:solidFill>
                <a:effectLst/>
                <a:latin typeface="Inter"/>
              </a:rPr>
              <a:t>    def drive(self, miles):</a:t>
            </a:r>
          </a:p>
          <a:p>
            <a:r>
              <a:rPr lang="en-US" i="0" dirty="0">
                <a:solidFill>
                  <a:srgbClr val="445578"/>
                </a:solidFill>
                <a:effectLst/>
                <a:latin typeface="Inter"/>
              </a:rPr>
              <a:t>        </a:t>
            </a:r>
            <a:r>
              <a:rPr lang="en-US" i="0" dirty="0" err="1">
                <a:solidFill>
                  <a:srgbClr val="445578"/>
                </a:solidFill>
                <a:effectLst/>
                <a:latin typeface="Inter"/>
              </a:rPr>
              <a:t>self.odometer</a:t>
            </a:r>
            <a:r>
              <a:rPr lang="en-US" i="0" dirty="0">
                <a:solidFill>
                  <a:srgbClr val="445578"/>
                </a:solidFill>
                <a:effectLst/>
                <a:latin typeface="Inter"/>
              </a:rPr>
              <a:t> += miles</a:t>
            </a:r>
          </a:p>
          <a:p>
            <a:endParaRPr lang="en-US" i="0" dirty="0">
              <a:solidFill>
                <a:srgbClr val="445578"/>
              </a:solidFill>
              <a:effectLst/>
              <a:latin typeface="Inter"/>
            </a:endParaRPr>
          </a:p>
          <a:p>
            <a:r>
              <a:rPr lang="en-US" i="0" dirty="0">
                <a:solidFill>
                  <a:srgbClr val="445578"/>
                </a:solidFill>
                <a:effectLst/>
                <a:latin typeface="Inter"/>
              </a:rPr>
              <a:t> # Method to return the car's info including make, model, year, and odometer reading</a:t>
            </a:r>
          </a:p>
          <a:p>
            <a:r>
              <a:rPr lang="en-US" i="0" dirty="0">
                <a:solidFill>
                  <a:srgbClr val="445578"/>
                </a:solidFill>
                <a:effectLst/>
                <a:latin typeface="Inter"/>
              </a:rPr>
              <a:t>    def </a:t>
            </a:r>
            <a:r>
              <a:rPr lang="en-US" i="0" dirty="0" err="1">
                <a:solidFill>
                  <a:srgbClr val="445578"/>
                </a:solidFill>
                <a:effectLst/>
                <a:latin typeface="Inter"/>
              </a:rPr>
              <a:t>get_info</a:t>
            </a:r>
            <a:r>
              <a:rPr lang="en-US" i="0" dirty="0">
                <a:solidFill>
                  <a:srgbClr val="445578"/>
                </a:solidFill>
                <a:effectLst/>
                <a:latin typeface="Inter"/>
              </a:rPr>
              <a:t>(self):</a:t>
            </a:r>
          </a:p>
          <a:p>
            <a:r>
              <a:rPr lang="en-US" i="0" dirty="0">
                <a:solidFill>
                  <a:srgbClr val="445578"/>
                </a:solidFill>
                <a:effectLst/>
                <a:latin typeface="Inter"/>
              </a:rPr>
              <a:t>        return f"{</a:t>
            </a:r>
            <a:r>
              <a:rPr lang="en-US" i="0" dirty="0" err="1">
                <a:solidFill>
                  <a:srgbClr val="445578"/>
                </a:solidFill>
                <a:effectLst/>
                <a:latin typeface="Inter"/>
              </a:rPr>
              <a:t>self.year</a:t>
            </a:r>
            <a:r>
              <a:rPr lang="en-US" i="0" dirty="0">
                <a:solidFill>
                  <a:srgbClr val="445578"/>
                </a:solidFill>
                <a:effectLst/>
                <a:latin typeface="Inter"/>
              </a:rPr>
              <a:t>} {</a:t>
            </a:r>
            <a:r>
              <a:rPr lang="en-US" i="0" dirty="0" err="1">
                <a:solidFill>
                  <a:srgbClr val="445578"/>
                </a:solidFill>
                <a:effectLst/>
                <a:latin typeface="Inter"/>
              </a:rPr>
              <a:t>self.make</a:t>
            </a:r>
            <a:r>
              <a:rPr lang="en-US" i="0" dirty="0">
                <a:solidFill>
                  <a:srgbClr val="445578"/>
                </a:solidFill>
                <a:effectLst/>
                <a:latin typeface="Inter"/>
              </a:rPr>
              <a:t>} {</a:t>
            </a:r>
            <a:r>
              <a:rPr lang="en-US" i="0" dirty="0" err="1">
                <a:solidFill>
                  <a:srgbClr val="445578"/>
                </a:solidFill>
                <a:effectLst/>
                <a:latin typeface="Inter"/>
              </a:rPr>
              <a:t>self.model</a:t>
            </a:r>
            <a:r>
              <a:rPr lang="en-US" i="0" dirty="0">
                <a:solidFill>
                  <a:srgbClr val="445578"/>
                </a:solidFill>
                <a:effectLst/>
                <a:latin typeface="Inter"/>
              </a:rPr>
              <a:t>} with {</a:t>
            </a:r>
            <a:r>
              <a:rPr lang="en-US" i="0" dirty="0" err="1">
                <a:solidFill>
                  <a:srgbClr val="445578"/>
                </a:solidFill>
                <a:effectLst/>
                <a:latin typeface="Inter"/>
              </a:rPr>
              <a:t>self.odometer</a:t>
            </a:r>
            <a:r>
              <a:rPr lang="en-US" i="0" dirty="0">
                <a:solidFill>
                  <a:srgbClr val="445578"/>
                </a:solidFill>
                <a:effectLst/>
                <a:latin typeface="Inter"/>
              </a:rPr>
              <a:t>} miles"</a:t>
            </a:r>
          </a:p>
          <a:p>
            <a:endParaRPr lang="en-US" b="1" i="0" dirty="0">
              <a:solidFill>
                <a:srgbClr val="445578"/>
              </a:solidFill>
              <a:effectLst/>
              <a:latin typeface="Inter"/>
            </a:endParaRPr>
          </a:p>
          <a:p>
            <a:pPr algn="ctr"/>
            <a:endParaRPr lang="en-US" b="1" dirty="0">
              <a:solidFill>
                <a:srgbClr val="445578"/>
              </a:solidFill>
              <a:latin typeface="Inter"/>
            </a:endParaRPr>
          </a:p>
          <a:p>
            <a:pPr algn="ctr"/>
            <a:r>
              <a:rPr lang="en-IN" dirty="0"/>
              <a:t>"</a:t>
            </a:r>
          </a:p>
        </p:txBody>
      </p:sp>
      <p:sp>
        <p:nvSpPr>
          <p:cNvPr id="15" name="Rectangle 14">
            <a:extLst>
              <a:ext uri="{FF2B5EF4-FFF2-40B4-BE49-F238E27FC236}">
                <a16:creationId xmlns:a16="http://schemas.microsoft.com/office/drawing/2014/main" id="{34BF39E0-E36E-4B5F-9DAC-18024316BDD4}"/>
              </a:ext>
            </a:extLst>
          </p:cNvPr>
          <p:cNvSpPr/>
          <p:nvPr/>
        </p:nvSpPr>
        <p:spPr>
          <a:xfrm>
            <a:off x="8223118" y="517403"/>
            <a:ext cx="3968882" cy="43972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445578"/>
                </a:solidFill>
                <a:latin typeface="Inter"/>
              </a:rPr>
              <a:t># Create an instance of the Car class with a make of "Toyota", model of </a:t>
            </a:r>
          </a:p>
          <a:p>
            <a:r>
              <a:rPr lang="en-US" dirty="0">
                <a:solidFill>
                  <a:srgbClr val="445578"/>
                </a:solidFill>
                <a:latin typeface="Inter"/>
              </a:rPr>
              <a:t>"Corolla", and year of 2022</a:t>
            </a:r>
          </a:p>
          <a:p>
            <a:r>
              <a:rPr lang="en-US" dirty="0" err="1">
                <a:solidFill>
                  <a:srgbClr val="445578"/>
                </a:solidFill>
                <a:latin typeface="Inter"/>
              </a:rPr>
              <a:t>my_car</a:t>
            </a:r>
            <a:r>
              <a:rPr lang="en-US" dirty="0">
                <a:solidFill>
                  <a:srgbClr val="445578"/>
                </a:solidFill>
                <a:latin typeface="Inter"/>
              </a:rPr>
              <a:t> = Car("Toyota", "Corolla", 2022)</a:t>
            </a:r>
          </a:p>
          <a:p>
            <a:endParaRPr lang="en-US" dirty="0">
              <a:solidFill>
                <a:srgbClr val="445578"/>
              </a:solidFill>
              <a:latin typeface="Inter"/>
            </a:endParaRPr>
          </a:p>
          <a:p>
            <a:r>
              <a:rPr lang="en-US" dirty="0">
                <a:solidFill>
                  <a:srgbClr val="445578"/>
                </a:solidFill>
                <a:latin typeface="Inter"/>
              </a:rPr>
              <a:t># Simulate driving the car for 50 miles</a:t>
            </a:r>
          </a:p>
          <a:p>
            <a:r>
              <a:rPr lang="en-US" dirty="0" err="1">
                <a:solidFill>
                  <a:srgbClr val="445578"/>
                </a:solidFill>
                <a:latin typeface="Inter"/>
              </a:rPr>
              <a:t>my_car.drive</a:t>
            </a:r>
            <a:r>
              <a:rPr lang="en-US" dirty="0">
                <a:solidFill>
                  <a:srgbClr val="445578"/>
                </a:solidFill>
                <a:latin typeface="Inter"/>
              </a:rPr>
              <a:t>(50)</a:t>
            </a:r>
          </a:p>
          <a:p>
            <a:endParaRPr lang="en-US" dirty="0">
              <a:solidFill>
                <a:srgbClr val="445578"/>
              </a:solidFill>
              <a:latin typeface="Inter"/>
            </a:endParaRPr>
          </a:p>
          <a:p>
            <a:r>
              <a:rPr lang="en-US" dirty="0">
                <a:solidFill>
                  <a:srgbClr val="445578"/>
                </a:solidFill>
                <a:latin typeface="Inter"/>
              </a:rPr>
              <a:t># Print the car's info</a:t>
            </a:r>
          </a:p>
          <a:p>
            <a:r>
              <a:rPr lang="en-US" dirty="0">
                <a:solidFill>
                  <a:srgbClr val="445578"/>
                </a:solidFill>
                <a:latin typeface="Inter"/>
              </a:rPr>
              <a:t>print(</a:t>
            </a:r>
            <a:r>
              <a:rPr lang="en-US" dirty="0" err="1">
                <a:solidFill>
                  <a:srgbClr val="445578"/>
                </a:solidFill>
                <a:latin typeface="Inter"/>
              </a:rPr>
              <a:t>my_car.get_info</a:t>
            </a:r>
            <a:r>
              <a:rPr lang="en-US" dirty="0">
                <a:solidFill>
                  <a:srgbClr val="445578"/>
                </a:solidFill>
                <a:latin typeface="Inter"/>
              </a:rPr>
              <a:t>())</a:t>
            </a:r>
          </a:p>
        </p:txBody>
      </p:sp>
    </p:spTree>
    <p:extLst>
      <p:ext uri="{BB962C8B-B14F-4D97-AF65-F5344CB8AC3E}">
        <p14:creationId xmlns:p14="http://schemas.microsoft.com/office/powerpoint/2010/main" val="5597330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200" b="1" u="sng" dirty="0">
                <a:solidFill>
                  <a:schemeClr val="accent2">
                    <a:lumMod val="75000"/>
                  </a:schemeClr>
                </a:solidFill>
              </a:rPr>
              <a:t>Methods (OOP)</a:t>
            </a:r>
            <a:endParaRPr lang="en-US" sz="22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1" y="428016"/>
            <a:ext cx="12191999" cy="6420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2">
                    <a:lumMod val="75000"/>
                  </a:schemeClr>
                </a:solidFill>
              </a:rPr>
              <a:t>Class Methods : </a:t>
            </a:r>
            <a:r>
              <a:rPr lang="en-US" dirty="0">
                <a:solidFill>
                  <a:schemeClr val="accent1">
                    <a:lumMod val="50000"/>
                  </a:schemeClr>
                </a:solidFill>
              </a:rPr>
              <a:t>Operate on the class itself rather than on an instance. Class methods are defined within the class definition and are called on the class rather than on an instance.  </a:t>
            </a:r>
          </a:p>
          <a:p>
            <a:endParaRPr lang="en-US" sz="1900" dirty="0">
              <a:solidFill>
                <a:schemeClr val="accent1">
                  <a:lumMod val="50000"/>
                </a:schemeClr>
              </a:solidFill>
            </a:endParaRPr>
          </a:p>
          <a:p>
            <a:pPr algn="l"/>
            <a:r>
              <a:rPr lang="en-US" b="1" dirty="0">
                <a:solidFill>
                  <a:schemeClr val="accent2">
                    <a:lumMod val="75000"/>
                  </a:schemeClr>
                </a:solidFill>
              </a:rPr>
              <a:t>Characteristics</a:t>
            </a:r>
          </a:p>
          <a:p>
            <a:pPr marL="342900" indent="-342900" algn="l">
              <a:buFont typeface="Wingdings" panose="05000000000000000000" pitchFamily="2" charset="2"/>
              <a:buChar char="Ø"/>
            </a:pPr>
            <a:r>
              <a:rPr lang="en-US" b="0" i="0" dirty="0">
                <a:solidFill>
                  <a:srgbClr val="445578"/>
                </a:solidFill>
                <a:effectLst/>
                <a:latin typeface="Inter"/>
              </a:rPr>
              <a:t>class methods are associated with the class and are defined using the @classmethod decorator. </a:t>
            </a:r>
          </a:p>
          <a:p>
            <a:pPr marL="342900" indent="-342900" algn="l">
              <a:buFont typeface="Wingdings" panose="05000000000000000000" pitchFamily="2" charset="2"/>
              <a:buChar char="Ø"/>
            </a:pPr>
            <a:r>
              <a:rPr lang="en-US" b="0" i="0" dirty="0">
                <a:solidFill>
                  <a:srgbClr val="445578"/>
                </a:solidFill>
                <a:effectLst/>
                <a:latin typeface="Inter"/>
              </a:rPr>
              <a:t>Conventionally named “</a:t>
            </a:r>
            <a:r>
              <a:rPr lang="en-US" b="0" i="0" dirty="0" err="1">
                <a:solidFill>
                  <a:srgbClr val="445578"/>
                </a:solidFill>
                <a:effectLst/>
                <a:latin typeface="Inter"/>
              </a:rPr>
              <a:t>cls</a:t>
            </a:r>
            <a:r>
              <a:rPr lang="en-US" b="0" i="0" dirty="0">
                <a:solidFill>
                  <a:srgbClr val="445578"/>
                </a:solidFill>
                <a:effectLst/>
                <a:latin typeface="Inter"/>
              </a:rPr>
              <a:t>” and have access to class-level data. </a:t>
            </a:r>
          </a:p>
          <a:p>
            <a:pPr marL="342900" indent="-342900" algn="l">
              <a:buFont typeface="Wingdings" panose="05000000000000000000" pitchFamily="2" charset="2"/>
              <a:buChar char="Ø"/>
            </a:pPr>
            <a:r>
              <a:rPr lang="en-US" b="0" i="0" dirty="0">
                <a:solidFill>
                  <a:srgbClr val="445578"/>
                </a:solidFill>
                <a:effectLst/>
                <a:latin typeface="Inter"/>
              </a:rPr>
              <a:t>Used to create alternative constructors that allow for easier creation of class instances with attributes set differently. </a:t>
            </a:r>
          </a:p>
          <a:p>
            <a:pPr marL="342900" indent="-342900" algn="l">
              <a:buFont typeface="Wingdings" panose="05000000000000000000" pitchFamily="2" charset="2"/>
              <a:buChar char="Ø"/>
            </a:pPr>
            <a:r>
              <a:rPr lang="en-US" b="0" i="0" dirty="0">
                <a:solidFill>
                  <a:srgbClr val="445578"/>
                </a:solidFill>
                <a:effectLst/>
                <a:latin typeface="Inter"/>
              </a:rPr>
              <a:t>Have access to class-level variables but not instance-level variables. However, because they are associated with the class, they are often used to modify class-level data. </a:t>
            </a: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p:txBody>
      </p:sp>
      <p:sp>
        <p:nvSpPr>
          <p:cNvPr id="11" name="Rectangle 10">
            <a:extLst>
              <a:ext uri="{FF2B5EF4-FFF2-40B4-BE49-F238E27FC236}">
                <a16:creationId xmlns:a16="http://schemas.microsoft.com/office/drawing/2014/main" id="{FE11DD79-8200-CCFE-FCA4-9B988A35C1D4}"/>
              </a:ext>
            </a:extLst>
          </p:cNvPr>
          <p:cNvSpPr/>
          <p:nvPr/>
        </p:nvSpPr>
        <p:spPr>
          <a:xfrm>
            <a:off x="5943597" y="3513306"/>
            <a:ext cx="6128429" cy="32672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accent2">
                    <a:lumMod val="75000"/>
                  </a:schemeClr>
                </a:solidFill>
              </a:rPr>
              <a:t>Disadvantages</a:t>
            </a:r>
          </a:p>
          <a:p>
            <a:pPr marL="285750" indent="-285750" algn="l">
              <a:buFont typeface="Wingdings" panose="05000000000000000000" pitchFamily="2" charset="2"/>
              <a:buChar char="Ø"/>
            </a:pPr>
            <a:r>
              <a:rPr lang="en-US" b="0" i="0" dirty="0">
                <a:solidFill>
                  <a:srgbClr val="445578"/>
                </a:solidFill>
                <a:effectLst/>
                <a:latin typeface="Inter"/>
              </a:rPr>
              <a:t>cannot access instance-level data, which may limit their usefulness in certain situations.  </a:t>
            </a:r>
          </a:p>
          <a:p>
            <a:pPr marL="285750" indent="-285750" algn="l">
              <a:buFont typeface="Wingdings" panose="05000000000000000000" pitchFamily="2" charset="2"/>
              <a:buChar char="Ø"/>
            </a:pPr>
            <a:r>
              <a:rPr lang="en-US" b="0" i="0" dirty="0">
                <a:solidFill>
                  <a:srgbClr val="445578"/>
                </a:solidFill>
                <a:effectLst/>
                <a:latin typeface="Inter"/>
              </a:rPr>
              <a:t>also require a clear understanding of class-level and instance-level data, which can make them more complex to work with. </a:t>
            </a:r>
          </a:p>
          <a:p>
            <a:pPr marL="285750" indent="-285750" algn="l">
              <a:buFont typeface="Wingdings" panose="05000000000000000000" pitchFamily="2" charset="2"/>
              <a:buChar char="Ø"/>
            </a:pPr>
            <a:r>
              <a:rPr lang="en-US" b="0" i="0" dirty="0">
                <a:solidFill>
                  <a:srgbClr val="445578"/>
                </a:solidFill>
                <a:effectLst/>
                <a:latin typeface="Inter"/>
              </a:rPr>
              <a:t>Overuse of class methods can also lead to tightly coupled code, which may make the code harder to maintain and test.</a:t>
            </a:r>
          </a:p>
          <a:p>
            <a:endParaRPr lang="en-US" b="1" i="0" dirty="0">
              <a:solidFill>
                <a:srgbClr val="445578"/>
              </a:solidFill>
              <a:effectLst/>
              <a:latin typeface="Inter"/>
            </a:endParaRPr>
          </a:p>
          <a:p>
            <a:pPr algn="ctr"/>
            <a:r>
              <a:rPr lang="en-IN" dirty="0"/>
              <a:t>"</a:t>
            </a:r>
          </a:p>
        </p:txBody>
      </p:sp>
      <p:sp>
        <p:nvSpPr>
          <p:cNvPr id="4" name="AutoShape 2" descr="Object-Oriented Programming in Python | 365 Data Science">
            <a:extLst>
              <a:ext uri="{FF2B5EF4-FFF2-40B4-BE49-F238E27FC236}">
                <a16:creationId xmlns:a16="http://schemas.microsoft.com/office/drawing/2014/main" id="{CB993A2B-9C32-72D0-A0B0-DE60EA9B2B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a:extLst>
              <a:ext uri="{FF2B5EF4-FFF2-40B4-BE49-F238E27FC236}">
                <a16:creationId xmlns:a16="http://schemas.microsoft.com/office/drawing/2014/main" id="{27D7DE58-630E-1EF2-6277-2D3E71052432}"/>
              </a:ext>
            </a:extLst>
          </p:cNvPr>
          <p:cNvSpPr/>
          <p:nvPr/>
        </p:nvSpPr>
        <p:spPr>
          <a:xfrm>
            <a:off x="-4" y="3503974"/>
            <a:ext cx="5943601" cy="33446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Advantages</a:t>
            </a:r>
          </a:p>
          <a:p>
            <a:pPr marL="285750" indent="-285750" algn="l">
              <a:buFont typeface="Wingdings" panose="05000000000000000000" pitchFamily="2" charset="2"/>
              <a:buChar char="Ø"/>
            </a:pPr>
            <a:r>
              <a:rPr lang="en-US" b="0" i="0" dirty="0">
                <a:solidFill>
                  <a:srgbClr val="445578"/>
                </a:solidFill>
                <a:effectLst/>
                <a:latin typeface="Inter"/>
              </a:rPr>
              <a:t>can access and modify class-level data, which makes them useful for creating alternative constructors and performing operations that involve the class as a whole. </a:t>
            </a:r>
          </a:p>
          <a:p>
            <a:pPr marL="285750" indent="-285750" algn="l">
              <a:buFont typeface="Wingdings" panose="05000000000000000000" pitchFamily="2" charset="2"/>
              <a:buChar char="Ø"/>
            </a:pPr>
            <a:r>
              <a:rPr lang="en-US" b="0" i="0" dirty="0">
                <a:solidFill>
                  <a:srgbClr val="445578"/>
                </a:solidFill>
                <a:effectLst/>
                <a:latin typeface="Inter"/>
              </a:rPr>
              <a:t>can be invoked on the class itself rather than an instance of the class, means they can be called even if no class instances have been created. </a:t>
            </a:r>
          </a:p>
          <a:p>
            <a:pPr marL="285750" indent="-285750" algn="l">
              <a:buFont typeface="Wingdings" panose="05000000000000000000" pitchFamily="2" charset="2"/>
              <a:buChar char="Ø"/>
            </a:pPr>
            <a:r>
              <a:rPr lang="en-US" b="0" i="0" dirty="0">
                <a:solidFill>
                  <a:srgbClr val="445578"/>
                </a:solidFill>
                <a:effectLst/>
                <a:latin typeface="Inter"/>
              </a:rPr>
              <a:t>can also improve code organization by grouping related functionality in the class definition. </a:t>
            </a:r>
          </a:p>
          <a:p>
            <a:pPr marL="285750" indent="-285750" algn="l">
              <a:buFont typeface="Wingdings" panose="05000000000000000000" pitchFamily="2" charset="2"/>
              <a:buChar char="Ø"/>
            </a:pPr>
            <a:endParaRPr lang="en-US" b="0" i="0" dirty="0">
              <a:solidFill>
                <a:srgbClr val="445578"/>
              </a:solidFill>
              <a:effectLst/>
              <a:latin typeface="Inter"/>
            </a:endParaRPr>
          </a:p>
          <a:p>
            <a:pPr algn="l"/>
            <a:endParaRPr lang="en-IN" b="1" i="0" dirty="0">
              <a:solidFill>
                <a:srgbClr val="000000"/>
              </a:solidFill>
              <a:effectLst/>
              <a:latin typeface="Inter"/>
            </a:endParaRPr>
          </a:p>
        </p:txBody>
      </p:sp>
    </p:spTree>
    <p:extLst>
      <p:ext uri="{BB962C8B-B14F-4D97-AF65-F5344CB8AC3E}">
        <p14:creationId xmlns:p14="http://schemas.microsoft.com/office/powerpoint/2010/main" val="280721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255225-19CC-AF1F-8EBC-60A98F1E2874}"/>
              </a:ext>
            </a:extLst>
          </p:cNvPr>
          <p:cNvSpPr>
            <a:spLocks noGrp="1"/>
          </p:cNvSpPr>
          <p:nvPr>
            <p:ph idx="1"/>
          </p:nvPr>
        </p:nvSpPr>
        <p:spPr>
          <a:xfrm>
            <a:off x="-1" y="1"/>
            <a:ext cx="567122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marL="0" indent="0" algn="l">
              <a:buNone/>
            </a:pPr>
            <a:r>
              <a:rPr lang="en-US" sz="1800" b="1" dirty="0">
                <a:solidFill>
                  <a:schemeClr val="accent2">
                    <a:lumMod val="75000"/>
                  </a:schemeClr>
                </a:solidFill>
              </a:rPr>
              <a:t>Ex: Employee class using class methods </a:t>
            </a:r>
          </a:p>
          <a:p>
            <a:pPr marL="0" indent="0" algn="l">
              <a:buNone/>
            </a:pPr>
            <a:r>
              <a:rPr lang="en-US" sz="1800" dirty="0">
                <a:solidFill>
                  <a:srgbClr val="445578"/>
                </a:solidFill>
                <a:latin typeface="Inter"/>
              </a:rPr>
              <a:t>class Employee:</a:t>
            </a:r>
          </a:p>
          <a:p>
            <a:pPr marL="0" indent="0" algn="l">
              <a:buNone/>
            </a:pPr>
            <a:r>
              <a:rPr lang="en-US" sz="1800" dirty="0">
                <a:solidFill>
                  <a:srgbClr val="445578"/>
                </a:solidFill>
                <a:latin typeface="Inter"/>
              </a:rPr>
              <a:t>    </a:t>
            </a:r>
            <a:r>
              <a:rPr lang="en-US" sz="1800" dirty="0" err="1">
                <a:solidFill>
                  <a:srgbClr val="445578"/>
                </a:solidFill>
                <a:latin typeface="Inter"/>
              </a:rPr>
              <a:t>raise_amount</a:t>
            </a:r>
            <a:r>
              <a:rPr lang="en-US" sz="1800" dirty="0">
                <a:solidFill>
                  <a:srgbClr val="445578"/>
                </a:solidFill>
                <a:latin typeface="Inter"/>
              </a:rPr>
              <a:t> = 1.05  # class variable</a:t>
            </a:r>
          </a:p>
          <a:p>
            <a:pPr marL="0" indent="0" algn="l">
              <a:buNone/>
            </a:pPr>
            <a:r>
              <a:rPr lang="en-US" sz="1800" dirty="0">
                <a:solidFill>
                  <a:srgbClr val="445578"/>
                </a:solidFill>
                <a:latin typeface="Inter"/>
              </a:rPr>
              <a:t>    def __</a:t>
            </a:r>
            <a:r>
              <a:rPr lang="en-US" sz="1800" dirty="0" err="1">
                <a:solidFill>
                  <a:srgbClr val="445578"/>
                </a:solidFill>
                <a:latin typeface="Inter"/>
              </a:rPr>
              <a:t>init</a:t>
            </a:r>
            <a:r>
              <a:rPr lang="en-US" sz="1800" dirty="0">
                <a:solidFill>
                  <a:srgbClr val="445578"/>
                </a:solidFill>
                <a:latin typeface="Inter"/>
              </a:rPr>
              <a:t>__(self, first, last, salary):</a:t>
            </a:r>
          </a:p>
          <a:p>
            <a:pPr marL="0" indent="0" algn="l">
              <a:buNone/>
            </a:pPr>
            <a:r>
              <a:rPr lang="en-US" sz="1800" dirty="0">
                <a:solidFill>
                  <a:srgbClr val="445578"/>
                </a:solidFill>
                <a:latin typeface="Inter"/>
              </a:rPr>
              <a:t>        </a:t>
            </a:r>
            <a:r>
              <a:rPr lang="en-US" sz="1800" dirty="0" err="1">
                <a:solidFill>
                  <a:srgbClr val="445578"/>
                </a:solidFill>
                <a:latin typeface="Inter"/>
              </a:rPr>
              <a:t>self.first</a:t>
            </a:r>
            <a:r>
              <a:rPr lang="en-US" sz="1800" dirty="0">
                <a:solidFill>
                  <a:srgbClr val="445578"/>
                </a:solidFill>
                <a:latin typeface="Inter"/>
              </a:rPr>
              <a:t> = first</a:t>
            </a:r>
          </a:p>
          <a:p>
            <a:pPr marL="0" indent="0" algn="l">
              <a:buNone/>
            </a:pPr>
            <a:r>
              <a:rPr lang="en-US" sz="1800" dirty="0">
                <a:solidFill>
                  <a:srgbClr val="445578"/>
                </a:solidFill>
                <a:latin typeface="Inter"/>
              </a:rPr>
              <a:t>        </a:t>
            </a:r>
            <a:r>
              <a:rPr lang="en-US" sz="1800" dirty="0" err="1">
                <a:solidFill>
                  <a:srgbClr val="445578"/>
                </a:solidFill>
                <a:latin typeface="Inter"/>
              </a:rPr>
              <a:t>self.last</a:t>
            </a:r>
            <a:r>
              <a:rPr lang="en-US" sz="1800" dirty="0">
                <a:solidFill>
                  <a:srgbClr val="445578"/>
                </a:solidFill>
                <a:latin typeface="Inter"/>
              </a:rPr>
              <a:t> = last</a:t>
            </a:r>
          </a:p>
          <a:p>
            <a:pPr marL="0" indent="0" algn="l">
              <a:buNone/>
            </a:pPr>
            <a:r>
              <a:rPr lang="en-US" sz="1800" dirty="0">
                <a:solidFill>
                  <a:srgbClr val="445578"/>
                </a:solidFill>
                <a:latin typeface="Inter"/>
              </a:rPr>
              <a:t>        </a:t>
            </a:r>
            <a:r>
              <a:rPr lang="en-US" sz="1800" dirty="0" err="1">
                <a:solidFill>
                  <a:srgbClr val="445578"/>
                </a:solidFill>
                <a:latin typeface="Inter"/>
              </a:rPr>
              <a:t>self.salary</a:t>
            </a:r>
            <a:r>
              <a:rPr lang="en-US" sz="1800" dirty="0">
                <a:solidFill>
                  <a:srgbClr val="445578"/>
                </a:solidFill>
                <a:latin typeface="Inter"/>
              </a:rPr>
              <a:t> = salary</a:t>
            </a:r>
          </a:p>
          <a:p>
            <a:pPr marL="0" indent="0" algn="l">
              <a:buNone/>
            </a:pPr>
            <a:endParaRPr lang="en-US" sz="1800" dirty="0">
              <a:solidFill>
                <a:srgbClr val="445578"/>
              </a:solidFill>
              <a:latin typeface="Inter"/>
            </a:endParaRPr>
          </a:p>
          <a:p>
            <a:pPr marL="0" indent="0" algn="l">
              <a:buNone/>
            </a:pPr>
            <a:r>
              <a:rPr lang="en-US" sz="1800" dirty="0">
                <a:solidFill>
                  <a:srgbClr val="445578"/>
                </a:solidFill>
                <a:latin typeface="Inter"/>
              </a:rPr>
              <a:t>    @classmethod</a:t>
            </a:r>
          </a:p>
          <a:p>
            <a:pPr marL="0" indent="0" algn="l">
              <a:buNone/>
            </a:pPr>
            <a:r>
              <a:rPr lang="en-US" sz="1800" dirty="0">
                <a:solidFill>
                  <a:srgbClr val="445578"/>
                </a:solidFill>
                <a:latin typeface="Inter"/>
              </a:rPr>
              <a:t>    def </a:t>
            </a:r>
            <a:r>
              <a:rPr lang="en-US" sz="1800" dirty="0" err="1">
                <a:solidFill>
                  <a:srgbClr val="445578"/>
                </a:solidFill>
                <a:latin typeface="Inter"/>
              </a:rPr>
              <a:t>set_raise_amount</a:t>
            </a:r>
            <a:r>
              <a:rPr lang="en-US" sz="1800" dirty="0">
                <a:solidFill>
                  <a:srgbClr val="445578"/>
                </a:solidFill>
                <a:latin typeface="Inter"/>
              </a:rPr>
              <a:t>(</a:t>
            </a:r>
            <a:r>
              <a:rPr lang="en-US" sz="1800" dirty="0" err="1">
                <a:solidFill>
                  <a:srgbClr val="445578"/>
                </a:solidFill>
                <a:latin typeface="Inter"/>
              </a:rPr>
              <a:t>cls</a:t>
            </a:r>
            <a:r>
              <a:rPr lang="en-US" sz="1800" dirty="0">
                <a:solidFill>
                  <a:srgbClr val="445578"/>
                </a:solidFill>
                <a:latin typeface="Inter"/>
              </a:rPr>
              <a:t>, amount):</a:t>
            </a:r>
          </a:p>
          <a:p>
            <a:pPr marL="0" indent="0" algn="l">
              <a:buNone/>
            </a:pPr>
            <a:r>
              <a:rPr lang="en-US" sz="1800" dirty="0">
                <a:solidFill>
                  <a:srgbClr val="445578"/>
                </a:solidFill>
                <a:latin typeface="Inter"/>
              </a:rPr>
              <a:t>        </a:t>
            </a:r>
            <a:r>
              <a:rPr lang="en-US" sz="1800" dirty="0" err="1">
                <a:solidFill>
                  <a:srgbClr val="445578"/>
                </a:solidFill>
                <a:latin typeface="Inter"/>
              </a:rPr>
              <a:t>cls.raise_amount</a:t>
            </a:r>
            <a:r>
              <a:rPr lang="en-US" sz="1800" dirty="0">
                <a:solidFill>
                  <a:srgbClr val="445578"/>
                </a:solidFill>
                <a:latin typeface="Inter"/>
              </a:rPr>
              <a:t> = amount  # class method to set raise amount</a:t>
            </a:r>
          </a:p>
          <a:p>
            <a:pPr marL="0" indent="0" algn="l">
              <a:buNone/>
            </a:pPr>
            <a:r>
              <a:rPr lang="en-US" sz="1800" dirty="0">
                <a:solidFill>
                  <a:srgbClr val="445578"/>
                </a:solidFill>
                <a:latin typeface="Inter"/>
              </a:rPr>
              <a:t>emp1 = Employee("John", "Doe", 50000)  # creating objects</a:t>
            </a:r>
          </a:p>
          <a:p>
            <a:pPr marL="0" indent="0" algn="l">
              <a:buNone/>
            </a:pPr>
            <a:r>
              <a:rPr lang="en-US" sz="1800" dirty="0">
                <a:solidFill>
                  <a:srgbClr val="445578"/>
                </a:solidFill>
                <a:latin typeface="Inter"/>
              </a:rPr>
              <a:t>emp2 = Employee("Jane", "Smith", 60000)</a:t>
            </a:r>
          </a:p>
          <a:p>
            <a:pPr marL="0" indent="0" algn="l">
              <a:buNone/>
            </a:pPr>
            <a:endParaRPr lang="en-US" sz="1800" dirty="0">
              <a:solidFill>
                <a:srgbClr val="445578"/>
              </a:solidFill>
              <a:latin typeface="Inter"/>
            </a:endParaRPr>
          </a:p>
          <a:p>
            <a:pPr marL="0" indent="0" algn="l">
              <a:buNone/>
            </a:pPr>
            <a:r>
              <a:rPr lang="en-US" sz="1800" dirty="0">
                <a:solidFill>
                  <a:srgbClr val="445578"/>
                </a:solidFill>
                <a:latin typeface="Inter"/>
              </a:rPr>
              <a:t>print(</a:t>
            </a:r>
            <a:r>
              <a:rPr lang="en-US" sz="1800" dirty="0" err="1">
                <a:solidFill>
                  <a:srgbClr val="445578"/>
                </a:solidFill>
                <a:latin typeface="Inter"/>
              </a:rPr>
              <a:t>Employee.raise_amount</a:t>
            </a:r>
            <a:r>
              <a:rPr lang="en-US" sz="1800" dirty="0">
                <a:solidFill>
                  <a:srgbClr val="445578"/>
                </a:solidFill>
                <a:latin typeface="Inter"/>
              </a:rPr>
              <a:t>)  </a:t>
            </a:r>
          </a:p>
          <a:p>
            <a:pPr marL="0" indent="0" algn="l">
              <a:buNone/>
            </a:pPr>
            <a:r>
              <a:rPr lang="en-US" sz="1800" dirty="0" err="1">
                <a:solidFill>
                  <a:srgbClr val="445578"/>
                </a:solidFill>
                <a:latin typeface="Inter"/>
              </a:rPr>
              <a:t>Employee.set_raise_amount</a:t>
            </a:r>
            <a:r>
              <a:rPr lang="en-US" sz="1800" dirty="0">
                <a:solidFill>
                  <a:srgbClr val="445578"/>
                </a:solidFill>
                <a:latin typeface="Inter"/>
              </a:rPr>
              <a:t>(1.10)  # calling class method to set raise amount</a:t>
            </a:r>
          </a:p>
          <a:p>
            <a:pPr marL="0" indent="0" algn="l">
              <a:buNone/>
            </a:pPr>
            <a:r>
              <a:rPr lang="en-US" sz="1800" dirty="0">
                <a:solidFill>
                  <a:srgbClr val="445578"/>
                </a:solidFill>
                <a:latin typeface="Inter"/>
              </a:rPr>
              <a:t>print(</a:t>
            </a:r>
            <a:r>
              <a:rPr lang="en-US" sz="1800" dirty="0" err="1">
                <a:solidFill>
                  <a:srgbClr val="445578"/>
                </a:solidFill>
                <a:latin typeface="Inter"/>
              </a:rPr>
              <a:t>Employee.raise_amount</a:t>
            </a:r>
            <a:r>
              <a:rPr lang="en-US" sz="1800" dirty="0">
                <a:solidFill>
                  <a:srgbClr val="445578"/>
                </a:solidFill>
                <a:latin typeface="Inter"/>
              </a:rPr>
              <a:t>)</a:t>
            </a:r>
          </a:p>
        </p:txBody>
      </p:sp>
      <p:sp>
        <p:nvSpPr>
          <p:cNvPr id="11" name="Content Placeholder 3">
            <a:extLst>
              <a:ext uri="{FF2B5EF4-FFF2-40B4-BE49-F238E27FC236}">
                <a16:creationId xmlns:a16="http://schemas.microsoft.com/office/drawing/2014/main" id="{C96E5AB7-5081-7B11-6C04-A4DA28D49DE5}"/>
              </a:ext>
            </a:extLst>
          </p:cNvPr>
          <p:cNvSpPr txBox="1">
            <a:spLocks/>
          </p:cNvSpPr>
          <p:nvPr/>
        </p:nvSpPr>
        <p:spPr>
          <a:xfrm>
            <a:off x="5671227" y="0"/>
            <a:ext cx="6520774" cy="6857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800" b="1" dirty="0">
                <a:solidFill>
                  <a:schemeClr val="accent2">
                    <a:lumMod val="75000"/>
                  </a:schemeClr>
                </a:solidFill>
              </a:rPr>
              <a:t>Ex: Employee class using class methods </a:t>
            </a:r>
          </a:p>
          <a:p>
            <a:pPr marL="0" indent="0">
              <a:buFont typeface="Arial" panose="020B0604020202020204" pitchFamily="34" charset="0"/>
              <a:buNone/>
            </a:pPr>
            <a:r>
              <a:rPr lang="en-US" sz="1800" dirty="0">
                <a:solidFill>
                  <a:srgbClr val="445578"/>
                </a:solidFill>
                <a:latin typeface="Inter"/>
              </a:rPr>
              <a:t>import datetime</a:t>
            </a:r>
          </a:p>
          <a:p>
            <a:pPr marL="0" indent="0">
              <a:buFont typeface="Arial" panose="020B0604020202020204" pitchFamily="34" charset="0"/>
              <a:buNone/>
            </a:pPr>
            <a:r>
              <a:rPr lang="en-US" sz="1800" dirty="0">
                <a:solidFill>
                  <a:srgbClr val="445578"/>
                </a:solidFill>
                <a:latin typeface="Inter"/>
              </a:rPr>
              <a:t>class Person:</a:t>
            </a:r>
          </a:p>
          <a:p>
            <a:pPr marL="0" indent="0">
              <a:buFont typeface="Arial" panose="020B0604020202020204" pitchFamily="34" charset="0"/>
              <a:buNone/>
            </a:pPr>
            <a:r>
              <a:rPr lang="en-US" sz="1800" dirty="0">
                <a:solidFill>
                  <a:srgbClr val="445578"/>
                </a:solidFill>
                <a:latin typeface="Inter"/>
              </a:rPr>
              <a:t>    # Define a class variable </a:t>
            </a:r>
            <a:r>
              <a:rPr lang="en-US" sz="1800" dirty="0" err="1">
                <a:solidFill>
                  <a:srgbClr val="445578"/>
                </a:solidFill>
                <a:latin typeface="Inter"/>
              </a:rPr>
              <a:t>all_people</a:t>
            </a:r>
            <a:r>
              <a:rPr lang="en-US" sz="1800" dirty="0">
                <a:solidFill>
                  <a:srgbClr val="445578"/>
                </a:solidFill>
                <a:latin typeface="Inter"/>
              </a:rPr>
              <a:t> as an empty list</a:t>
            </a:r>
          </a:p>
          <a:p>
            <a:pPr marL="0" indent="0">
              <a:buFont typeface="Arial" panose="020B0604020202020204" pitchFamily="34" charset="0"/>
              <a:buNone/>
            </a:pPr>
            <a:r>
              <a:rPr lang="en-US" sz="1800" dirty="0">
                <a:solidFill>
                  <a:srgbClr val="445578"/>
                </a:solidFill>
                <a:latin typeface="Inter"/>
              </a:rPr>
              <a:t>    </a:t>
            </a:r>
            <a:r>
              <a:rPr lang="en-US" sz="1800" dirty="0" err="1">
                <a:solidFill>
                  <a:srgbClr val="445578"/>
                </a:solidFill>
                <a:latin typeface="Inter"/>
              </a:rPr>
              <a:t>all_people</a:t>
            </a:r>
            <a:r>
              <a:rPr lang="en-US" sz="1800" dirty="0">
                <a:solidFill>
                  <a:srgbClr val="445578"/>
                </a:solidFill>
                <a:latin typeface="Inter"/>
              </a:rPr>
              <a:t> = []</a:t>
            </a:r>
          </a:p>
          <a:p>
            <a:pPr marL="0" indent="0">
              <a:buFont typeface="Arial" panose="020B0604020202020204" pitchFamily="34" charset="0"/>
              <a:buNone/>
            </a:pPr>
            <a:r>
              <a:rPr lang="en-US" sz="1800" dirty="0">
                <a:solidFill>
                  <a:srgbClr val="445578"/>
                </a:solidFill>
                <a:latin typeface="Inter"/>
              </a:rPr>
              <a:t>    # Define an instance method called __</a:t>
            </a:r>
            <a:r>
              <a:rPr lang="en-US" sz="1800" dirty="0" err="1">
                <a:solidFill>
                  <a:srgbClr val="445578"/>
                </a:solidFill>
                <a:latin typeface="Inter"/>
              </a:rPr>
              <a:t>init</a:t>
            </a:r>
            <a:r>
              <a:rPr lang="en-US" sz="1800" dirty="0">
                <a:solidFill>
                  <a:srgbClr val="445578"/>
                </a:solidFill>
                <a:latin typeface="Inter"/>
              </a:rPr>
              <a:t>__ that takes two arguments: name and age</a:t>
            </a:r>
          </a:p>
          <a:p>
            <a:pPr marL="0" indent="0">
              <a:buFont typeface="Arial" panose="020B0604020202020204" pitchFamily="34" charset="0"/>
              <a:buNone/>
            </a:pPr>
            <a:r>
              <a:rPr lang="en-US" sz="1800" dirty="0">
                <a:solidFill>
                  <a:srgbClr val="445578"/>
                </a:solidFill>
                <a:latin typeface="Inter"/>
              </a:rPr>
              <a:t>    def __</a:t>
            </a:r>
            <a:r>
              <a:rPr lang="en-US" sz="1800" dirty="0" err="1">
                <a:solidFill>
                  <a:srgbClr val="445578"/>
                </a:solidFill>
                <a:latin typeface="Inter"/>
              </a:rPr>
              <a:t>init</a:t>
            </a:r>
            <a:r>
              <a:rPr lang="en-US" sz="1800" dirty="0">
                <a:solidFill>
                  <a:srgbClr val="445578"/>
                </a:solidFill>
                <a:latin typeface="Inter"/>
              </a:rPr>
              <a:t>__(self, name, age):</a:t>
            </a:r>
          </a:p>
          <a:p>
            <a:pPr marL="0" indent="0">
              <a:buFont typeface="Arial" panose="020B0604020202020204" pitchFamily="34" charset="0"/>
              <a:buNone/>
            </a:pPr>
            <a:r>
              <a:rPr lang="en-US" sz="1800" dirty="0">
                <a:solidFill>
                  <a:srgbClr val="445578"/>
                </a:solidFill>
                <a:latin typeface="Inter"/>
              </a:rPr>
              <a:t>        self.name = name</a:t>
            </a:r>
          </a:p>
          <a:p>
            <a:pPr marL="0" indent="0">
              <a:buFont typeface="Arial" panose="020B0604020202020204" pitchFamily="34" charset="0"/>
              <a:buNone/>
            </a:pPr>
            <a:r>
              <a:rPr lang="en-US" sz="1800" dirty="0">
                <a:solidFill>
                  <a:srgbClr val="445578"/>
                </a:solidFill>
                <a:latin typeface="Inter"/>
              </a:rPr>
              <a:t>        </a:t>
            </a:r>
            <a:r>
              <a:rPr lang="en-US" sz="1800" dirty="0" err="1">
                <a:solidFill>
                  <a:srgbClr val="445578"/>
                </a:solidFill>
                <a:latin typeface="Inter"/>
              </a:rPr>
              <a:t>self.age</a:t>
            </a:r>
            <a:r>
              <a:rPr lang="en-US" sz="1800" dirty="0">
                <a:solidFill>
                  <a:srgbClr val="445578"/>
                </a:solidFill>
                <a:latin typeface="Inter"/>
              </a:rPr>
              <a:t> = age</a:t>
            </a:r>
          </a:p>
          <a:p>
            <a:pPr marL="0" indent="0">
              <a:buFont typeface="Arial" panose="020B0604020202020204" pitchFamily="34" charset="0"/>
              <a:buNone/>
            </a:pPr>
            <a:r>
              <a:rPr lang="en-US" sz="1800" dirty="0">
                <a:solidFill>
                  <a:srgbClr val="445578"/>
                </a:solidFill>
                <a:latin typeface="Inter"/>
              </a:rPr>
              <a:t>        # Add the instance to the </a:t>
            </a:r>
            <a:r>
              <a:rPr lang="en-US" sz="1800" dirty="0" err="1">
                <a:solidFill>
                  <a:srgbClr val="445578"/>
                </a:solidFill>
                <a:latin typeface="Inter"/>
              </a:rPr>
              <a:t>all_people</a:t>
            </a:r>
            <a:r>
              <a:rPr lang="en-US" sz="1800" dirty="0">
                <a:solidFill>
                  <a:srgbClr val="445578"/>
                </a:solidFill>
                <a:latin typeface="Inter"/>
              </a:rPr>
              <a:t> list</a:t>
            </a:r>
          </a:p>
          <a:p>
            <a:pPr marL="0" indent="0">
              <a:buFont typeface="Arial" panose="020B0604020202020204" pitchFamily="34" charset="0"/>
              <a:buNone/>
            </a:pPr>
            <a:r>
              <a:rPr lang="en-US" sz="1800" dirty="0">
                <a:solidFill>
                  <a:srgbClr val="445578"/>
                </a:solidFill>
                <a:latin typeface="Inter"/>
              </a:rPr>
              <a:t>        </a:t>
            </a:r>
            <a:r>
              <a:rPr lang="en-US" sz="1800" dirty="0" err="1">
                <a:solidFill>
                  <a:srgbClr val="445578"/>
                </a:solidFill>
                <a:latin typeface="Inter"/>
              </a:rPr>
              <a:t>Person.all_people.append</a:t>
            </a:r>
            <a:r>
              <a:rPr lang="en-US" sz="1800" dirty="0">
                <a:solidFill>
                  <a:srgbClr val="445578"/>
                </a:solidFill>
                <a:latin typeface="Inter"/>
              </a:rPr>
              <a:t>(self)</a:t>
            </a:r>
          </a:p>
          <a:p>
            <a:pPr marL="0" indent="0">
              <a:buFont typeface="Arial" panose="020B0604020202020204" pitchFamily="34" charset="0"/>
              <a:buNone/>
            </a:pPr>
            <a:r>
              <a:rPr lang="en-US" sz="1800" dirty="0">
                <a:solidFill>
                  <a:srgbClr val="445578"/>
                </a:solidFill>
                <a:latin typeface="Inter"/>
              </a:rPr>
              <a:t>    # Define a class method called </a:t>
            </a:r>
            <a:r>
              <a:rPr lang="en-US" sz="1800" dirty="0" err="1">
                <a:solidFill>
                  <a:srgbClr val="445578"/>
                </a:solidFill>
                <a:latin typeface="Inter"/>
              </a:rPr>
              <a:t>from_birth_year</a:t>
            </a:r>
            <a:r>
              <a:rPr lang="en-US" sz="1800" dirty="0">
                <a:solidFill>
                  <a:srgbClr val="445578"/>
                </a:solidFill>
                <a:latin typeface="Inter"/>
              </a:rPr>
              <a:t> that takes two arguments: </a:t>
            </a:r>
            <a:r>
              <a:rPr lang="en-US" sz="1800" dirty="0" err="1">
                <a:solidFill>
                  <a:srgbClr val="445578"/>
                </a:solidFill>
                <a:latin typeface="Inter"/>
              </a:rPr>
              <a:t>cls</a:t>
            </a:r>
            <a:r>
              <a:rPr lang="en-US" sz="1800" dirty="0">
                <a:solidFill>
                  <a:srgbClr val="445578"/>
                </a:solidFill>
                <a:latin typeface="Inter"/>
              </a:rPr>
              <a:t> and name and </a:t>
            </a:r>
            <a:r>
              <a:rPr lang="en-US" sz="1800" dirty="0" err="1">
                <a:solidFill>
                  <a:srgbClr val="445578"/>
                </a:solidFill>
                <a:latin typeface="Inter"/>
              </a:rPr>
              <a:t>birth_year</a:t>
            </a:r>
            <a:endParaRPr lang="en-US" sz="1800" dirty="0">
              <a:solidFill>
                <a:srgbClr val="445578"/>
              </a:solidFill>
              <a:latin typeface="Inter"/>
            </a:endParaRPr>
          </a:p>
          <a:p>
            <a:pPr marL="0" indent="0">
              <a:buFont typeface="Arial" panose="020B0604020202020204" pitchFamily="34" charset="0"/>
              <a:buNone/>
            </a:pPr>
            <a:r>
              <a:rPr lang="en-US" sz="1800" dirty="0">
                <a:solidFill>
                  <a:srgbClr val="445578"/>
                </a:solidFill>
                <a:latin typeface="Inter"/>
              </a:rPr>
              <a:t>    @classmethod</a:t>
            </a:r>
          </a:p>
          <a:p>
            <a:pPr marL="0" indent="0">
              <a:buFont typeface="Arial" panose="020B0604020202020204" pitchFamily="34" charset="0"/>
              <a:buNone/>
            </a:pPr>
            <a:r>
              <a:rPr lang="en-US" sz="1800" dirty="0">
                <a:solidFill>
                  <a:srgbClr val="445578"/>
                </a:solidFill>
                <a:latin typeface="Inter"/>
              </a:rPr>
              <a:t>    def </a:t>
            </a:r>
            <a:r>
              <a:rPr lang="en-US" sz="1800" dirty="0" err="1">
                <a:solidFill>
                  <a:srgbClr val="445578"/>
                </a:solidFill>
                <a:latin typeface="Inter"/>
              </a:rPr>
              <a:t>from_birth_year</a:t>
            </a:r>
            <a:r>
              <a:rPr lang="en-US" sz="1800" dirty="0">
                <a:solidFill>
                  <a:srgbClr val="445578"/>
                </a:solidFill>
                <a:latin typeface="Inter"/>
              </a:rPr>
              <a:t>(</a:t>
            </a:r>
            <a:r>
              <a:rPr lang="en-US" sz="1800" dirty="0" err="1">
                <a:solidFill>
                  <a:srgbClr val="445578"/>
                </a:solidFill>
                <a:latin typeface="Inter"/>
              </a:rPr>
              <a:t>cls</a:t>
            </a:r>
            <a:r>
              <a:rPr lang="en-US" sz="1800" dirty="0">
                <a:solidFill>
                  <a:srgbClr val="445578"/>
                </a:solidFill>
                <a:latin typeface="Inter"/>
              </a:rPr>
              <a:t>, name, </a:t>
            </a:r>
            <a:r>
              <a:rPr lang="en-US" sz="1800" dirty="0" err="1">
                <a:solidFill>
                  <a:srgbClr val="445578"/>
                </a:solidFill>
                <a:latin typeface="Inter"/>
              </a:rPr>
              <a:t>birth_year</a:t>
            </a:r>
            <a:r>
              <a:rPr lang="en-US" sz="1800" dirty="0">
                <a:solidFill>
                  <a:srgbClr val="445578"/>
                </a:solidFill>
                <a:latin typeface="Inter"/>
              </a:rPr>
              <a:t>):</a:t>
            </a:r>
          </a:p>
          <a:p>
            <a:pPr marL="0" indent="0">
              <a:buFont typeface="Arial" panose="020B0604020202020204" pitchFamily="34" charset="0"/>
              <a:buNone/>
            </a:pPr>
            <a:r>
              <a:rPr lang="en-US" sz="1800" dirty="0">
                <a:solidFill>
                  <a:srgbClr val="445578"/>
                </a:solidFill>
                <a:latin typeface="Inter"/>
              </a:rPr>
              <a:t>        # Calculate the age based on the current year and birth year</a:t>
            </a:r>
          </a:p>
          <a:p>
            <a:pPr marL="0" indent="0">
              <a:buFont typeface="Arial" panose="020B0604020202020204" pitchFamily="34" charset="0"/>
              <a:buNone/>
            </a:pPr>
            <a:r>
              <a:rPr lang="en-US" sz="1800" dirty="0">
                <a:solidFill>
                  <a:srgbClr val="445578"/>
                </a:solidFill>
                <a:latin typeface="Inter"/>
              </a:rPr>
              <a:t>        age = </a:t>
            </a:r>
            <a:r>
              <a:rPr lang="en-US" sz="1800" dirty="0" err="1">
                <a:solidFill>
                  <a:srgbClr val="445578"/>
                </a:solidFill>
                <a:latin typeface="Inter"/>
              </a:rPr>
              <a:t>datetime.date.today</a:t>
            </a:r>
            <a:r>
              <a:rPr lang="en-US" sz="1800" dirty="0">
                <a:solidFill>
                  <a:srgbClr val="445578"/>
                </a:solidFill>
                <a:latin typeface="Inter"/>
              </a:rPr>
              <a:t>().year - </a:t>
            </a:r>
            <a:r>
              <a:rPr lang="en-US" sz="1800" dirty="0" err="1">
                <a:solidFill>
                  <a:srgbClr val="445578"/>
                </a:solidFill>
                <a:latin typeface="Inter"/>
              </a:rPr>
              <a:t>birth_year</a:t>
            </a:r>
            <a:endParaRPr lang="en-US" sz="1800" dirty="0">
              <a:solidFill>
                <a:srgbClr val="445578"/>
              </a:solidFill>
              <a:latin typeface="Inter"/>
            </a:endParaRPr>
          </a:p>
          <a:p>
            <a:pPr marL="0" indent="0">
              <a:buFont typeface="Arial" panose="020B0604020202020204" pitchFamily="34" charset="0"/>
              <a:buNone/>
            </a:pPr>
            <a:r>
              <a:rPr lang="en-US" sz="1800" dirty="0">
                <a:solidFill>
                  <a:srgbClr val="445578"/>
                </a:solidFill>
                <a:latin typeface="Inter"/>
              </a:rPr>
              <a:t>        # Return a new instance of the Person class with the calculated age and given name</a:t>
            </a:r>
          </a:p>
          <a:p>
            <a:pPr marL="0" indent="0">
              <a:buFont typeface="Arial" panose="020B0604020202020204" pitchFamily="34" charset="0"/>
              <a:buNone/>
            </a:pPr>
            <a:r>
              <a:rPr lang="en-US" sz="1800" dirty="0">
                <a:solidFill>
                  <a:srgbClr val="445578"/>
                </a:solidFill>
                <a:latin typeface="Inter"/>
              </a:rPr>
              <a:t>        return </a:t>
            </a:r>
            <a:r>
              <a:rPr lang="en-US" sz="1800" dirty="0" err="1">
                <a:solidFill>
                  <a:srgbClr val="445578"/>
                </a:solidFill>
                <a:latin typeface="Inter"/>
              </a:rPr>
              <a:t>cls</a:t>
            </a:r>
            <a:r>
              <a:rPr lang="en-US" sz="1800" dirty="0">
                <a:solidFill>
                  <a:srgbClr val="445578"/>
                </a:solidFill>
                <a:latin typeface="Inter"/>
              </a:rPr>
              <a:t>(name, age)</a:t>
            </a:r>
          </a:p>
          <a:p>
            <a:pPr marL="0" indent="0">
              <a:buFont typeface="Arial" panose="020B0604020202020204" pitchFamily="34" charset="0"/>
              <a:buNone/>
            </a:pPr>
            <a:r>
              <a:rPr lang="en-US" sz="1800" dirty="0">
                <a:solidFill>
                  <a:srgbClr val="445578"/>
                </a:solidFill>
                <a:latin typeface="Inter"/>
              </a:rPr>
              <a:t># Create two instances of the Person class</a:t>
            </a:r>
          </a:p>
          <a:p>
            <a:pPr marL="0" indent="0">
              <a:buFont typeface="Arial" panose="020B0604020202020204" pitchFamily="34" charset="0"/>
              <a:buNone/>
            </a:pPr>
            <a:r>
              <a:rPr lang="en-US" sz="1800" dirty="0">
                <a:solidFill>
                  <a:srgbClr val="445578"/>
                </a:solidFill>
                <a:latin typeface="Inter"/>
              </a:rPr>
              <a:t>person1 = Person("Alice", 30)</a:t>
            </a:r>
          </a:p>
          <a:p>
            <a:pPr marL="0" indent="0">
              <a:buFont typeface="Arial" panose="020B0604020202020204" pitchFamily="34" charset="0"/>
              <a:buNone/>
            </a:pPr>
            <a:r>
              <a:rPr lang="en-US" sz="1800" dirty="0">
                <a:solidFill>
                  <a:srgbClr val="445578"/>
                </a:solidFill>
                <a:latin typeface="Inter"/>
              </a:rPr>
              <a:t>person2 = Person("Bob", 25)</a:t>
            </a:r>
          </a:p>
          <a:p>
            <a:pPr marL="0" indent="0">
              <a:buFont typeface="Arial" panose="020B0604020202020204" pitchFamily="34" charset="0"/>
              <a:buNone/>
            </a:pPr>
            <a:r>
              <a:rPr lang="en-US" sz="1800" dirty="0">
                <a:solidFill>
                  <a:srgbClr val="445578"/>
                </a:solidFill>
                <a:latin typeface="Inter"/>
              </a:rPr>
              <a:t># Create a new instance of the Person class using the class method </a:t>
            </a:r>
            <a:r>
              <a:rPr lang="en-US" sz="1800" dirty="0" err="1">
                <a:solidFill>
                  <a:srgbClr val="445578"/>
                </a:solidFill>
                <a:latin typeface="Inter"/>
              </a:rPr>
              <a:t>from_birth_year</a:t>
            </a:r>
            <a:endParaRPr lang="en-US" sz="1800" dirty="0">
              <a:solidFill>
                <a:srgbClr val="445578"/>
              </a:solidFill>
              <a:latin typeface="Inter"/>
            </a:endParaRPr>
          </a:p>
          <a:p>
            <a:pPr marL="0" indent="0">
              <a:buFont typeface="Arial" panose="020B0604020202020204" pitchFamily="34" charset="0"/>
              <a:buNone/>
            </a:pPr>
            <a:r>
              <a:rPr lang="en-US" sz="1800" dirty="0">
                <a:solidFill>
                  <a:srgbClr val="445578"/>
                </a:solidFill>
                <a:latin typeface="Inter"/>
              </a:rPr>
              <a:t>person3 = </a:t>
            </a:r>
            <a:r>
              <a:rPr lang="en-US" sz="1800" dirty="0" err="1">
                <a:solidFill>
                  <a:srgbClr val="445578"/>
                </a:solidFill>
                <a:latin typeface="Inter"/>
              </a:rPr>
              <a:t>Person.from_birth_year</a:t>
            </a:r>
            <a:r>
              <a:rPr lang="en-US" sz="1800" dirty="0">
                <a:solidFill>
                  <a:srgbClr val="445578"/>
                </a:solidFill>
                <a:latin typeface="Inter"/>
              </a:rPr>
              <a:t>("Charlie", 1990)</a:t>
            </a:r>
          </a:p>
          <a:p>
            <a:pPr marL="0" indent="0">
              <a:buFont typeface="Arial" panose="020B0604020202020204" pitchFamily="34" charset="0"/>
              <a:buNone/>
            </a:pPr>
            <a:r>
              <a:rPr lang="en-US" sz="1800" dirty="0">
                <a:solidFill>
                  <a:srgbClr val="445578"/>
                </a:solidFill>
                <a:latin typeface="Inter"/>
              </a:rPr>
              <a:t># Print the names and ages of all people</a:t>
            </a:r>
          </a:p>
          <a:p>
            <a:pPr marL="0" indent="0">
              <a:buFont typeface="Arial" panose="020B0604020202020204" pitchFamily="34" charset="0"/>
              <a:buNone/>
            </a:pPr>
            <a:r>
              <a:rPr lang="en-US" sz="1800" dirty="0">
                <a:solidFill>
                  <a:srgbClr val="445578"/>
                </a:solidFill>
                <a:latin typeface="Inter"/>
              </a:rPr>
              <a:t>for person in </a:t>
            </a:r>
            <a:r>
              <a:rPr lang="en-US" sz="1800" dirty="0" err="1">
                <a:solidFill>
                  <a:srgbClr val="445578"/>
                </a:solidFill>
                <a:latin typeface="Inter"/>
              </a:rPr>
              <a:t>Person.all_people</a:t>
            </a:r>
            <a:r>
              <a:rPr lang="en-US" sz="1800" dirty="0">
                <a:solidFill>
                  <a:srgbClr val="445578"/>
                </a:solidFill>
                <a:latin typeface="Inter"/>
              </a:rPr>
              <a:t>:</a:t>
            </a:r>
          </a:p>
          <a:p>
            <a:pPr marL="0" indent="0">
              <a:buFont typeface="Arial" panose="020B0604020202020204" pitchFamily="34" charset="0"/>
              <a:buNone/>
            </a:pPr>
            <a:r>
              <a:rPr lang="en-US" sz="1800" dirty="0">
                <a:solidFill>
                  <a:srgbClr val="445578"/>
                </a:solidFill>
                <a:latin typeface="Inter"/>
              </a:rPr>
              <a:t>    print(person.name, </a:t>
            </a:r>
            <a:r>
              <a:rPr lang="en-US" sz="1800" dirty="0" err="1">
                <a:solidFill>
                  <a:srgbClr val="445578"/>
                </a:solidFill>
                <a:latin typeface="Inter"/>
              </a:rPr>
              <a:t>person.age</a:t>
            </a:r>
            <a:r>
              <a:rPr lang="en-US" sz="1800" dirty="0">
                <a:solidFill>
                  <a:srgbClr val="445578"/>
                </a:solidFill>
                <a:latin typeface="Inter"/>
              </a:rPr>
              <a:t>)</a:t>
            </a:r>
          </a:p>
        </p:txBody>
      </p:sp>
    </p:spTree>
    <p:extLst>
      <p:ext uri="{BB962C8B-B14F-4D97-AF65-F5344CB8AC3E}">
        <p14:creationId xmlns:p14="http://schemas.microsoft.com/office/powerpoint/2010/main" val="928098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200" b="1" u="sng" dirty="0">
                <a:solidFill>
                  <a:schemeClr val="accent2">
                    <a:lumMod val="75000"/>
                  </a:schemeClr>
                </a:solidFill>
              </a:rPr>
              <a:t>Methods (OOP)</a:t>
            </a:r>
            <a:endParaRPr lang="en-US" sz="22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1" y="350196"/>
            <a:ext cx="12191999" cy="6498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2">
                    <a:lumMod val="75000"/>
                  </a:schemeClr>
                </a:solidFill>
              </a:rPr>
              <a:t>Static Methods: </a:t>
            </a:r>
            <a:r>
              <a:rPr lang="en-US" sz="2000" b="0" i="0" dirty="0">
                <a:solidFill>
                  <a:srgbClr val="445578"/>
                </a:solidFill>
                <a:effectLst/>
                <a:latin typeface="Inter"/>
              </a:rPr>
              <a:t>Static methods do not take the self or “</a:t>
            </a:r>
            <a:r>
              <a:rPr lang="en-US" sz="2000" b="0" i="0" dirty="0" err="1">
                <a:solidFill>
                  <a:srgbClr val="445578"/>
                </a:solidFill>
                <a:effectLst/>
                <a:latin typeface="Inter"/>
              </a:rPr>
              <a:t>cls</a:t>
            </a:r>
            <a:r>
              <a:rPr lang="en-US" sz="2000" b="0" i="0" dirty="0">
                <a:solidFill>
                  <a:srgbClr val="445578"/>
                </a:solidFill>
                <a:effectLst/>
                <a:latin typeface="Inter"/>
              </a:rPr>
              <a:t>” parameter and cannot access the instance, class variables, or methods. </a:t>
            </a:r>
            <a:endParaRPr lang="en-US" sz="1900" dirty="0">
              <a:solidFill>
                <a:schemeClr val="accent1">
                  <a:lumMod val="50000"/>
                </a:schemeClr>
              </a:solidFill>
            </a:endParaRPr>
          </a:p>
          <a:p>
            <a:pPr algn="l"/>
            <a:r>
              <a:rPr lang="en-US" b="1" dirty="0">
                <a:solidFill>
                  <a:schemeClr val="accent2">
                    <a:lumMod val="75000"/>
                  </a:schemeClr>
                </a:solidFill>
              </a:rPr>
              <a:t>Characteristics</a:t>
            </a:r>
          </a:p>
          <a:p>
            <a:pPr marL="342900" indent="-342900" algn="l">
              <a:buFont typeface="Wingdings" panose="05000000000000000000" pitchFamily="2" charset="2"/>
              <a:buChar char="Ø"/>
            </a:pPr>
            <a:r>
              <a:rPr lang="en-US" sz="2000" b="0" i="0" dirty="0">
                <a:solidFill>
                  <a:srgbClr val="445578"/>
                </a:solidFill>
                <a:effectLst/>
                <a:latin typeface="Inter"/>
              </a:rPr>
              <a:t>Are independent of instances of the class and the class itself. They don’t take any implicit first parameter like self or </a:t>
            </a:r>
            <a:r>
              <a:rPr lang="en-US" sz="2000" b="0" i="0" dirty="0" err="1">
                <a:solidFill>
                  <a:srgbClr val="445578"/>
                </a:solidFill>
                <a:effectLst/>
                <a:latin typeface="Inter"/>
              </a:rPr>
              <a:t>cls</a:t>
            </a:r>
            <a:r>
              <a:rPr lang="en-US" sz="2000" b="0" i="0" dirty="0">
                <a:solidFill>
                  <a:srgbClr val="445578"/>
                </a:solidFill>
                <a:effectLst/>
                <a:latin typeface="Inter"/>
              </a:rPr>
              <a:t>. </a:t>
            </a:r>
          </a:p>
          <a:p>
            <a:pPr marL="342900" indent="-342900" algn="l">
              <a:buFont typeface="Wingdings" panose="05000000000000000000" pitchFamily="2" charset="2"/>
              <a:buChar char="Ø"/>
            </a:pPr>
            <a:r>
              <a:rPr lang="en-US" sz="2000" b="0" i="0" dirty="0">
                <a:solidFill>
                  <a:srgbClr val="445578"/>
                </a:solidFill>
                <a:effectLst/>
                <a:latin typeface="Inter"/>
              </a:rPr>
              <a:t>Can’t access class-level data or instance-level data. work like normal functions outside of the class and have no access to data except the data passed as arguments. </a:t>
            </a:r>
          </a:p>
          <a:p>
            <a:pPr marL="342900" indent="-342900" algn="l">
              <a:buFont typeface="Wingdings" panose="05000000000000000000" pitchFamily="2" charset="2"/>
              <a:buChar char="Ø"/>
            </a:pPr>
            <a:r>
              <a:rPr lang="en-US" sz="2000" b="0" i="0" dirty="0">
                <a:solidFill>
                  <a:srgbClr val="445578"/>
                </a:solidFill>
                <a:effectLst/>
                <a:latin typeface="Inter"/>
              </a:rPr>
              <a:t>To define a static method, must use the @staticmethod decorator before the method definition. </a:t>
            </a:r>
          </a:p>
          <a:p>
            <a:pPr marL="342900" indent="-342900" algn="l">
              <a:buFont typeface="Wingdings" panose="05000000000000000000" pitchFamily="2" charset="2"/>
              <a:buChar char="Ø"/>
            </a:pPr>
            <a:r>
              <a:rPr lang="en-US" sz="2000" b="0" i="0" dirty="0">
                <a:solidFill>
                  <a:srgbClr val="445578"/>
                </a:solidFill>
                <a:effectLst/>
                <a:latin typeface="Inter"/>
              </a:rPr>
              <a:t>Are often utilized for utility functions that don’t depend on any data of the class or instance. They can be used to perform calculations or operations related to the class but not dependent on it. </a:t>
            </a: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9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1400" dirty="0">
              <a:solidFill>
                <a:schemeClr val="accent1">
                  <a:lumMod val="50000"/>
                </a:schemeClr>
              </a:solidFill>
            </a:endParaRPr>
          </a:p>
        </p:txBody>
      </p:sp>
      <p:sp>
        <p:nvSpPr>
          <p:cNvPr id="11" name="Rectangle 10">
            <a:extLst>
              <a:ext uri="{FF2B5EF4-FFF2-40B4-BE49-F238E27FC236}">
                <a16:creationId xmlns:a16="http://schemas.microsoft.com/office/drawing/2014/main" id="{FE11DD79-8200-CCFE-FCA4-9B988A35C1D4}"/>
              </a:ext>
            </a:extLst>
          </p:cNvPr>
          <p:cNvSpPr/>
          <p:nvPr/>
        </p:nvSpPr>
        <p:spPr>
          <a:xfrm>
            <a:off x="5943597" y="3513306"/>
            <a:ext cx="6128429" cy="32672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accent2">
                    <a:lumMod val="75000"/>
                  </a:schemeClr>
                </a:solidFill>
              </a:rPr>
              <a:t>Disadvantages</a:t>
            </a:r>
          </a:p>
          <a:p>
            <a:pPr marL="285750" indent="-285750" algn="l">
              <a:buFont typeface="Wingdings" panose="05000000000000000000" pitchFamily="2" charset="2"/>
              <a:buChar char="Ø"/>
            </a:pPr>
            <a:r>
              <a:rPr lang="en-US" b="0" i="0" dirty="0">
                <a:solidFill>
                  <a:srgbClr val="445578"/>
                </a:solidFill>
                <a:effectLst/>
                <a:latin typeface="Inter"/>
              </a:rPr>
              <a:t>cannot access the instance or class, they cannot modify any instance or class-level data. </a:t>
            </a:r>
          </a:p>
          <a:p>
            <a:pPr marL="285750" indent="-285750" algn="l">
              <a:buFont typeface="Wingdings" panose="05000000000000000000" pitchFamily="2" charset="2"/>
              <a:buChar char="Ø"/>
            </a:pPr>
            <a:r>
              <a:rPr lang="en-US" dirty="0">
                <a:solidFill>
                  <a:srgbClr val="445578"/>
                </a:solidFill>
                <a:latin typeface="Inter"/>
              </a:rPr>
              <a:t>A</a:t>
            </a:r>
            <a:r>
              <a:rPr lang="en-US" b="0" i="0" dirty="0">
                <a:solidFill>
                  <a:srgbClr val="445578"/>
                </a:solidFill>
                <a:effectLst/>
                <a:latin typeface="Inter"/>
              </a:rPr>
              <a:t>re less flexible than instance and class methods since they cannot be overridden in subclasses. </a:t>
            </a:r>
          </a:p>
          <a:p>
            <a:pPr marL="285750" indent="-285750" algn="l">
              <a:buFont typeface="Wingdings" panose="05000000000000000000" pitchFamily="2" charset="2"/>
              <a:buChar char="Ø"/>
            </a:pPr>
            <a:r>
              <a:rPr lang="en-US" b="0" i="0" dirty="0">
                <a:solidFill>
                  <a:srgbClr val="445578"/>
                </a:solidFill>
                <a:effectLst/>
                <a:latin typeface="Inter"/>
              </a:rPr>
              <a:t>may not provide a clear separation between the functionality that should be part of the class and the functionality that standalone functions should provide. </a:t>
            </a:r>
          </a:p>
          <a:p>
            <a:endParaRPr lang="en-US" b="1" i="0" dirty="0">
              <a:solidFill>
                <a:srgbClr val="445578"/>
              </a:solidFill>
              <a:effectLst/>
              <a:latin typeface="Inter"/>
            </a:endParaRPr>
          </a:p>
          <a:p>
            <a:pPr algn="ctr"/>
            <a:r>
              <a:rPr lang="en-IN" dirty="0"/>
              <a:t>"</a:t>
            </a:r>
          </a:p>
        </p:txBody>
      </p:sp>
      <p:sp>
        <p:nvSpPr>
          <p:cNvPr id="4" name="AutoShape 2" descr="Object-Oriented Programming in Python | 365 Data Science">
            <a:extLst>
              <a:ext uri="{FF2B5EF4-FFF2-40B4-BE49-F238E27FC236}">
                <a16:creationId xmlns:a16="http://schemas.microsoft.com/office/drawing/2014/main" id="{CB993A2B-9C32-72D0-A0B0-DE60EA9B2B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a:extLst>
              <a:ext uri="{FF2B5EF4-FFF2-40B4-BE49-F238E27FC236}">
                <a16:creationId xmlns:a16="http://schemas.microsoft.com/office/drawing/2014/main" id="{27D7DE58-630E-1EF2-6277-2D3E71052432}"/>
              </a:ext>
            </a:extLst>
          </p:cNvPr>
          <p:cNvSpPr/>
          <p:nvPr/>
        </p:nvSpPr>
        <p:spPr>
          <a:xfrm>
            <a:off x="-4" y="3503974"/>
            <a:ext cx="5943601" cy="33446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Advantages</a:t>
            </a:r>
          </a:p>
          <a:p>
            <a:pPr marL="285750" indent="-285750" algn="l">
              <a:buFont typeface="Wingdings" panose="05000000000000000000" pitchFamily="2" charset="2"/>
              <a:buChar char="Ø"/>
            </a:pPr>
            <a:r>
              <a:rPr lang="en-US" b="0" i="0" dirty="0">
                <a:solidFill>
                  <a:srgbClr val="445578"/>
                </a:solidFill>
                <a:effectLst/>
                <a:latin typeface="Inter"/>
              </a:rPr>
              <a:t>can execute operations independent of a specific instance or the class. </a:t>
            </a:r>
          </a:p>
          <a:p>
            <a:pPr marL="285750" indent="-285750" algn="l">
              <a:buFont typeface="Wingdings" panose="05000000000000000000" pitchFamily="2" charset="2"/>
              <a:buChar char="Ø"/>
            </a:pPr>
            <a:r>
              <a:rPr lang="en-US" b="0" i="0" dirty="0">
                <a:solidFill>
                  <a:srgbClr val="445578"/>
                </a:solidFill>
                <a:effectLst/>
                <a:latin typeface="Inter"/>
              </a:rPr>
              <a:t>can be called without creating an instance of the class, making them more memory-efficient than instance methods in cases where only a specific functionality is required. </a:t>
            </a:r>
          </a:p>
          <a:p>
            <a:pPr marL="285750" indent="-285750" algn="l">
              <a:buFont typeface="Wingdings" panose="05000000000000000000" pitchFamily="2" charset="2"/>
              <a:buChar char="Ø"/>
            </a:pPr>
            <a:r>
              <a:rPr lang="en-US" b="0" i="0" dirty="0">
                <a:solidFill>
                  <a:srgbClr val="445578"/>
                </a:solidFill>
                <a:effectLst/>
                <a:latin typeface="Inter"/>
              </a:rPr>
              <a:t>can be easily tested and mocked since they do not rely on the state of a specific instance or the class itself. </a:t>
            </a:r>
          </a:p>
          <a:p>
            <a:pPr marL="285750" indent="-285750" algn="l">
              <a:buFont typeface="Wingdings" panose="05000000000000000000" pitchFamily="2" charset="2"/>
              <a:buChar char="Ø"/>
            </a:pPr>
            <a:endParaRPr lang="en-US" b="0" i="0" dirty="0">
              <a:solidFill>
                <a:srgbClr val="445578"/>
              </a:solidFill>
              <a:effectLst/>
              <a:latin typeface="Inter"/>
            </a:endParaRPr>
          </a:p>
          <a:p>
            <a:pPr algn="l"/>
            <a:endParaRPr lang="en-IN" b="1" i="0" dirty="0">
              <a:solidFill>
                <a:srgbClr val="000000"/>
              </a:solidFill>
              <a:effectLst/>
              <a:latin typeface="Inter"/>
            </a:endParaRPr>
          </a:p>
        </p:txBody>
      </p:sp>
    </p:spTree>
    <p:extLst>
      <p:ext uri="{BB962C8B-B14F-4D97-AF65-F5344CB8AC3E}">
        <p14:creationId xmlns:p14="http://schemas.microsoft.com/office/powerpoint/2010/main" val="9895067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255225-19CC-AF1F-8EBC-60A98F1E2874}"/>
              </a:ext>
            </a:extLst>
          </p:cNvPr>
          <p:cNvSpPr>
            <a:spLocks noGrp="1"/>
          </p:cNvSpPr>
          <p:nvPr>
            <p:ph idx="1"/>
          </p:nvPr>
        </p:nvSpPr>
        <p:spPr>
          <a:xfrm>
            <a:off x="-1" y="1"/>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indent="0" algn="l">
              <a:buNone/>
            </a:pPr>
            <a:r>
              <a:rPr lang="en-US" sz="1600" b="1" dirty="0">
                <a:solidFill>
                  <a:schemeClr val="accent2">
                    <a:lumMod val="75000"/>
                  </a:schemeClr>
                </a:solidFill>
              </a:rPr>
              <a:t>Ex: </a:t>
            </a:r>
            <a:r>
              <a:rPr lang="en-US" sz="1600" dirty="0">
                <a:solidFill>
                  <a:srgbClr val="445578"/>
                </a:solidFill>
                <a:latin typeface="Inter"/>
              </a:rPr>
              <a:t>class </a:t>
            </a:r>
            <a:r>
              <a:rPr lang="en-US" sz="1600" dirty="0" err="1">
                <a:solidFill>
                  <a:srgbClr val="445578"/>
                </a:solidFill>
                <a:latin typeface="Inter"/>
              </a:rPr>
              <a:t>MathOperations</a:t>
            </a:r>
            <a:r>
              <a:rPr lang="en-US" sz="1600" dirty="0">
                <a:solidFill>
                  <a:srgbClr val="445578"/>
                </a:solidFill>
                <a:latin typeface="Inter"/>
              </a:rPr>
              <a:t>:</a:t>
            </a:r>
          </a:p>
          <a:p>
            <a:pPr marL="0" indent="0" algn="l">
              <a:buNone/>
            </a:pPr>
            <a:r>
              <a:rPr lang="en-US" sz="1600" dirty="0">
                <a:solidFill>
                  <a:srgbClr val="445578"/>
                </a:solidFill>
                <a:latin typeface="Inter"/>
              </a:rPr>
              <a:t>    # Static method that adds two numbers</a:t>
            </a:r>
          </a:p>
          <a:p>
            <a:pPr marL="0" indent="0" algn="l">
              <a:buNone/>
            </a:pPr>
            <a:r>
              <a:rPr lang="en-US" sz="1600" dirty="0">
                <a:solidFill>
                  <a:srgbClr val="445578"/>
                </a:solidFill>
                <a:latin typeface="Inter"/>
              </a:rPr>
              <a:t>    @staticmethod</a:t>
            </a:r>
          </a:p>
          <a:p>
            <a:pPr marL="0" indent="0" algn="l">
              <a:buNone/>
            </a:pPr>
            <a:r>
              <a:rPr lang="en-US" sz="1600" dirty="0">
                <a:solidFill>
                  <a:srgbClr val="445578"/>
                </a:solidFill>
                <a:latin typeface="Inter"/>
              </a:rPr>
              <a:t>    def </a:t>
            </a:r>
            <a:r>
              <a:rPr lang="en-US" sz="1600" dirty="0" err="1">
                <a:solidFill>
                  <a:srgbClr val="445578"/>
                </a:solidFill>
                <a:latin typeface="Inter"/>
              </a:rPr>
              <a:t>add_numbers</a:t>
            </a:r>
            <a:r>
              <a:rPr lang="en-US" sz="1600" dirty="0">
                <a:solidFill>
                  <a:srgbClr val="445578"/>
                </a:solidFill>
                <a:latin typeface="Inter"/>
              </a:rPr>
              <a:t>(num1, num2):</a:t>
            </a:r>
          </a:p>
          <a:p>
            <a:pPr marL="0" indent="0" algn="l">
              <a:buNone/>
            </a:pPr>
            <a:r>
              <a:rPr lang="en-US" sz="1600" dirty="0">
                <a:solidFill>
                  <a:srgbClr val="445578"/>
                </a:solidFill>
                <a:latin typeface="Inter"/>
              </a:rPr>
              <a:t>        return num1 + num2</a:t>
            </a:r>
          </a:p>
          <a:p>
            <a:pPr marL="0" indent="0" algn="l">
              <a:buNone/>
            </a:pPr>
            <a:r>
              <a:rPr lang="en-US" sz="1600" dirty="0">
                <a:solidFill>
                  <a:srgbClr val="445578"/>
                </a:solidFill>
                <a:latin typeface="Inter"/>
              </a:rPr>
              <a:t>    # Static method that multiplies two numbers</a:t>
            </a:r>
          </a:p>
          <a:p>
            <a:pPr marL="0" indent="0" algn="l">
              <a:buNone/>
            </a:pPr>
            <a:r>
              <a:rPr lang="en-US" sz="1600" dirty="0">
                <a:solidFill>
                  <a:srgbClr val="445578"/>
                </a:solidFill>
                <a:latin typeface="Inter"/>
              </a:rPr>
              <a:t>    @staticmethod</a:t>
            </a:r>
          </a:p>
          <a:p>
            <a:pPr marL="0" indent="0" algn="l">
              <a:buNone/>
            </a:pPr>
            <a:r>
              <a:rPr lang="en-US" sz="1600" dirty="0">
                <a:solidFill>
                  <a:srgbClr val="445578"/>
                </a:solidFill>
                <a:latin typeface="Inter"/>
              </a:rPr>
              <a:t>    def </a:t>
            </a:r>
            <a:r>
              <a:rPr lang="en-US" sz="1600" dirty="0" err="1">
                <a:solidFill>
                  <a:srgbClr val="445578"/>
                </a:solidFill>
                <a:latin typeface="Inter"/>
              </a:rPr>
              <a:t>multiply_numbers</a:t>
            </a:r>
            <a:r>
              <a:rPr lang="en-US" sz="1600" dirty="0">
                <a:solidFill>
                  <a:srgbClr val="445578"/>
                </a:solidFill>
                <a:latin typeface="Inter"/>
              </a:rPr>
              <a:t>(num1, num2):</a:t>
            </a:r>
          </a:p>
          <a:p>
            <a:pPr marL="0" indent="0" algn="l">
              <a:buNone/>
            </a:pPr>
            <a:r>
              <a:rPr lang="en-US" sz="1600" dirty="0">
                <a:solidFill>
                  <a:srgbClr val="445578"/>
                </a:solidFill>
                <a:latin typeface="Inter"/>
              </a:rPr>
              <a:t>        return num1 * num2</a:t>
            </a:r>
          </a:p>
          <a:p>
            <a:pPr marL="0" indent="0" algn="l">
              <a:buNone/>
            </a:pPr>
            <a:r>
              <a:rPr lang="en-US" sz="1600" dirty="0">
                <a:solidFill>
                  <a:srgbClr val="445578"/>
                </a:solidFill>
                <a:latin typeface="Inter"/>
              </a:rPr>
              <a:t>    # Static method that computes the factorial of a number</a:t>
            </a:r>
          </a:p>
          <a:p>
            <a:pPr marL="0" indent="0" algn="l">
              <a:buNone/>
            </a:pPr>
            <a:r>
              <a:rPr lang="en-US" sz="1600" dirty="0">
                <a:solidFill>
                  <a:srgbClr val="445578"/>
                </a:solidFill>
                <a:latin typeface="Inter"/>
              </a:rPr>
              <a:t>    @staticmethod</a:t>
            </a:r>
          </a:p>
          <a:p>
            <a:pPr marL="0" indent="0" algn="l">
              <a:buNone/>
            </a:pPr>
            <a:r>
              <a:rPr lang="en-US" sz="1600" dirty="0">
                <a:solidFill>
                  <a:srgbClr val="445578"/>
                </a:solidFill>
                <a:latin typeface="Inter"/>
              </a:rPr>
              <a:t>    def factorial(num):</a:t>
            </a:r>
          </a:p>
          <a:p>
            <a:pPr marL="0" indent="0" algn="l">
              <a:buNone/>
            </a:pPr>
            <a:r>
              <a:rPr lang="en-US" sz="1600" dirty="0">
                <a:solidFill>
                  <a:srgbClr val="445578"/>
                </a:solidFill>
                <a:latin typeface="Inter"/>
              </a:rPr>
              <a:t>        if num == 0:</a:t>
            </a:r>
          </a:p>
          <a:p>
            <a:pPr marL="0" indent="0" algn="l">
              <a:buNone/>
            </a:pPr>
            <a:r>
              <a:rPr lang="en-US" sz="1600" dirty="0">
                <a:solidFill>
                  <a:srgbClr val="445578"/>
                </a:solidFill>
                <a:latin typeface="Inter"/>
              </a:rPr>
              <a:t>            return 1</a:t>
            </a:r>
          </a:p>
          <a:p>
            <a:pPr marL="0" indent="0" algn="l">
              <a:buNone/>
            </a:pPr>
            <a:r>
              <a:rPr lang="en-US" sz="1600" dirty="0">
                <a:solidFill>
                  <a:srgbClr val="445578"/>
                </a:solidFill>
                <a:latin typeface="Inter"/>
              </a:rPr>
              <a:t>        else:</a:t>
            </a:r>
          </a:p>
          <a:p>
            <a:pPr marL="0" indent="0" algn="l">
              <a:buNone/>
            </a:pPr>
            <a:r>
              <a:rPr lang="en-US" sz="1600" dirty="0">
                <a:solidFill>
                  <a:srgbClr val="445578"/>
                </a:solidFill>
                <a:latin typeface="Inter"/>
              </a:rPr>
              <a:t>            return num * </a:t>
            </a:r>
            <a:r>
              <a:rPr lang="en-US" sz="1600" dirty="0" err="1">
                <a:solidFill>
                  <a:srgbClr val="445578"/>
                </a:solidFill>
                <a:latin typeface="Inter"/>
              </a:rPr>
              <a:t>MathOperations.factorial</a:t>
            </a:r>
            <a:r>
              <a:rPr lang="en-US" sz="1600" dirty="0">
                <a:solidFill>
                  <a:srgbClr val="445578"/>
                </a:solidFill>
                <a:latin typeface="Inter"/>
              </a:rPr>
              <a:t>(num - 1)</a:t>
            </a:r>
          </a:p>
          <a:p>
            <a:pPr marL="0" indent="0" algn="l">
              <a:buNone/>
            </a:pPr>
            <a:r>
              <a:rPr lang="en-US" sz="1600" dirty="0">
                <a:solidFill>
                  <a:srgbClr val="445578"/>
                </a:solidFill>
                <a:latin typeface="Inter"/>
              </a:rPr>
              <a:t># Example usage</a:t>
            </a:r>
          </a:p>
          <a:p>
            <a:pPr marL="0" indent="0" algn="l">
              <a:buNone/>
            </a:pPr>
            <a:r>
              <a:rPr lang="en-US" sz="1600" dirty="0">
                <a:solidFill>
                  <a:srgbClr val="445578"/>
                </a:solidFill>
                <a:latin typeface="Inter"/>
              </a:rPr>
              <a:t>print(</a:t>
            </a:r>
            <a:r>
              <a:rPr lang="en-US" sz="1600" dirty="0" err="1">
                <a:solidFill>
                  <a:srgbClr val="445578"/>
                </a:solidFill>
                <a:latin typeface="Inter"/>
              </a:rPr>
              <a:t>MathOperations.add_numbers</a:t>
            </a:r>
            <a:r>
              <a:rPr lang="en-US" sz="1600" dirty="0">
                <a:solidFill>
                  <a:srgbClr val="445578"/>
                </a:solidFill>
                <a:latin typeface="Inter"/>
              </a:rPr>
              <a:t>(2, 3))  </a:t>
            </a:r>
          </a:p>
          <a:p>
            <a:pPr marL="0" indent="0" algn="l">
              <a:buNone/>
            </a:pPr>
            <a:r>
              <a:rPr lang="en-US" sz="1600" dirty="0">
                <a:solidFill>
                  <a:srgbClr val="445578"/>
                </a:solidFill>
                <a:latin typeface="Inter"/>
              </a:rPr>
              <a:t>print(</a:t>
            </a:r>
            <a:r>
              <a:rPr lang="en-US" sz="1600" dirty="0" err="1">
                <a:solidFill>
                  <a:srgbClr val="445578"/>
                </a:solidFill>
                <a:latin typeface="Inter"/>
              </a:rPr>
              <a:t>MathOperations.multiply_numbers</a:t>
            </a:r>
            <a:r>
              <a:rPr lang="en-US" sz="1600" dirty="0">
                <a:solidFill>
                  <a:srgbClr val="445578"/>
                </a:solidFill>
                <a:latin typeface="Inter"/>
              </a:rPr>
              <a:t>(4, 5))  </a:t>
            </a:r>
          </a:p>
          <a:p>
            <a:pPr marL="0" indent="0" algn="l">
              <a:buNone/>
            </a:pPr>
            <a:r>
              <a:rPr lang="en-US" sz="1600" dirty="0">
                <a:solidFill>
                  <a:srgbClr val="445578"/>
                </a:solidFill>
                <a:latin typeface="Inter"/>
              </a:rPr>
              <a:t>print(</a:t>
            </a:r>
            <a:r>
              <a:rPr lang="en-US" sz="1600" dirty="0" err="1">
                <a:solidFill>
                  <a:srgbClr val="445578"/>
                </a:solidFill>
                <a:latin typeface="Inter"/>
              </a:rPr>
              <a:t>MathOperations.factorial</a:t>
            </a:r>
            <a:r>
              <a:rPr lang="en-US" sz="1600" dirty="0">
                <a:solidFill>
                  <a:srgbClr val="445578"/>
                </a:solidFill>
                <a:latin typeface="Inter"/>
              </a:rPr>
              <a:t>(4))</a:t>
            </a:r>
          </a:p>
        </p:txBody>
      </p:sp>
      <p:sp>
        <p:nvSpPr>
          <p:cNvPr id="11" name="Content Placeholder 3">
            <a:extLst>
              <a:ext uri="{FF2B5EF4-FFF2-40B4-BE49-F238E27FC236}">
                <a16:creationId xmlns:a16="http://schemas.microsoft.com/office/drawing/2014/main" id="{C96E5AB7-5081-7B11-6C04-A4DA28D49DE5}"/>
              </a:ext>
            </a:extLst>
          </p:cNvPr>
          <p:cNvSpPr txBox="1">
            <a:spLocks/>
          </p:cNvSpPr>
          <p:nvPr/>
        </p:nvSpPr>
        <p:spPr>
          <a:xfrm>
            <a:off x="6096001" y="0"/>
            <a:ext cx="6096000" cy="6857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80000"/>
              </a:lnSpc>
              <a:buNone/>
            </a:pPr>
            <a:r>
              <a:rPr lang="en-US" sz="1800" b="1" dirty="0">
                <a:solidFill>
                  <a:schemeClr val="accent2">
                    <a:lumMod val="75000"/>
                  </a:schemeClr>
                </a:solidFill>
              </a:rPr>
              <a:t>Ex:</a:t>
            </a:r>
            <a:endParaRPr lang="en-US" sz="1800" dirty="0">
              <a:solidFill>
                <a:srgbClr val="445578"/>
              </a:solidFill>
              <a:latin typeface="Inter"/>
            </a:endParaRPr>
          </a:p>
          <a:p>
            <a:pPr marL="0" indent="0">
              <a:lnSpc>
                <a:spcPct val="80000"/>
              </a:lnSpc>
              <a:buNone/>
            </a:pPr>
            <a:r>
              <a:rPr lang="en-US" sz="1800" dirty="0">
                <a:solidFill>
                  <a:srgbClr val="445578"/>
                </a:solidFill>
                <a:latin typeface="Inter"/>
              </a:rPr>
              <a:t>class Math:</a:t>
            </a:r>
          </a:p>
          <a:p>
            <a:pPr marL="0" indent="0">
              <a:lnSpc>
                <a:spcPct val="80000"/>
              </a:lnSpc>
              <a:buNone/>
            </a:pPr>
            <a:r>
              <a:rPr lang="en-US" sz="1800" dirty="0">
                <a:solidFill>
                  <a:srgbClr val="445578"/>
                </a:solidFill>
                <a:latin typeface="Inter"/>
              </a:rPr>
              <a:t># Define a static method named "</a:t>
            </a:r>
            <a:r>
              <a:rPr lang="en-US" sz="1800" dirty="0" err="1">
                <a:solidFill>
                  <a:srgbClr val="445578"/>
                </a:solidFill>
                <a:latin typeface="Inter"/>
              </a:rPr>
              <a:t>add_numbers</a:t>
            </a:r>
            <a:r>
              <a:rPr lang="en-US" sz="1800" dirty="0">
                <a:solidFill>
                  <a:srgbClr val="445578"/>
                </a:solidFill>
                <a:latin typeface="Inter"/>
              </a:rPr>
              <a:t>" that takes two parameters "x" and "y"</a:t>
            </a:r>
          </a:p>
          <a:p>
            <a:pPr marL="0" indent="0">
              <a:lnSpc>
                <a:spcPct val="80000"/>
              </a:lnSpc>
              <a:buNone/>
            </a:pPr>
            <a:endParaRPr lang="en-US" sz="1800" dirty="0">
              <a:solidFill>
                <a:srgbClr val="445578"/>
              </a:solidFill>
              <a:latin typeface="Inter"/>
            </a:endParaRPr>
          </a:p>
          <a:p>
            <a:pPr marL="0" indent="0">
              <a:lnSpc>
                <a:spcPct val="80000"/>
              </a:lnSpc>
              <a:buNone/>
            </a:pPr>
            <a:r>
              <a:rPr lang="en-US" sz="1800" dirty="0">
                <a:solidFill>
                  <a:srgbClr val="445578"/>
                </a:solidFill>
                <a:latin typeface="Inter"/>
              </a:rPr>
              <a:t>    @staticmethod</a:t>
            </a:r>
          </a:p>
          <a:p>
            <a:pPr marL="0" indent="0">
              <a:lnSpc>
                <a:spcPct val="80000"/>
              </a:lnSpc>
              <a:buNone/>
            </a:pPr>
            <a:r>
              <a:rPr lang="en-US" sz="1800" dirty="0">
                <a:solidFill>
                  <a:srgbClr val="445578"/>
                </a:solidFill>
                <a:latin typeface="Inter"/>
              </a:rPr>
              <a:t>    def </a:t>
            </a:r>
            <a:r>
              <a:rPr lang="en-US" sz="1800" dirty="0" err="1">
                <a:solidFill>
                  <a:srgbClr val="445578"/>
                </a:solidFill>
                <a:latin typeface="Inter"/>
              </a:rPr>
              <a:t>add_numbers</a:t>
            </a:r>
            <a:r>
              <a:rPr lang="en-US" sz="1800" dirty="0">
                <a:solidFill>
                  <a:srgbClr val="445578"/>
                </a:solidFill>
                <a:latin typeface="Inter"/>
              </a:rPr>
              <a:t>(x, y):</a:t>
            </a:r>
          </a:p>
          <a:p>
            <a:pPr marL="0" indent="0">
              <a:lnSpc>
                <a:spcPct val="80000"/>
              </a:lnSpc>
              <a:buNone/>
            </a:pPr>
            <a:r>
              <a:rPr lang="en-US" sz="1800" dirty="0">
                <a:solidFill>
                  <a:srgbClr val="445578"/>
                </a:solidFill>
                <a:latin typeface="Inter"/>
              </a:rPr>
              <a:t>        # Returns the sum of the two numbers</a:t>
            </a:r>
          </a:p>
          <a:p>
            <a:pPr marL="0" indent="0">
              <a:lnSpc>
                <a:spcPct val="80000"/>
              </a:lnSpc>
              <a:buNone/>
            </a:pPr>
            <a:r>
              <a:rPr lang="en-US" sz="1800" dirty="0">
                <a:solidFill>
                  <a:srgbClr val="445578"/>
                </a:solidFill>
                <a:latin typeface="Inter"/>
              </a:rPr>
              <a:t>        return x + y</a:t>
            </a:r>
          </a:p>
          <a:p>
            <a:pPr marL="0" indent="0">
              <a:lnSpc>
                <a:spcPct val="80000"/>
              </a:lnSpc>
              <a:buNone/>
            </a:pPr>
            <a:endParaRPr lang="en-US" sz="1800" dirty="0">
              <a:solidFill>
                <a:srgbClr val="445578"/>
              </a:solidFill>
              <a:latin typeface="Inter"/>
            </a:endParaRPr>
          </a:p>
          <a:p>
            <a:pPr marL="0" indent="0">
              <a:lnSpc>
                <a:spcPct val="80000"/>
              </a:lnSpc>
              <a:buNone/>
            </a:pPr>
            <a:r>
              <a:rPr lang="en-US" sz="1800" dirty="0">
                <a:solidFill>
                  <a:srgbClr val="445578"/>
                </a:solidFill>
                <a:latin typeface="Inter"/>
              </a:rPr>
              <a:t>#Create an instance of the Math class and call the "</a:t>
            </a:r>
            <a:r>
              <a:rPr lang="en-US" sz="1800" dirty="0" err="1">
                <a:solidFill>
                  <a:srgbClr val="445578"/>
                </a:solidFill>
                <a:latin typeface="Inter"/>
              </a:rPr>
              <a:t>add_numbers</a:t>
            </a:r>
            <a:r>
              <a:rPr lang="en-US" sz="1800" dirty="0">
                <a:solidFill>
                  <a:srgbClr val="445578"/>
                </a:solidFill>
                <a:latin typeface="Inter"/>
              </a:rPr>
              <a:t>" method, passing in two arguments</a:t>
            </a:r>
          </a:p>
          <a:p>
            <a:pPr marL="0" indent="0">
              <a:lnSpc>
                <a:spcPct val="80000"/>
              </a:lnSpc>
              <a:buNone/>
            </a:pPr>
            <a:endParaRPr lang="en-US" sz="1800" dirty="0">
              <a:solidFill>
                <a:srgbClr val="445578"/>
              </a:solidFill>
              <a:latin typeface="Inter"/>
            </a:endParaRPr>
          </a:p>
          <a:p>
            <a:pPr marL="0" indent="0">
              <a:lnSpc>
                <a:spcPct val="80000"/>
              </a:lnSpc>
              <a:buNone/>
            </a:pPr>
            <a:r>
              <a:rPr lang="en-US" sz="1800" dirty="0">
                <a:solidFill>
                  <a:srgbClr val="445578"/>
                </a:solidFill>
                <a:latin typeface="Inter"/>
              </a:rPr>
              <a:t>print(</a:t>
            </a:r>
            <a:r>
              <a:rPr lang="en-US" sz="1800" dirty="0" err="1">
                <a:solidFill>
                  <a:srgbClr val="445578"/>
                </a:solidFill>
                <a:latin typeface="Inter"/>
              </a:rPr>
              <a:t>Math.add_numbers</a:t>
            </a:r>
            <a:r>
              <a:rPr lang="en-US" sz="1800" dirty="0">
                <a:solidFill>
                  <a:srgbClr val="445578"/>
                </a:solidFill>
                <a:latin typeface="Inter"/>
              </a:rPr>
              <a:t>(2, 3))</a:t>
            </a: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a:p>
            <a:pPr marL="0" indent="0">
              <a:lnSpc>
                <a:spcPct val="80000"/>
              </a:lnSpc>
              <a:buNone/>
            </a:pPr>
            <a:endParaRPr lang="en-US" sz="1700" dirty="0">
              <a:solidFill>
                <a:srgbClr val="445578"/>
              </a:solidFill>
              <a:latin typeface="Inter"/>
            </a:endParaRPr>
          </a:p>
        </p:txBody>
      </p:sp>
    </p:spTree>
    <p:extLst>
      <p:ext uri="{BB962C8B-B14F-4D97-AF65-F5344CB8AC3E}">
        <p14:creationId xmlns:p14="http://schemas.microsoft.com/office/powerpoint/2010/main" val="33481064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710B5-6000-5D11-AFEB-C4AB0359B91C}"/>
              </a:ext>
            </a:extLst>
          </p:cNvPr>
          <p:cNvSpPr>
            <a:spLocks noGrp="1"/>
          </p:cNvSpPr>
          <p:nvPr>
            <p:ph idx="1"/>
          </p:nvPr>
        </p:nvSpPr>
        <p:spPr>
          <a:xfrm>
            <a:off x="1003570" y="836579"/>
            <a:ext cx="10515600" cy="5165387"/>
          </a:xfrm>
        </p:spPr>
        <p:txBody>
          <a:bodyPr>
            <a:normAutofit/>
          </a:bodyPr>
          <a:lstStyle/>
          <a:p>
            <a:pPr marL="0" indent="0">
              <a:buNone/>
            </a:pPr>
            <a:r>
              <a:rPr lang="en-US" sz="2400" b="1" dirty="0">
                <a:solidFill>
                  <a:schemeClr val="accent2">
                    <a:lumMod val="75000"/>
                  </a:schemeClr>
                </a:solidFill>
              </a:rPr>
              <a:t>Comparison between Python Methods</a:t>
            </a:r>
          </a:p>
          <a:p>
            <a:pPr>
              <a:buFont typeface="Wingdings" panose="05000000000000000000" pitchFamily="2" charset="2"/>
              <a:buChar char="Ø"/>
            </a:pPr>
            <a:r>
              <a:rPr lang="en-US" sz="1800" dirty="0">
                <a:solidFill>
                  <a:srgbClr val="445578"/>
                </a:solidFill>
                <a:latin typeface="Inter"/>
              </a:rPr>
              <a:t>Instance methods are bound to the instance of a class, and they can access and modify instance-level data. They are the most commonly used method type and are invoked on the class instance using dot notation. </a:t>
            </a:r>
          </a:p>
          <a:p>
            <a:pPr>
              <a:buFont typeface="Wingdings" panose="05000000000000000000" pitchFamily="2" charset="2"/>
              <a:buChar char="Ø"/>
            </a:pPr>
            <a:r>
              <a:rPr lang="en-US" sz="1800" dirty="0">
                <a:solidFill>
                  <a:srgbClr val="445578"/>
                </a:solidFill>
                <a:latin typeface="Inter"/>
              </a:rPr>
              <a:t>On the other hand, class methods are bound to the class itself, and they can access and modify class-level data. They are defined using the @classmethod decorator and are invoked on the class rather than the instance of the class. </a:t>
            </a:r>
          </a:p>
          <a:p>
            <a:pPr>
              <a:buFont typeface="Wingdings" panose="05000000000000000000" pitchFamily="2" charset="2"/>
              <a:buChar char="Ø"/>
            </a:pPr>
            <a:r>
              <a:rPr lang="en-US" sz="1800" dirty="0">
                <a:solidFill>
                  <a:srgbClr val="445578"/>
                </a:solidFill>
                <a:latin typeface="Inter"/>
              </a:rPr>
              <a:t>Static methods are not bound to the instance or the class and cannot access instance or class-level data. They are defined using the @staticmethod decorator and are used when the method doesn’t depend on the instance or class-level data. </a:t>
            </a:r>
          </a:p>
          <a:p>
            <a:pPr>
              <a:buFont typeface="Wingdings" panose="05000000000000000000" pitchFamily="2" charset="2"/>
              <a:buChar char="Ø"/>
            </a:pPr>
            <a:r>
              <a:rPr lang="en-US" sz="1800" dirty="0">
                <a:solidFill>
                  <a:srgbClr val="445578"/>
                </a:solidFill>
                <a:latin typeface="Inter"/>
              </a:rPr>
              <a:t>All three method types have access to class-level data and are defined using the same syntax. However, instance and class methods can access and modify instance-level and class-level data, respectively, while static methods do not. </a:t>
            </a:r>
          </a:p>
          <a:p>
            <a:pPr>
              <a:buFont typeface="Wingdings" panose="05000000000000000000" pitchFamily="2" charset="2"/>
              <a:buChar char="Ø"/>
            </a:pPr>
            <a:r>
              <a:rPr lang="en-US" sz="1800" dirty="0">
                <a:solidFill>
                  <a:srgbClr val="445578"/>
                </a:solidFill>
                <a:latin typeface="Inter"/>
              </a:rPr>
              <a:t>In terms of invocation, instance methods are invoked on the class instance, class methods are invoked on the class itself, and static methods are invoked on the class or instance of the class, but they do not have access to either. </a:t>
            </a:r>
            <a:endParaRPr lang="en-IN" sz="1800" dirty="0">
              <a:solidFill>
                <a:srgbClr val="445578"/>
              </a:solidFill>
              <a:latin typeface="Inter"/>
            </a:endParaRPr>
          </a:p>
        </p:txBody>
      </p:sp>
      <p:sp>
        <p:nvSpPr>
          <p:cNvPr id="5" name="TextBox 4">
            <a:extLst>
              <a:ext uri="{FF2B5EF4-FFF2-40B4-BE49-F238E27FC236}">
                <a16:creationId xmlns:a16="http://schemas.microsoft.com/office/drawing/2014/main" id="{DD1BF497-AAFD-47BA-0AC3-001760D892B5}"/>
              </a:ext>
            </a:extLst>
          </p:cNvPr>
          <p:cNvSpPr txBox="1"/>
          <p:nvPr/>
        </p:nvSpPr>
        <p:spPr>
          <a:xfrm>
            <a:off x="2570533" y="228759"/>
            <a:ext cx="6094378" cy="461665"/>
          </a:xfrm>
          <a:prstGeom prst="rect">
            <a:avLst/>
          </a:prstGeom>
          <a:noFill/>
        </p:spPr>
        <p:txBody>
          <a:bodyPr wrap="square">
            <a:spAutoFit/>
          </a:bodyPr>
          <a:lstStyle/>
          <a:p>
            <a:pPr marL="0" indent="0" algn="ctr">
              <a:buNone/>
            </a:pPr>
            <a:r>
              <a:rPr lang="en-IN" sz="2400" b="1" u="sng" dirty="0">
                <a:solidFill>
                  <a:schemeClr val="accent2">
                    <a:lumMod val="75000"/>
                  </a:schemeClr>
                </a:solidFill>
              </a:rPr>
              <a:t>Methods (OOP)</a:t>
            </a:r>
            <a:endParaRPr lang="en-US" dirty="0">
              <a:solidFill>
                <a:schemeClr val="accent1">
                  <a:lumMod val="50000"/>
                </a:schemeClr>
              </a:solidFill>
            </a:endParaRPr>
          </a:p>
        </p:txBody>
      </p:sp>
    </p:spTree>
    <p:extLst>
      <p:ext uri="{BB962C8B-B14F-4D97-AF65-F5344CB8AC3E}">
        <p14:creationId xmlns:p14="http://schemas.microsoft.com/office/powerpoint/2010/main" val="21320233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54868-78AC-2CA1-C46F-70EC210A9F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52C25-D865-E8E9-D593-C71215F735CD}"/>
              </a:ext>
            </a:extLst>
          </p:cNvPr>
          <p:cNvSpPr>
            <a:spLocks noGrp="1"/>
          </p:cNvSpPr>
          <p:nvPr>
            <p:ph idx="1"/>
          </p:nvPr>
        </p:nvSpPr>
        <p:spPr>
          <a:xfrm>
            <a:off x="0" y="74646"/>
            <a:ext cx="12191999" cy="6783354"/>
          </a:xfrm>
        </p:spPr>
        <p:txBody>
          <a:bodyPr>
            <a:normAutofit/>
          </a:bodyPr>
          <a:lstStyle/>
          <a:p>
            <a:pPr marL="0" indent="0" algn="ctr">
              <a:buNone/>
            </a:pPr>
            <a:r>
              <a:rPr lang="en-IN" sz="1800" b="1" u="sng" dirty="0">
                <a:solidFill>
                  <a:schemeClr val="accent2">
                    <a:lumMod val="75000"/>
                  </a:schemeClr>
                </a:solidFill>
              </a:rPr>
              <a:t>Constructors (OOP)</a:t>
            </a:r>
            <a:endParaRPr lang="en-US" sz="1800" b="1" u="sng" dirty="0">
              <a:solidFill>
                <a:schemeClr val="accent2">
                  <a:lumMod val="75000"/>
                </a:schemeClr>
              </a:solidFill>
            </a:endParaRPr>
          </a:p>
          <a:p>
            <a:pPr marL="0" indent="0">
              <a:buNone/>
            </a:pPr>
            <a:r>
              <a:rPr lang="en-US" sz="1800" dirty="0">
                <a:solidFill>
                  <a:schemeClr val="accent1">
                    <a:lumMod val="50000"/>
                  </a:schemeClr>
                </a:solidFill>
              </a:rPr>
              <a:t>Constructor is a special method. a function which initializes or activates the attributes or properties of the class for a object. Use keyword __</a:t>
            </a:r>
            <a:r>
              <a:rPr lang="en-US" sz="1800" dirty="0" err="1">
                <a:solidFill>
                  <a:schemeClr val="accent1">
                    <a:lumMod val="50000"/>
                  </a:schemeClr>
                </a:solidFill>
              </a:rPr>
              <a:t>init</a:t>
            </a:r>
            <a:r>
              <a:rPr lang="en-US" sz="1800" dirty="0">
                <a:solidFill>
                  <a:schemeClr val="accent1">
                    <a:lumMod val="50000"/>
                  </a:schemeClr>
                </a:solidFill>
              </a:rPr>
              <a:t>__ to create a method for constructor. Think of constructor as entire sequence of actions required so that the factory constructs a car object out of the class design pattern. self represents that object which inherits those properties.</a:t>
            </a:r>
          </a:p>
          <a:p>
            <a:pPr marL="0" indent="0">
              <a:buNone/>
            </a:pPr>
            <a:r>
              <a:rPr lang="en-US" sz="1800" dirty="0">
                <a:solidFill>
                  <a:schemeClr val="accent1">
                    <a:lumMod val="50000"/>
                  </a:schemeClr>
                </a:solidFill>
              </a:rPr>
              <a:t>Objects are instances of a class. Words 'instance' and 'object' are used interchangeably. The process of creating an object of a class is called instantiation.</a:t>
            </a:r>
          </a:p>
        </p:txBody>
      </p:sp>
      <p:sp>
        <p:nvSpPr>
          <p:cNvPr id="11" name="Rectangle 10">
            <a:extLst>
              <a:ext uri="{FF2B5EF4-FFF2-40B4-BE49-F238E27FC236}">
                <a16:creationId xmlns:a16="http://schemas.microsoft.com/office/drawing/2014/main" id="{DE0A300D-801F-A15B-841D-75DBFD8D7EC7}"/>
              </a:ext>
            </a:extLst>
          </p:cNvPr>
          <p:cNvSpPr/>
          <p:nvPr/>
        </p:nvSpPr>
        <p:spPr>
          <a:xfrm>
            <a:off x="0" y="1945532"/>
            <a:ext cx="5071354" cy="49124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accent1">
                    <a:lumMod val="50000"/>
                  </a:schemeClr>
                </a:solidFill>
              </a:rPr>
              <a:t>class person:</a:t>
            </a:r>
          </a:p>
          <a:p>
            <a:pPr marL="0" indent="0">
              <a:buNone/>
            </a:pPr>
            <a:r>
              <a:rPr lang="en-US" sz="1800" dirty="0">
                <a:solidFill>
                  <a:schemeClr val="accent1">
                    <a:lumMod val="50000"/>
                  </a:schemeClr>
                </a:solidFill>
              </a:rPr>
              <a:t>        def __</a:t>
            </a:r>
            <a:r>
              <a:rPr lang="en-US" sz="1800" dirty="0" err="1">
                <a:solidFill>
                  <a:schemeClr val="accent1">
                    <a:lumMod val="50000"/>
                  </a:schemeClr>
                </a:solidFill>
              </a:rPr>
              <a:t>init</a:t>
            </a:r>
            <a:r>
              <a:rPr lang="en-US" sz="1800" dirty="0">
                <a:solidFill>
                  <a:schemeClr val="accent1">
                    <a:lumMod val="50000"/>
                  </a:schemeClr>
                </a:solidFill>
              </a:rPr>
              <a:t>__(</a:t>
            </a:r>
            <a:r>
              <a:rPr lang="en-US" sz="1800" dirty="0" err="1">
                <a:solidFill>
                  <a:schemeClr val="accent1">
                    <a:lumMod val="50000"/>
                  </a:schemeClr>
                </a:solidFill>
              </a:rPr>
              <a:t>self,firstname,lastname</a:t>
            </a:r>
            <a:r>
              <a:rPr lang="en-US" sz="1800" dirty="0">
                <a:solidFill>
                  <a:schemeClr val="accent1">
                    <a:lumMod val="50000"/>
                  </a:schemeClr>
                </a:solidFill>
              </a:rPr>
              <a:t>):</a:t>
            </a:r>
          </a:p>
          <a:p>
            <a:pPr marL="0" indent="0">
              <a:buNone/>
            </a:pPr>
            <a:r>
              <a:rPr lang="en-US" sz="1800" dirty="0">
                <a:solidFill>
                  <a:schemeClr val="accent1">
                    <a:lumMod val="50000"/>
                  </a:schemeClr>
                </a:solidFill>
              </a:rPr>
              <a:t>            </a:t>
            </a:r>
            <a:r>
              <a:rPr lang="en-US" sz="1800" dirty="0" err="1">
                <a:solidFill>
                  <a:schemeClr val="accent1">
                    <a:lumMod val="50000"/>
                  </a:schemeClr>
                </a:solidFill>
              </a:rPr>
              <a:t>self.first</a:t>
            </a:r>
            <a:r>
              <a:rPr lang="en-US" sz="1800" dirty="0">
                <a:solidFill>
                  <a:schemeClr val="accent1">
                    <a:lumMod val="50000"/>
                  </a:schemeClr>
                </a:solidFill>
              </a:rPr>
              <a:t> = </a:t>
            </a:r>
            <a:r>
              <a:rPr lang="en-US" sz="1800" dirty="0" err="1">
                <a:solidFill>
                  <a:schemeClr val="accent1">
                    <a:lumMod val="50000"/>
                  </a:schemeClr>
                </a:solidFill>
              </a:rPr>
              <a:t>firstname</a:t>
            </a:r>
            <a:endParaRPr lang="en-US" sz="1800" dirty="0">
              <a:solidFill>
                <a:schemeClr val="accent1">
                  <a:lumMod val="50000"/>
                </a:schemeClr>
              </a:solidFill>
            </a:endParaRPr>
          </a:p>
          <a:p>
            <a:pPr marL="0" indent="0">
              <a:buNone/>
            </a:pPr>
            <a:r>
              <a:rPr lang="en-US" sz="1800" dirty="0">
                <a:solidFill>
                  <a:schemeClr val="accent1">
                    <a:lumMod val="50000"/>
                  </a:schemeClr>
                </a:solidFill>
              </a:rPr>
              <a:t>            </a:t>
            </a:r>
            <a:r>
              <a:rPr lang="en-US" sz="1800" dirty="0" err="1">
                <a:solidFill>
                  <a:schemeClr val="accent1">
                    <a:lumMod val="50000"/>
                  </a:schemeClr>
                </a:solidFill>
              </a:rPr>
              <a:t>self.last</a:t>
            </a:r>
            <a:r>
              <a:rPr lang="en-US" sz="1800" dirty="0">
                <a:solidFill>
                  <a:schemeClr val="accent1">
                    <a:lumMod val="50000"/>
                  </a:schemeClr>
                </a:solidFill>
              </a:rPr>
              <a:t> = </a:t>
            </a:r>
            <a:r>
              <a:rPr lang="en-US" sz="1800" dirty="0" err="1">
                <a:solidFill>
                  <a:schemeClr val="accent1">
                    <a:lumMod val="50000"/>
                  </a:schemeClr>
                </a:solidFill>
              </a:rPr>
              <a:t>lastname</a:t>
            </a:r>
            <a:endParaRPr lang="en-US" sz="1800" dirty="0">
              <a:solidFill>
                <a:schemeClr val="accent1">
                  <a:lumMod val="50000"/>
                </a:schemeClr>
              </a:solidFill>
            </a:endParaRPr>
          </a:p>
          <a:p>
            <a:pPr marL="0" indent="0">
              <a:buNone/>
            </a:pPr>
            <a:endParaRPr lang="en-US" sz="1800" dirty="0">
              <a:solidFill>
                <a:schemeClr val="accent1">
                  <a:lumMod val="50000"/>
                </a:schemeClr>
              </a:solidFill>
            </a:endParaRPr>
          </a:p>
          <a:p>
            <a:pPr marL="0" indent="0">
              <a:buNone/>
            </a:pPr>
            <a:r>
              <a:rPr lang="en-US" sz="1800" dirty="0" err="1">
                <a:solidFill>
                  <a:schemeClr val="accent1">
                    <a:lumMod val="50000"/>
                  </a:schemeClr>
                </a:solidFill>
              </a:rPr>
              <a:t>myname</a:t>
            </a:r>
            <a:r>
              <a:rPr lang="en-US" sz="1800" dirty="0">
                <a:solidFill>
                  <a:schemeClr val="accent1">
                    <a:lumMod val="50000"/>
                  </a:schemeClr>
                </a:solidFill>
              </a:rPr>
              <a:t> = person("</a:t>
            </a:r>
            <a:r>
              <a:rPr lang="en-US" sz="1800" dirty="0" err="1">
                <a:solidFill>
                  <a:schemeClr val="accent1">
                    <a:lumMod val="50000"/>
                  </a:schemeClr>
                </a:solidFill>
              </a:rPr>
              <a:t>Deepanshu","Bhalla</a:t>
            </a:r>
            <a:r>
              <a:rPr lang="en-US" sz="1800" dirty="0">
                <a:solidFill>
                  <a:schemeClr val="accent1">
                    <a:lumMod val="50000"/>
                  </a:schemeClr>
                </a:solidFill>
              </a:rPr>
              <a:t>")</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myname.last</a:t>
            </a:r>
            <a:r>
              <a:rPr lang="en-US" sz="1800" dirty="0">
                <a:solidFill>
                  <a:schemeClr val="accent1">
                    <a:lumMod val="50000"/>
                  </a:schemeClr>
                </a:solidFill>
              </a:rPr>
              <a:t>)</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We have created </a:t>
            </a:r>
            <a:r>
              <a:rPr lang="en-US" sz="1800" dirty="0" err="1">
                <a:solidFill>
                  <a:schemeClr val="accent1">
                    <a:lumMod val="50000"/>
                  </a:schemeClr>
                </a:solidFill>
              </a:rPr>
              <a:t>myname</a:t>
            </a:r>
            <a:r>
              <a:rPr lang="en-US" sz="1800" dirty="0">
                <a:solidFill>
                  <a:schemeClr val="accent1">
                    <a:lumMod val="50000"/>
                  </a:schemeClr>
                </a:solidFill>
              </a:rPr>
              <a:t> object of person class.</a:t>
            </a:r>
          </a:p>
        </p:txBody>
      </p:sp>
      <p:sp>
        <p:nvSpPr>
          <p:cNvPr id="15" name="Rectangle 14">
            <a:extLst>
              <a:ext uri="{FF2B5EF4-FFF2-40B4-BE49-F238E27FC236}">
                <a16:creationId xmlns:a16="http://schemas.microsoft.com/office/drawing/2014/main" id="{AEC15592-43A5-DDA3-A08A-46DE63F7CFFB}"/>
              </a:ext>
            </a:extLst>
          </p:cNvPr>
          <p:cNvSpPr/>
          <p:nvPr/>
        </p:nvSpPr>
        <p:spPr>
          <a:xfrm>
            <a:off x="5071354" y="1945532"/>
            <a:ext cx="7120646" cy="49124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accent1">
                    <a:lumMod val="50000"/>
                  </a:schemeClr>
                </a:solidFill>
              </a:rPr>
              <a:t>class </a:t>
            </a:r>
            <a:r>
              <a:rPr lang="en-US" sz="1800" dirty="0" err="1">
                <a:solidFill>
                  <a:schemeClr val="accent1">
                    <a:lumMod val="50000"/>
                  </a:schemeClr>
                </a:solidFill>
              </a:rPr>
              <a:t>MyCompany</a:t>
            </a:r>
            <a:r>
              <a:rPr lang="en-US" sz="1800" dirty="0">
                <a:solidFill>
                  <a:schemeClr val="accent1">
                    <a:lumMod val="50000"/>
                  </a:schemeClr>
                </a:solidFill>
              </a:rPr>
              <a:t>:</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    # methods</a:t>
            </a:r>
          </a:p>
          <a:p>
            <a:pPr marL="0" indent="0">
              <a:buNone/>
            </a:pPr>
            <a:r>
              <a:rPr lang="en-US" sz="1800" dirty="0">
                <a:solidFill>
                  <a:schemeClr val="accent1">
                    <a:lumMod val="50000"/>
                  </a:schemeClr>
                </a:solidFill>
              </a:rPr>
              <a:t>    def __</a:t>
            </a:r>
            <a:r>
              <a:rPr lang="en-US" sz="1800" dirty="0" err="1">
                <a:solidFill>
                  <a:schemeClr val="accent1">
                    <a:lumMod val="50000"/>
                  </a:schemeClr>
                </a:solidFill>
              </a:rPr>
              <a:t>init</a:t>
            </a:r>
            <a:r>
              <a:rPr lang="en-US" sz="1800" dirty="0">
                <a:solidFill>
                  <a:schemeClr val="accent1">
                    <a:lumMod val="50000"/>
                  </a:schemeClr>
                </a:solidFill>
              </a:rPr>
              <a:t>__(self, </a:t>
            </a:r>
            <a:r>
              <a:rPr lang="en-US" sz="1800" dirty="0" err="1">
                <a:solidFill>
                  <a:schemeClr val="accent1">
                    <a:lumMod val="50000"/>
                  </a:schemeClr>
                </a:solidFill>
              </a:rPr>
              <a:t>compname</a:t>
            </a:r>
            <a:r>
              <a:rPr lang="en-US" sz="1800" dirty="0">
                <a:solidFill>
                  <a:schemeClr val="accent1">
                    <a:lumMod val="50000"/>
                  </a:schemeClr>
                </a:solidFill>
              </a:rPr>
              <a:t>, revenue, </a:t>
            </a:r>
            <a:r>
              <a:rPr lang="en-US" sz="1800" dirty="0" err="1">
                <a:solidFill>
                  <a:schemeClr val="accent1">
                    <a:lumMod val="50000"/>
                  </a:schemeClr>
                </a:solidFill>
              </a:rPr>
              <a:t>employeesize</a:t>
            </a:r>
            <a:r>
              <a:rPr lang="en-US" sz="1800" dirty="0">
                <a:solidFill>
                  <a:schemeClr val="accent1">
                    <a:lumMod val="50000"/>
                  </a:schemeClr>
                </a:solidFill>
              </a:rPr>
              <a:t>):</a:t>
            </a:r>
          </a:p>
          <a:p>
            <a:pPr marL="0" indent="0">
              <a:buNone/>
            </a:pPr>
            <a:r>
              <a:rPr lang="en-US" sz="1800" dirty="0">
                <a:solidFill>
                  <a:schemeClr val="accent1">
                    <a:lumMod val="50000"/>
                  </a:schemeClr>
                </a:solidFill>
              </a:rPr>
              <a:t>        self.name = </a:t>
            </a:r>
            <a:r>
              <a:rPr lang="en-US" sz="1800" dirty="0" err="1">
                <a:solidFill>
                  <a:schemeClr val="accent1">
                    <a:lumMod val="50000"/>
                  </a:schemeClr>
                </a:solidFill>
              </a:rPr>
              <a:t>compname</a:t>
            </a:r>
            <a:endParaRPr lang="en-US" sz="1800" dirty="0">
              <a:solidFill>
                <a:schemeClr val="accent1">
                  <a:lumMod val="50000"/>
                </a:schemeClr>
              </a:solidFill>
            </a:endParaRPr>
          </a:p>
          <a:p>
            <a:pPr marL="0" indent="0">
              <a:buNone/>
            </a:pPr>
            <a:r>
              <a:rPr lang="en-US" sz="1800" dirty="0">
                <a:solidFill>
                  <a:schemeClr val="accent1">
                    <a:lumMod val="50000"/>
                  </a:schemeClr>
                </a:solidFill>
              </a:rPr>
              <a:t>        </a:t>
            </a:r>
            <a:r>
              <a:rPr lang="en-US" sz="1800" dirty="0" err="1">
                <a:solidFill>
                  <a:schemeClr val="accent1">
                    <a:lumMod val="50000"/>
                  </a:schemeClr>
                </a:solidFill>
              </a:rPr>
              <a:t>self.revenue</a:t>
            </a:r>
            <a:r>
              <a:rPr lang="en-US" sz="1800" dirty="0">
                <a:solidFill>
                  <a:schemeClr val="accent1">
                    <a:lumMod val="50000"/>
                  </a:schemeClr>
                </a:solidFill>
              </a:rPr>
              <a:t> = revenue</a:t>
            </a:r>
          </a:p>
          <a:p>
            <a:pPr marL="0" indent="0">
              <a:buNone/>
            </a:pPr>
            <a:r>
              <a:rPr lang="en-US" sz="1800" dirty="0">
                <a:solidFill>
                  <a:schemeClr val="accent1">
                    <a:lumMod val="50000"/>
                  </a:schemeClr>
                </a:solidFill>
              </a:rPr>
              <a:t>        </a:t>
            </a:r>
            <a:r>
              <a:rPr lang="en-US" sz="1800" dirty="0" err="1">
                <a:solidFill>
                  <a:schemeClr val="accent1">
                    <a:lumMod val="50000"/>
                  </a:schemeClr>
                </a:solidFill>
              </a:rPr>
              <a:t>self.no_of_employees</a:t>
            </a:r>
            <a:r>
              <a:rPr lang="en-US" sz="1800" dirty="0">
                <a:solidFill>
                  <a:schemeClr val="accent1">
                    <a:lumMod val="50000"/>
                  </a:schemeClr>
                </a:solidFill>
              </a:rPr>
              <a:t> = </a:t>
            </a:r>
            <a:r>
              <a:rPr lang="en-US" sz="1800" dirty="0" err="1">
                <a:solidFill>
                  <a:schemeClr val="accent1">
                    <a:lumMod val="50000"/>
                  </a:schemeClr>
                </a:solidFill>
              </a:rPr>
              <a:t>employeesize</a:t>
            </a:r>
            <a:endParaRPr lang="en-US" sz="1800" dirty="0">
              <a:solidFill>
                <a:schemeClr val="accent1">
                  <a:lumMod val="50000"/>
                </a:schemeClr>
              </a:solidFill>
            </a:endParaRP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    def productivity(self):</a:t>
            </a:r>
          </a:p>
          <a:p>
            <a:pPr marL="0" indent="0">
              <a:buNone/>
            </a:pPr>
            <a:r>
              <a:rPr lang="en-US" sz="1800" dirty="0">
                <a:solidFill>
                  <a:schemeClr val="accent1">
                    <a:lumMod val="50000"/>
                  </a:schemeClr>
                </a:solidFill>
              </a:rPr>
              <a:t>        print(</a:t>
            </a:r>
            <a:r>
              <a:rPr lang="en-US" sz="1800" dirty="0" err="1">
                <a:solidFill>
                  <a:schemeClr val="accent1">
                    <a:lumMod val="50000"/>
                  </a:schemeClr>
                </a:solidFill>
              </a:rPr>
              <a:t>self.revenue</a:t>
            </a:r>
            <a:r>
              <a:rPr lang="en-US" sz="1800" dirty="0">
                <a:solidFill>
                  <a:schemeClr val="accent1">
                    <a:lumMod val="50000"/>
                  </a:schemeClr>
                </a:solidFill>
              </a:rPr>
              <a:t> / </a:t>
            </a:r>
            <a:r>
              <a:rPr lang="en-US" sz="1800" dirty="0" err="1">
                <a:solidFill>
                  <a:schemeClr val="accent1">
                    <a:lumMod val="50000"/>
                  </a:schemeClr>
                </a:solidFill>
              </a:rPr>
              <a:t>self.no_of_employees</a:t>
            </a:r>
            <a:r>
              <a:rPr lang="en-US" sz="1800" dirty="0">
                <a:solidFill>
                  <a:schemeClr val="accent1">
                    <a:lumMod val="50000"/>
                  </a:schemeClr>
                </a:solidFill>
              </a:rPr>
              <a:t>)</a:t>
            </a:r>
          </a:p>
          <a:p>
            <a:pPr marL="0" indent="0">
              <a:buNone/>
            </a:pPr>
            <a:endParaRPr lang="en-US" sz="1800" dirty="0">
              <a:solidFill>
                <a:schemeClr val="accent1">
                  <a:lumMod val="50000"/>
                </a:schemeClr>
              </a:solidFill>
            </a:endParaRPr>
          </a:p>
          <a:p>
            <a:pPr marL="0" indent="0">
              <a:buNone/>
            </a:pPr>
            <a:r>
              <a:rPr lang="en-US" sz="1800" dirty="0" err="1">
                <a:solidFill>
                  <a:schemeClr val="accent1">
                    <a:lumMod val="50000"/>
                  </a:schemeClr>
                </a:solidFill>
              </a:rPr>
              <a:t>MyCompany</a:t>
            </a:r>
            <a:r>
              <a:rPr lang="en-US" sz="1800" dirty="0">
                <a:solidFill>
                  <a:schemeClr val="accent1">
                    <a:lumMod val="50000"/>
                  </a:schemeClr>
                </a:solidFill>
              </a:rPr>
              <a:t>('XYZ Bank', 1000,100).productivity()</a:t>
            </a:r>
          </a:p>
          <a:p>
            <a:pPr marL="0" indent="0">
              <a:buNone/>
            </a:pPr>
            <a:r>
              <a:rPr lang="en-US" sz="1800" dirty="0" err="1">
                <a:solidFill>
                  <a:schemeClr val="accent1">
                    <a:lumMod val="50000"/>
                  </a:schemeClr>
                </a:solidFill>
              </a:rPr>
              <a:t>MyCompany</a:t>
            </a:r>
            <a:r>
              <a:rPr lang="en-US" sz="1800" dirty="0">
                <a:solidFill>
                  <a:schemeClr val="accent1">
                    <a:lumMod val="50000"/>
                  </a:schemeClr>
                </a:solidFill>
              </a:rPr>
              <a:t>('ABC Bank', 5000,200).productivity()</a:t>
            </a:r>
          </a:p>
          <a:p>
            <a:pPr marL="0" indent="0">
              <a:buNone/>
            </a:pPr>
            <a:r>
              <a:rPr lang="en-US" sz="1800" dirty="0" err="1">
                <a:solidFill>
                  <a:schemeClr val="accent1">
                    <a:lumMod val="50000"/>
                  </a:schemeClr>
                </a:solidFill>
              </a:rPr>
              <a:t>MyCompany.productivity</a:t>
            </a:r>
            <a:r>
              <a:rPr lang="en-US" sz="1800" dirty="0">
                <a:solidFill>
                  <a:schemeClr val="accent1">
                    <a:lumMod val="50000"/>
                  </a:schemeClr>
                </a:solidFill>
              </a:rPr>
              <a:t>(Bank)</a:t>
            </a:r>
          </a:p>
          <a:p>
            <a:pPr marL="0" indent="0">
              <a:buNone/>
            </a:pPr>
            <a:endParaRPr lang="en-US" dirty="0">
              <a:solidFill>
                <a:schemeClr val="accent1">
                  <a:lumMod val="50000"/>
                </a:schemeClr>
              </a:solidFill>
            </a:endParaRPr>
          </a:p>
          <a:p>
            <a:pPr marL="0" indent="0">
              <a:buNone/>
            </a:pPr>
            <a:r>
              <a:rPr lang="en-US" sz="1050" dirty="0">
                <a:solidFill>
                  <a:schemeClr val="accent1">
                    <a:lumMod val="50000"/>
                  </a:schemeClr>
                </a:solidFill>
                <a:hlinkClick r:id="rId2"/>
              </a:rPr>
              <a:t>https://www.listendata.com/2019/08/python-object-oriented-programming.html#basics_oop_in_python</a:t>
            </a:r>
            <a:endParaRPr lang="en-US" sz="1050" dirty="0">
              <a:solidFill>
                <a:schemeClr val="accent1">
                  <a:lumMod val="50000"/>
                </a:schemeClr>
              </a:solidFill>
            </a:endParaRPr>
          </a:p>
          <a:p>
            <a:pPr marL="0" indent="0">
              <a:buNone/>
            </a:pPr>
            <a:endParaRPr lang="en-US" sz="1800" dirty="0">
              <a:solidFill>
                <a:schemeClr val="accent1">
                  <a:lumMod val="50000"/>
                </a:schemeClr>
              </a:solidFill>
            </a:endParaRPr>
          </a:p>
        </p:txBody>
      </p:sp>
      <p:pic>
        <p:nvPicPr>
          <p:cNvPr id="1026" name="Picture 2">
            <a:extLst>
              <a:ext uri="{FF2B5EF4-FFF2-40B4-BE49-F238E27FC236}">
                <a16:creationId xmlns:a16="http://schemas.microsoft.com/office/drawing/2014/main" id="{E87B0080-8914-416F-3A66-23852DFF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702" y="5775164"/>
            <a:ext cx="1394297" cy="10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010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000" b="1" u="sng" dirty="0">
                <a:solidFill>
                  <a:schemeClr val="accent2">
                    <a:lumMod val="75000"/>
                  </a:schemeClr>
                </a:solidFill>
              </a:rPr>
              <a:t>Constructors (OOP)</a:t>
            </a:r>
            <a:endParaRPr lang="en-US" sz="20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0" y="476655"/>
            <a:ext cx="12192000" cy="63720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2">
                    <a:lumMod val="75000"/>
                  </a:schemeClr>
                </a:solidFill>
              </a:rPr>
              <a:t>Constructors</a:t>
            </a:r>
          </a:p>
          <a:p>
            <a:r>
              <a:rPr lang="en-US" dirty="0">
                <a:solidFill>
                  <a:schemeClr val="accent1">
                    <a:lumMod val="50000"/>
                  </a:schemeClr>
                </a:solidFill>
              </a:rPr>
              <a:t>Earlier assigned a default value to a class attribute, can also initialize values using the constructors. Constructors are generally used for instantiating an object. The task of constructors is to initialize(assign values) to the data members of the class when an object of the class is created. It accepts the</a:t>
            </a:r>
            <a:r>
              <a:rPr lang="en-US" dirty="0">
                <a:solidFill>
                  <a:schemeClr val="accent2">
                    <a:lumMod val="75000"/>
                  </a:schemeClr>
                </a:solidFill>
              </a:rPr>
              <a:t> self-keyword </a:t>
            </a:r>
            <a:r>
              <a:rPr lang="en-US" dirty="0">
                <a:solidFill>
                  <a:schemeClr val="accent1">
                    <a:lumMod val="50000"/>
                  </a:schemeClr>
                </a:solidFill>
              </a:rPr>
              <a:t>as a first argument which allows accessing the attributes or method of the class.</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2">
                  <a:lumMod val="75000"/>
                </a:schemeClr>
              </a:solidFill>
            </a:endParaRPr>
          </a:p>
        </p:txBody>
      </p:sp>
      <p:graphicFrame>
        <p:nvGraphicFramePr>
          <p:cNvPr id="11" name="Diagram 10">
            <a:extLst>
              <a:ext uri="{FF2B5EF4-FFF2-40B4-BE49-F238E27FC236}">
                <a16:creationId xmlns:a16="http://schemas.microsoft.com/office/drawing/2014/main" id="{474CA6DB-0EE3-F8D2-BCBF-C940CD75B451}"/>
              </a:ext>
            </a:extLst>
          </p:cNvPr>
          <p:cNvGraphicFramePr/>
          <p:nvPr>
            <p:extLst>
              <p:ext uri="{D42A27DB-BD31-4B8C-83A1-F6EECF244321}">
                <p14:modId xmlns:p14="http://schemas.microsoft.com/office/powerpoint/2010/main" val="3144276789"/>
              </p:ext>
            </p:extLst>
          </p:nvPr>
        </p:nvGraphicFramePr>
        <p:xfrm>
          <a:off x="2093069" y="1595336"/>
          <a:ext cx="4387174" cy="2086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2814D958-1C08-8B3A-10D0-28CCB884A996}"/>
              </a:ext>
            </a:extLst>
          </p:cNvPr>
          <p:cNvSpPr/>
          <p:nvPr/>
        </p:nvSpPr>
        <p:spPr>
          <a:xfrm>
            <a:off x="1" y="3706239"/>
            <a:ext cx="4387174" cy="31424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rPr>
              <a:t>Default Constructor: </a:t>
            </a:r>
            <a:r>
              <a:rPr lang="en-US" dirty="0">
                <a:solidFill>
                  <a:schemeClr val="accent1">
                    <a:lumMod val="50000"/>
                  </a:schemeClr>
                </a:solidFill>
              </a:rPr>
              <a:t>A simple constructor that does not accept any arguments other than self.</a:t>
            </a:r>
          </a:p>
          <a:p>
            <a:r>
              <a:rPr lang="en-US" dirty="0">
                <a:solidFill>
                  <a:schemeClr val="accent2">
                    <a:lumMod val="75000"/>
                  </a:schemeClr>
                </a:solidFill>
              </a:rPr>
              <a:t>Ex:</a:t>
            </a:r>
          </a:p>
          <a:p>
            <a:r>
              <a:rPr lang="en-US" dirty="0">
                <a:solidFill>
                  <a:schemeClr val="accent1">
                    <a:lumMod val="50000"/>
                  </a:schemeClr>
                </a:solidFill>
              </a:rPr>
              <a:t>class Employee:</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a:t>
            </a:r>
          </a:p>
          <a:p>
            <a:r>
              <a:rPr lang="en-US" dirty="0">
                <a:solidFill>
                  <a:schemeClr val="accent1">
                    <a:lumMod val="50000"/>
                  </a:schemeClr>
                </a:solidFill>
              </a:rPr>
              <a:t>        </a:t>
            </a:r>
            <a:r>
              <a:rPr lang="en-US" dirty="0" err="1">
                <a:solidFill>
                  <a:schemeClr val="accent1">
                    <a:lumMod val="50000"/>
                  </a:schemeClr>
                </a:solidFill>
              </a:rPr>
              <a:t>self.data</a:t>
            </a:r>
            <a:r>
              <a:rPr lang="en-US" dirty="0">
                <a:solidFill>
                  <a:schemeClr val="accent1">
                    <a:lumMod val="50000"/>
                  </a:schemeClr>
                </a:solidFill>
              </a:rPr>
              <a:t> = "Shows Default Data only"</a:t>
            </a:r>
          </a:p>
          <a:p>
            <a:r>
              <a:rPr lang="en-US" dirty="0">
                <a:solidFill>
                  <a:schemeClr val="accent1">
                    <a:lumMod val="50000"/>
                  </a:schemeClr>
                </a:solidFill>
              </a:rPr>
              <a:t>employee1 = Employee()</a:t>
            </a:r>
          </a:p>
          <a:p>
            <a:r>
              <a:rPr lang="en-US" dirty="0">
                <a:solidFill>
                  <a:schemeClr val="accent1">
                    <a:lumMod val="50000"/>
                  </a:schemeClr>
                </a:solidFill>
              </a:rPr>
              <a:t>print(employee1.data)</a:t>
            </a:r>
          </a:p>
        </p:txBody>
      </p:sp>
      <p:sp>
        <p:nvSpPr>
          <p:cNvPr id="7" name="Rectangle 6">
            <a:extLst>
              <a:ext uri="{FF2B5EF4-FFF2-40B4-BE49-F238E27FC236}">
                <a16:creationId xmlns:a16="http://schemas.microsoft.com/office/drawing/2014/main" id="{8A67E10A-1070-FAB8-C518-7C9D7151D814}"/>
              </a:ext>
            </a:extLst>
          </p:cNvPr>
          <p:cNvSpPr/>
          <p:nvPr/>
        </p:nvSpPr>
        <p:spPr>
          <a:xfrm>
            <a:off x="4387175" y="3706236"/>
            <a:ext cx="4186136" cy="31424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accent2">
                    <a:lumMod val="75000"/>
                  </a:schemeClr>
                </a:solidFill>
              </a:rPr>
              <a:t>Parameterized Constructor: </a:t>
            </a:r>
            <a:r>
              <a:rPr lang="en-US" dirty="0">
                <a:solidFill>
                  <a:schemeClr val="accent1">
                    <a:lumMod val="50000"/>
                  </a:schemeClr>
                </a:solidFill>
              </a:rPr>
              <a:t>can accept additional arguments to initialize the object's attributes with specific values.</a:t>
            </a:r>
            <a:endParaRPr lang="en-IN" dirty="0">
              <a:solidFill>
                <a:schemeClr val="accent1">
                  <a:lumMod val="50000"/>
                </a:schemeClr>
              </a:solidFill>
            </a:endParaRPr>
          </a:p>
          <a:p>
            <a:r>
              <a:rPr lang="en-US" sz="1400" dirty="0">
                <a:solidFill>
                  <a:schemeClr val="accent2">
                    <a:lumMod val="75000"/>
                  </a:schemeClr>
                </a:solidFill>
              </a:rPr>
              <a:t>Ex:</a:t>
            </a:r>
            <a:endParaRPr lang="en-IN" sz="1400" dirty="0">
              <a:solidFill>
                <a:srgbClr val="05B5B3"/>
              </a:solidFill>
              <a:latin typeface="Roboto" panose="02000000000000000000" pitchFamily="2" charset="0"/>
            </a:endParaRPr>
          </a:p>
          <a:p>
            <a:r>
              <a:rPr lang="en-US" sz="1400" dirty="0">
                <a:solidFill>
                  <a:schemeClr val="accent1">
                    <a:lumMod val="50000"/>
                  </a:schemeClr>
                </a:solidFill>
              </a:rPr>
              <a:t>class Employee:</a:t>
            </a:r>
          </a:p>
          <a:p>
            <a:r>
              <a:rPr lang="en-US" sz="1400" dirty="0">
                <a:solidFill>
                  <a:schemeClr val="accent1">
                    <a:lumMod val="50000"/>
                  </a:schemeClr>
                </a:solidFill>
              </a:rPr>
              <a:t>    def __</a:t>
            </a:r>
            <a:r>
              <a:rPr lang="en-US" sz="1400" dirty="0" err="1">
                <a:solidFill>
                  <a:schemeClr val="accent1">
                    <a:lumMod val="50000"/>
                  </a:schemeClr>
                </a:solidFill>
              </a:rPr>
              <a:t>init</a:t>
            </a:r>
            <a:r>
              <a:rPr lang="en-US" sz="1400" dirty="0">
                <a:solidFill>
                  <a:schemeClr val="accent1">
                    <a:lumMod val="50000"/>
                  </a:schemeClr>
                </a:solidFill>
              </a:rPr>
              <a:t>__(self, name, department):</a:t>
            </a:r>
          </a:p>
          <a:p>
            <a:r>
              <a:rPr lang="en-US" sz="1400" dirty="0">
                <a:solidFill>
                  <a:schemeClr val="accent1">
                    <a:lumMod val="50000"/>
                  </a:schemeClr>
                </a:solidFill>
              </a:rPr>
              <a:t>        self.name = name</a:t>
            </a:r>
          </a:p>
          <a:p>
            <a:r>
              <a:rPr lang="en-US" sz="1400" dirty="0">
                <a:solidFill>
                  <a:schemeClr val="accent1">
                    <a:lumMod val="50000"/>
                  </a:schemeClr>
                </a:solidFill>
              </a:rPr>
              <a:t>        </a:t>
            </a:r>
            <a:r>
              <a:rPr lang="en-US" sz="1400" dirty="0" err="1">
                <a:solidFill>
                  <a:schemeClr val="accent1">
                    <a:lumMod val="50000"/>
                  </a:schemeClr>
                </a:solidFill>
              </a:rPr>
              <a:t>self.department</a:t>
            </a:r>
            <a:r>
              <a:rPr lang="en-US" sz="1400" dirty="0">
                <a:solidFill>
                  <a:schemeClr val="accent1">
                    <a:lumMod val="50000"/>
                  </a:schemeClr>
                </a:solidFill>
              </a:rPr>
              <a:t> = department</a:t>
            </a:r>
          </a:p>
          <a:p>
            <a:r>
              <a:rPr lang="en-US" sz="1400" dirty="0">
                <a:solidFill>
                  <a:schemeClr val="accent1">
                    <a:lumMod val="50000"/>
                  </a:schemeClr>
                </a:solidFill>
              </a:rPr>
              <a:t>emp1 = Employee("Alice", "HR")</a:t>
            </a:r>
          </a:p>
          <a:p>
            <a:r>
              <a:rPr lang="en-US" sz="1400" dirty="0">
                <a:solidFill>
                  <a:schemeClr val="accent1">
                    <a:lumMod val="50000"/>
                  </a:schemeClr>
                </a:solidFill>
              </a:rPr>
              <a:t>emp2 = Employee("Bob", "Finance")</a:t>
            </a:r>
          </a:p>
          <a:p>
            <a:r>
              <a:rPr lang="en-US" sz="1400" dirty="0">
                <a:solidFill>
                  <a:schemeClr val="accent1">
                    <a:lumMod val="50000"/>
                  </a:schemeClr>
                </a:solidFill>
              </a:rPr>
              <a:t>print(emp1.name, emp1.department)  # Alice HR</a:t>
            </a:r>
          </a:p>
          <a:p>
            <a:r>
              <a:rPr lang="en-US" sz="1400" dirty="0">
                <a:solidFill>
                  <a:schemeClr val="accent1">
                    <a:lumMod val="50000"/>
                  </a:schemeClr>
                </a:solidFill>
              </a:rPr>
              <a:t>print(emp2.name, emp2.department)  # Bob Finance</a:t>
            </a:r>
          </a:p>
        </p:txBody>
      </p:sp>
      <p:sp>
        <p:nvSpPr>
          <p:cNvPr id="8" name="Rectangle 7">
            <a:extLst>
              <a:ext uri="{FF2B5EF4-FFF2-40B4-BE49-F238E27FC236}">
                <a16:creationId xmlns:a16="http://schemas.microsoft.com/office/drawing/2014/main" id="{CAB70357-69D0-6285-0F72-5D6EED293B1E}"/>
              </a:ext>
            </a:extLst>
          </p:cNvPr>
          <p:cNvSpPr/>
          <p:nvPr/>
        </p:nvSpPr>
        <p:spPr>
          <a:xfrm>
            <a:off x="8573311" y="1575881"/>
            <a:ext cx="3618689" cy="52821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accent2">
                    <a:lumMod val="75000"/>
                  </a:schemeClr>
                </a:solidFill>
              </a:rPr>
              <a:t>Non-Parameterized Constructor: </a:t>
            </a:r>
            <a:r>
              <a:rPr lang="en-US" dirty="0">
                <a:solidFill>
                  <a:schemeClr val="accent1">
                    <a:lumMod val="50000"/>
                  </a:schemeClr>
                </a:solidFill>
              </a:rPr>
              <a:t>used when you do not want to manipulate the value or the constructor that has only self as an argument.</a:t>
            </a:r>
          </a:p>
          <a:p>
            <a:r>
              <a:rPr lang="en-US" dirty="0">
                <a:solidFill>
                  <a:schemeClr val="accent2">
                    <a:lumMod val="75000"/>
                  </a:schemeClr>
                </a:solidFill>
              </a:rPr>
              <a:t>Ex:</a:t>
            </a:r>
            <a:endParaRPr lang="en-US" dirty="0">
              <a:solidFill>
                <a:schemeClr val="accent1">
                  <a:lumMod val="50000"/>
                </a:schemeClr>
              </a:solidFill>
            </a:endParaRPr>
          </a:p>
          <a:p>
            <a:pPr algn="l"/>
            <a:r>
              <a:rPr lang="en-IN" dirty="0">
                <a:solidFill>
                  <a:schemeClr val="accent1">
                    <a:lumMod val="50000"/>
                  </a:schemeClr>
                </a:solidFill>
              </a:rPr>
              <a:t>class Student:  </a:t>
            </a:r>
          </a:p>
          <a:p>
            <a:pPr algn="l"/>
            <a:r>
              <a:rPr lang="en-IN" dirty="0">
                <a:solidFill>
                  <a:schemeClr val="accent1">
                    <a:lumMod val="50000"/>
                  </a:schemeClr>
                </a:solidFill>
              </a:rPr>
              <a:t>    # Constructor - non parameterized  </a:t>
            </a:r>
          </a:p>
          <a:p>
            <a:pPr algn="l"/>
            <a:r>
              <a:rPr lang="en-IN" dirty="0">
                <a:solidFill>
                  <a:schemeClr val="accent1">
                    <a:lumMod val="50000"/>
                  </a:schemeClr>
                </a:solidFill>
              </a:rPr>
              <a:t>    def __</a:t>
            </a:r>
            <a:r>
              <a:rPr lang="en-IN" dirty="0" err="1">
                <a:solidFill>
                  <a:schemeClr val="accent1">
                    <a:lumMod val="50000"/>
                  </a:schemeClr>
                </a:solidFill>
              </a:rPr>
              <a:t>init</a:t>
            </a:r>
            <a:r>
              <a:rPr lang="en-IN" dirty="0">
                <a:solidFill>
                  <a:schemeClr val="accent1">
                    <a:lumMod val="50000"/>
                  </a:schemeClr>
                </a:solidFill>
              </a:rPr>
              <a:t>__(self):  </a:t>
            </a:r>
          </a:p>
          <a:p>
            <a:pPr algn="l"/>
            <a:r>
              <a:rPr lang="en-IN" dirty="0">
                <a:solidFill>
                  <a:schemeClr val="accent1">
                    <a:lumMod val="50000"/>
                  </a:schemeClr>
                </a:solidFill>
              </a:rPr>
              <a:t>        print("Non-parametrized constructor:")  </a:t>
            </a:r>
          </a:p>
          <a:p>
            <a:pPr algn="l"/>
            <a:r>
              <a:rPr lang="en-IN" dirty="0">
                <a:solidFill>
                  <a:schemeClr val="accent1">
                    <a:lumMod val="50000"/>
                  </a:schemeClr>
                </a:solidFill>
              </a:rPr>
              <a:t>    def show(</a:t>
            </a:r>
            <a:r>
              <a:rPr lang="en-IN" dirty="0" err="1">
                <a:solidFill>
                  <a:schemeClr val="accent1">
                    <a:lumMod val="50000"/>
                  </a:schemeClr>
                </a:solidFill>
              </a:rPr>
              <a:t>self,name</a:t>
            </a:r>
            <a:r>
              <a:rPr lang="en-IN" dirty="0">
                <a:solidFill>
                  <a:schemeClr val="accent1">
                    <a:lumMod val="50000"/>
                  </a:schemeClr>
                </a:solidFill>
              </a:rPr>
              <a:t>):  </a:t>
            </a:r>
          </a:p>
          <a:p>
            <a:pPr algn="l"/>
            <a:r>
              <a:rPr lang="en-IN" dirty="0">
                <a:solidFill>
                  <a:schemeClr val="accent1">
                    <a:lumMod val="50000"/>
                  </a:schemeClr>
                </a:solidFill>
              </a:rPr>
              <a:t>        print("</a:t>
            </a:r>
            <a:r>
              <a:rPr lang="en-IN" dirty="0" err="1">
                <a:solidFill>
                  <a:schemeClr val="accent1">
                    <a:lumMod val="50000"/>
                  </a:schemeClr>
                </a:solidFill>
              </a:rPr>
              <a:t>Hello",name</a:t>
            </a:r>
            <a:r>
              <a:rPr lang="en-IN" dirty="0">
                <a:solidFill>
                  <a:schemeClr val="accent1">
                    <a:lumMod val="50000"/>
                  </a:schemeClr>
                </a:solidFill>
              </a:rPr>
              <a:t>)  </a:t>
            </a:r>
          </a:p>
          <a:p>
            <a:pPr algn="l"/>
            <a:r>
              <a:rPr lang="en-IN" dirty="0">
                <a:solidFill>
                  <a:schemeClr val="accent1">
                    <a:lumMod val="50000"/>
                  </a:schemeClr>
                </a:solidFill>
              </a:rPr>
              <a:t>student = Student()  </a:t>
            </a:r>
          </a:p>
          <a:p>
            <a:pPr algn="l"/>
            <a:r>
              <a:rPr lang="en-IN" dirty="0" err="1">
                <a:solidFill>
                  <a:schemeClr val="accent1">
                    <a:lumMod val="50000"/>
                  </a:schemeClr>
                </a:solidFill>
              </a:rPr>
              <a:t>student.show</a:t>
            </a:r>
            <a:r>
              <a:rPr lang="en-IN" dirty="0">
                <a:solidFill>
                  <a:schemeClr val="accent1">
                    <a:lumMod val="50000"/>
                  </a:schemeClr>
                </a:solidFill>
              </a:rPr>
              <a:t>("Minakshi")</a:t>
            </a:r>
          </a:p>
          <a:p>
            <a:pPr algn="l"/>
            <a:endParaRPr lang="en-IN" dirty="0">
              <a:solidFill>
                <a:schemeClr val="accent1">
                  <a:lumMod val="50000"/>
                </a:schemeClr>
              </a:solidFill>
            </a:endParaRPr>
          </a:p>
          <a:p>
            <a:pPr algn="l"/>
            <a:r>
              <a:rPr lang="en-IN" dirty="0">
                <a:solidFill>
                  <a:schemeClr val="accent1">
                    <a:lumMod val="50000"/>
                  </a:schemeClr>
                </a:solidFill>
                <a:hlinkClick r:id="rId7"/>
              </a:rPr>
              <a:t>https://www.datacamp.com/tutorial/python-oop-tutorial</a:t>
            </a:r>
            <a:endParaRPr lang="en-IN" dirty="0">
              <a:solidFill>
                <a:schemeClr val="accent1">
                  <a:lumMod val="50000"/>
                </a:schemeClr>
              </a:solidFill>
            </a:endParaRPr>
          </a:p>
        </p:txBody>
      </p:sp>
    </p:spTree>
    <p:extLst>
      <p:ext uri="{BB962C8B-B14F-4D97-AF65-F5344CB8AC3E}">
        <p14:creationId xmlns:p14="http://schemas.microsoft.com/office/powerpoint/2010/main" val="3960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1CF8E8-1246-83C1-3363-20B7CB37BF27}"/>
              </a:ext>
            </a:extLst>
          </p:cNvPr>
          <p:cNvSpPr>
            <a:spLocks noGrp="1"/>
          </p:cNvSpPr>
          <p:nvPr>
            <p:ph idx="1"/>
          </p:nvPr>
        </p:nvSpPr>
        <p:spPr>
          <a:xfrm>
            <a:off x="0" y="0"/>
            <a:ext cx="12192000" cy="6858000"/>
          </a:xfrm>
        </p:spPr>
        <p:txBody>
          <a:bodyPr>
            <a:normAutofit/>
          </a:bodyPr>
          <a:lstStyle/>
          <a:p>
            <a:pPr marL="0" indent="0">
              <a:lnSpc>
                <a:spcPct val="80000"/>
              </a:lnSpc>
              <a:buNone/>
            </a:pPr>
            <a:r>
              <a:rPr lang="en-US" sz="2000" b="1" dirty="0">
                <a:solidFill>
                  <a:schemeClr val="accent2">
                    <a:lumMod val="75000"/>
                  </a:schemeClr>
                </a:solidFill>
              </a:rPr>
              <a:t>Python Installation:</a:t>
            </a:r>
          </a:p>
          <a:p>
            <a:pPr>
              <a:buFont typeface="Wingdings" panose="05000000000000000000" pitchFamily="2" charset="2"/>
              <a:buChar char="Ø"/>
            </a:pPr>
            <a:r>
              <a:rPr lang="en-US" sz="2000" dirty="0">
                <a:solidFill>
                  <a:schemeClr val="accent1">
                    <a:lumMod val="75000"/>
                  </a:schemeClr>
                </a:solidFill>
              </a:rPr>
              <a:t>C:\Users\Your Name&gt;python or </a:t>
            </a:r>
            <a:r>
              <a:rPr lang="en-US" sz="2000" dirty="0" err="1">
                <a:solidFill>
                  <a:schemeClr val="accent1">
                    <a:lumMod val="75000"/>
                  </a:schemeClr>
                </a:solidFill>
              </a:rPr>
              <a:t>py</a:t>
            </a:r>
            <a:endParaRPr lang="en-US" sz="2000" dirty="0">
              <a:solidFill>
                <a:schemeClr val="accent1">
                  <a:lumMod val="75000"/>
                </a:schemeClr>
              </a:solidFill>
            </a:endParaRPr>
          </a:p>
          <a:p>
            <a:pPr>
              <a:buFont typeface="Wingdings" panose="05000000000000000000" pitchFamily="2" charset="2"/>
              <a:buChar char="Ø"/>
            </a:pPr>
            <a:r>
              <a:rPr lang="en-US" sz="2000" dirty="0">
                <a:solidFill>
                  <a:schemeClr val="accent1">
                    <a:lumMod val="75000"/>
                  </a:schemeClr>
                </a:solidFill>
              </a:rPr>
              <a:t>C:\Users\Your Name&gt;python</a:t>
            </a:r>
          </a:p>
          <a:p>
            <a:pPr marL="0" indent="0">
              <a:buNone/>
            </a:pPr>
            <a:r>
              <a:rPr lang="en-US" sz="2000" dirty="0">
                <a:solidFill>
                  <a:schemeClr val="accent1">
                    <a:lumMod val="75000"/>
                  </a:schemeClr>
                </a:solidFill>
              </a:rPr>
              <a:t>Python 3.6.4 (v3.6.4:d48eceb, Dec 19 2017, 06:04:45) [MSC v.1900 32 bit (Intel)] on win32</a:t>
            </a:r>
          </a:p>
          <a:p>
            <a:pPr marL="0" indent="0">
              <a:buNone/>
            </a:pPr>
            <a:r>
              <a:rPr lang="en-US" sz="2000" dirty="0">
                <a:solidFill>
                  <a:schemeClr val="accent1">
                    <a:lumMod val="75000"/>
                  </a:schemeClr>
                </a:solidFill>
              </a:rPr>
              <a:t>Type "help", "copyright", "credits" or "license" for more information.</a:t>
            </a:r>
          </a:p>
          <a:p>
            <a:pPr marL="0" indent="0">
              <a:buNone/>
            </a:pPr>
            <a:r>
              <a:rPr lang="en-US" sz="2000" dirty="0">
                <a:solidFill>
                  <a:schemeClr val="accent1">
                    <a:lumMod val="75000"/>
                  </a:schemeClr>
                </a:solidFill>
              </a:rPr>
              <a:t>&gt;&gt;&gt; print("Hello, World!")</a:t>
            </a:r>
          </a:p>
          <a:p>
            <a:pPr>
              <a:buFont typeface="Wingdings" panose="05000000000000000000" pitchFamily="2" charset="2"/>
              <a:buChar char="Ø"/>
            </a:pPr>
            <a:r>
              <a:rPr lang="en-US" sz="2000" dirty="0">
                <a:solidFill>
                  <a:schemeClr val="accent1">
                    <a:lumMod val="75000"/>
                  </a:schemeClr>
                </a:solidFill>
              </a:rPr>
              <a:t>To exit the python command line.</a:t>
            </a:r>
          </a:p>
          <a:p>
            <a:pPr marL="0" indent="0">
              <a:buNone/>
            </a:pPr>
            <a:r>
              <a:rPr lang="en-US" sz="2000" dirty="0">
                <a:solidFill>
                  <a:schemeClr val="accent1">
                    <a:lumMod val="75000"/>
                  </a:schemeClr>
                </a:solidFill>
              </a:rPr>
              <a:t>exit()</a:t>
            </a:r>
          </a:p>
          <a:p>
            <a:pPr marL="0" indent="0">
              <a:buNone/>
            </a:pPr>
            <a:endParaRPr lang="en-US" sz="2000" dirty="0">
              <a:solidFill>
                <a:schemeClr val="accent1">
                  <a:lumMod val="75000"/>
                </a:schemeClr>
              </a:solidFill>
            </a:endParaRPr>
          </a:p>
          <a:p>
            <a:pPr marL="0" indent="0">
              <a:buNone/>
            </a:pPr>
            <a:r>
              <a:rPr lang="en-US" sz="2000" b="1" dirty="0">
                <a:solidFill>
                  <a:schemeClr val="accent2">
                    <a:lumMod val="75000"/>
                  </a:schemeClr>
                </a:solidFill>
              </a:rPr>
              <a:t>Download and Install Python:</a:t>
            </a:r>
          </a:p>
          <a:p>
            <a:pPr>
              <a:buFont typeface="Wingdings" panose="05000000000000000000" pitchFamily="2" charset="2"/>
              <a:buChar char="Ø"/>
            </a:pPr>
            <a:r>
              <a:rPr lang="en-US" sz="2000" dirty="0">
                <a:solidFill>
                  <a:schemeClr val="accent1">
                    <a:lumMod val="75000"/>
                  </a:schemeClr>
                </a:solidFill>
              </a:rPr>
              <a:t>Python is open-source</a:t>
            </a:r>
          </a:p>
          <a:p>
            <a:pPr>
              <a:buFont typeface="Wingdings" panose="05000000000000000000" pitchFamily="2" charset="2"/>
              <a:buChar char="Ø"/>
            </a:pPr>
            <a:r>
              <a:rPr lang="en-US" sz="2000" dirty="0">
                <a:solidFill>
                  <a:schemeClr val="accent1">
                    <a:lumMod val="75000"/>
                  </a:schemeClr>
                </a:solidFill>
              </a:rPr>
              <a:t>Python can be downloaded from the Python Software Foundation website at python.org.</a:t>
            </a:r>
          </a:p>
          <a:p>
            <a:pPr>
              <a:buFont typeface="Wingdings" panose="05000000000000000000" pitchFamily="2" charset="2"/>
              <a:buChar char="Ø"/>
            </a:pPr>
            <a:r>
              <a:rPr lang="en-US" sz="2000" dirty="0">
                <a:solidFill>
                  <a:schemeClr val="accent1">
                    <a:lumMod val="75000"/>
                  </a:schemeClr>
                </a:solidFill>
              </a:rPr>
              <a:t>Windows, Linux, mac OS / Mac OS X</a:t>
            </a:r>
          </a:p>
          <a:p>
            <a:pPr>
              <a:buFont typeface="Wingdings" panose="05000000000000000000" pitchFamily="2" charset="2"/>
              <a:buChar char="Ø"/>
            </a:pPr>
            <a:r>
              <a:rPr lang="en-US" sz="2000" dirty="0">
                <a:solidFill>
                  <a:schemeClr val="accent1">
                    <a:lumMod val="75000"/>
                  </a:schemeClr>
                </a:solidFill>
              </a:rPr>
              <a:t>open a browser and type https://www.python.org/downloads/windows/ </a:t>
            </a:r>
          </a:p>
          <a:p>
            <a:pPr>
              <a:buFont typeface="Wingdings" panose="05000000000000000000" pitchFamily="2" charset="2"/>
              <a:buChar char="Ø"/>
            </a:pPr>
            <a:r>
              <a:rPr lang="en-US" sz="2000" dirty="0">
                <a:solidFill>
                  <a:schemeClr val="accent1">
                    <a:lumMod val="75000"/>
                  </a:schemeClr>
                </a:solidFill>
              </a:rPr>
              <a:t>Python Releases for Windows find the Latest Python 3 Release – Python 3.11.2 (the latest stable release as of now is Python 3.11.2).</a:t>
            </a:r>
            <a:endParaRPr lang="en-IN" sz="2000" dirty="0">
              <a:solidFill>
                <a:schemeClr val="accent1">
                  <a:lumMod val="75000"/>
                </a:schemeClr>
              </a:solidFill>
            </a:endParaRPr>
          </a:p>
        </p:txBody>
      </p:sp>
    </p:spTree>
    <p:extLst>
      <p:ext uri="{BB962C8B-B14F-4D97-AF65-F5344CB8AC3E}">
        <p14:creationId xmlns:p14="http://schemas.microsoft.com/office/powerpoint/2010/main" val="27372254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2400" b="1" u="sng" dirty="0">
                <a:solidFill>
                  <a:schemeClr val="accent2">
                    <a:lumMod val="75000"/>
                  </a:schemeClr>
                </a:solidFill>
              </a:rPr>
              <a:t>Constructors (OOP)</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7D83CE42-9382-30F7-9845-EC628428B700}"/>
              </a:ext>
            </a:extLst>
          </p:cNvPr>
          <p:cNvSpPr/>
          <p:nvPr/>
        </p:nvSpPr>
        <p:spPr>
          <a:xfrm>
            <a:off x="0" y="476655"/>
            <a:ext cx="12192000" cy="63720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2">
                    <a:lumMod val="75000"/>
                  </a:schemeClr>
                </a:solidFill>
              </a:rPr>
              <a:t>Ex:</a:t>
            </a:r>
          </a:p>
          <a:p>
            <a:r>
              <a:rPr lang="en-US" dirty="0">
                <a:solidFill>
                  <a:schemeClr val="accent1">
                    <a:lumMod val="50000"/>
                  </a:schemeClr>
                </a:solidFill>
              </a:rPr>
              <a:t>class Employee:  </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 name, id):  </a:t>
            </a:r>
          </a:p>
          <a:p>
            <a:r>
              <a:rPr lang="en-US" dirty="0">
                <a:solidFill>
                  <a:schemeClr val="accent1">
                    <a:lumMod val="50000"/>
                  </a:schemeClr>
                </a:solidFill>
              </a:rPr>
              <a:t>        self.id = id  </a:t>
            </a:r>
          </a:p>
          <a:p>
            <a:r>
              <a:rPr lang="en-US" dirty="0">
                <a:solidFill>
                  <a:schemeClr val="accent1">
                    <a:lumMod val="50000"/>
                  </a:schemeClr>
                </a:solidFill>
              </a:rPr>
              <a:t>        self.name = name  </a:t>
            </a:r>
          </a:p>
          <a:p>
            <a:endParaRPr lang="en-US" dirty="0">
              <a:solidFill>
                <a:schemeClr val="accent1">
                  <a:lumMod val="50000"/>
                </a:schemeClr>
              </a:solidFill>
            </a:endParaRPr>
          </a:p>
          <a:p>
            <a:r>
              <a:rPr lang="en-US" dirty="0">
                <a:solidFill>
                  <a:schemeClr val="accent1">
                    <a:lumMod val="50000"/>
                  </a:schemeClr>
                </a:solidFill>
              </a:rPr>
              <a:t>    def display(self):  </a:t>
            </a:r>
          </a:p>
          <a:p>
            <a:r>
              <a:rPr lang="en-US" dirty="0">
                <a:solidFill>
                  <a:schemeClr val="accent1">
                    <a:lumMod val="50000"/>
                  </a:schemeClr>
                </a:solidFill>
              </a:rPr>
              <a:t>        print("ID: %d \</a:t>
            </a:r>
            <a:r>
              <a:rPr lang="en-US" dirty="0" err="1">
                <a:solidFill>
                  <a:schemeClr val="accent1">
                    <a:lumMod val="50000"/>
                  </a:schemeClr>
                </a:solidFill>
              </a:rPr>
              <a:t>nName</a:t>
            </a:r>
            <a:r>
              <a:rPr lang="en-US" dirty="0">
                <a:solidFill>
                  <a:schemeClr val="accent1">
                    <a:lumMod val="50000"/>
                  </a:schemeClr>
                </a:solidFill>
              </a:rPr>
              <a:t>: %s" % (self.id, self.name))  </a:t>
            </a:r>
          </a:p>
          <a:p>
            <a:r>
              <a:rPr lang="en-US" dirty="0">
                <a:solidFill>
                  <a:schemeClr val="accent1">
                    <a:lumMod val="50000"/>
                  </a:schemeClr>
                </a:solidFill>
              </a:rPr>
              <a:t>emp1 = Employee("John", 101)  </a:t>
            </a:r>
          </a:p>
          <a:p>
            <a:r>
              <a:rPr lang="en-US" dirty="0">
                <a:solidFill>
                  <a:schemeClr val="accent1">
                    <a:lumMod val="50000"/>
                  </a:schemeClr>
                </a:solidFill>
              </a:rPr>
              <a:t>emp2 = Employee("David", 102)  </a:t>
            </a:r>
          </a:p>
          <a:p>
            <a:r>
              <a:rPr lang="en-US" dirty="0">
                <a:solidFill>
                  <a:schemeClr val="accent2">
                    <a:lumMod val="75000"/>
                  </a:schemeClr>
                </a:solidFill>
              </a:rPr>
              <a:t># accessing display() method to print employee 1 information  </a:t>
            </a:r>
          </a:p>
          <a:p>
            <a:r>
              <a:rPr lang="en-US" dirty="0">
                <a:solidFill>
                  <a:schemeClr val="accent1">
                    <a:lumMod val="50000"/>
                  </a:schemeClr>
                </a:solidFill>
              </a:rPr>
              <a:t>emp1.display()  </a:t>
            </a:r>
          </a:p>
          <a:p>
            <a:r>
              <a:rPr lang="en-US" dirty="0">
                <a:solidFill>
                  <a:schemeClr val="accent2">
                    <a:lumMod val="75000"/>
                  </a:schemeClr>
                </a:solidFill>
              </a:rPr>
              <a:t># accessing display() method to print employee 2 information  </a:t>
            </a:r>
          </a:p>
          <a:p>
            <a:r>
              <a:rPr lang="en-US" dirty="0">
                <a:solidFill>
                  <a:schemeClr val="accent1">
                    <a:lumMod val="50000"/>
                  </a:schemeClr>
                </a:solidFill>
              </a:rPr>
              <a:t>emp2.display() </a:t>
            </a:r>
          </a:p>
          <a:p>
            <a:r>
              <a:rPr lang="en-US" sz="1200" dirty="0">
                <a:solidFill>
                  <a:schemeClr val="accent2">
                    <a:lumMod val="75000"/>
                  </a:schemeClr>
                </a:solidFill>
                <a:hlinkClick r:id="rId2"/>
              </a:rPr>
              <a:t>https://www.javatpoint.com/python-constructors</a:t>
            </a:r>
            <a:endParaRPr lang="en-US" sz="1200" dirty="0">
              <a:solidFill>
                <a:schemeClr val="accent2">
                  <a:lumMod val="75000"/>
                </a:schemeClr>
              </a:solidFill>
            </a:endParaRPr>
          </a:p>
          <a:p>
            <a:r>
              <a:rPr lang="en-US" sz="1200" dirty="0">
                <a:solidFill>
                  <a:schemeClr val="accent2">
                    <a:lumMod val="75000"/>
                  </a:schemeClr>
                </a:solidFill>
                <a:hlinkClick r:id="rId3"/>
              </a:rPr>
              <a:t>https://www.scholarhat.com/tutorial/python/constructors-in-python</a:t>
            </a:r>
            <a:endParaRPr lang="en-US" dirty="0">
              <a:solidFill>
                <a:schemeClr val="accent2">
                  <a:lumMod val="75000"/>
                </a:schemeClr>
              </a:solidFill>
            </a:endParaRPr>
          </a:p>
        </p:txBody>
      </p:sp>
      <p:sp>
        <p:nvSpPr>
          <p:cNvPr id="2" name="Rectangle 1">
            <a:extLst>
              <a:ext uri="{FF2B5EF4-FFF2-40B4-BE49-F238E27FC236}">
                <a16:creationId xmlns:a16="http://schemas.microsoft.com/office/drawing/2014/main" id="{20B998FA-CA40-5CDA-B862-C36DE1C2EEE8}"/>
              </a:ext>
            </a:extLst>
          </p:cNvPr>
          <p:cNvSpPr/>
          <p:nvPr/>
        </p:nvSpPr>
        <p:spPr>
          <a:xfrm>
            <a:off x="0" y="476656"/>
            <a:ext cx="12192000" cy="1809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dirty="0">
                <a:solidFill>
                  <a:schemeClr val="accent2">
                    <a:lumMod val="75000"/>
                  </a:schemeClr>
                </a:solidFill>
              </a:rPr>
              <a:t>Constructors: </a:t>
            </a:r>
            <a:r>
              <a:rPr lang="en-US" dirty="0">
                <a:solidFill>
                  <a:schemeClr val="accent1">
                    <a:lumMod val="50000"/>
                  </a:schemeClr>
                </a:solidFill>
              </a:rPr>
              <a:t>special type of method (function) which is used to initialize the instance members of the class. the method  __</a:t>
            </a:r>
            <a:r>
              <a:rPr lang="en-US" dirty="0" err="1">
                <a:solidFill>
                  <a:schemeClr val="accent1">
                    <a:lumMod val="50000"/>
                  </a:schemeClr>
                </a:solidFill>
              </a:rPr>
              <a:t>init</a:t>
            </a:r>
            <a:r>
              <a:rPr lang="en-US" dirty="0">
                <a:solidFill>
                  <a:schemeClr val="accent1">
                    <a:lumMod val="50000"/>
                  </a:schemeClr>
                </a:solidFill>
              </a:rPr>
              <a:t>__() simulates the constructor of the class. This method is called when the class is instantiated. It accepts the </a:t>
            </a:r>
            <a:r>
              <a:rPr lang="en-US" dirty="0">
                <a:solidFill>
                  <a:schemeClr val="accent2">
                    <a:lumMod val="75000"/>
                  </a:schemeClr>
                </a:solidFill>
              </a:rPr>
              <a:t>self-keyword</a:t>
            </a:r>
            <a:r>
              <a:rPr lang="en-US" dirty="0">
                <a:solidFill>
                  <a:schemeClr val="accent1">
                    <a:lumMod val="50000"/>
                  </a:schemeClr>
                </a:solidFill>
              </a:rPr>
              <a:t> as a first argument which allows accessing the attributes or method of the class. </a:t>
            </a:r>
          </a:p>
          <a:p>
            <a:pPr marL="285750" indent="-285750">
              <a:buFont typeface="Wingdings" panose="05000000000000000000" pitchFamily="2" charset="2"/>
              <a:buChar char="Ø"/>
            </a:pPr>
            <a:r>
              <a:rPr lang="en-US" dirty="0">
                <a:solidFill>
                  <a:schemeClr val="accent1">
                    <a:lumMod val="50000"/>
                  </a:schemeClr>
                </a:solidFill>
              </a:rPr>
              <a:t>can pass any number of arguments at the time of creating the class object, depending upon the __</a:t>
            </a:r>
            <a:r>
              <a:rPr lang="en-US" dirty="0" err="1">
                <a:solidFill>
                  <a:schemeClr val="accent1">
                    <a:lumMod val="50000"/>
                  </a:schemeClr>
                </a:solidFill>
              </a:rPr>
              <a:t>init</a:t>
            </a:r>
            <a:r>
              <a:rPr lang="en-US" dirty="0">
                <a:solidFill>
                  <a:schemeClr val="accent1">
                    <a:lumMod val="50000"/>
                  </a:schemeClr>
                </a:solidFill>
              </a:rPr>
              <a:t>__() definition. It is mostly used to initialize the class attributes. Every class must have a constructor, even if it simply relies on the default constructor.</a:t>
            </a:r>
            <a:endParaRPr lang="en-IN" dirty="0">
              <a:solidFill>
                <a:schemeClr val="accent1">
                  <a:lumMod val="50000"/>
                </a:schemeClr>
              </a:solidFill>
            </a:endParaRPr>
          </a:p>
        </p:txBody>
      </p:sp>
      <p:sp>
        <p:nvSpPr>
          <p:cNvPr id="4" name="Rectangle 3">
            <a:extLst>
              <a:ext uri="{FF2B5EF4-FFF2-40B4-BE49-F238E27FC236}">
                <a16:creationId xmlns:a16="http://schemas.microsoft.com/office/drawing/2014/main" id="{9AE6E945-2B0D-DE14-7E41-C48F9CC41B61}"/>
              </a:ext>
            </a:extLst>
          </p:cNvPr>
          <p:cNvSpPr/>
          <p:nvPr/>
        </p:nvSpPr>
        <p:spPr>
          <a:xfrm>
            <a:off x="6624536" y="2286000"/>
            <a:ext cx="5567464" cy="45626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chemeClr val="accent2">
                    <a:lumMod val="75000"/>
                  </a:schemeClr>
                </a:solidFill>
              </a:rPr>
              <a:t>Counting the number of objects of a class</a:t>
            </a:r>
          </a:p>
          <a:p>
            <a:pPr algn="just"/>
            <a:r>
              <a:rPr lang="en-US" dirty="0">
                <a:solidFill>
                  <a:schemeClr val="accent1">
                    <a:lumMod val="50000"/>
                  </a:schemeClr>
                </a:solidFill>
              </a:rPr>
              <a:t>The constructor is called automatically when we create the object of the class. Consider the following example</a:t>
            </a:r>
          </a:p>
          <a:p>
            <a:pPr algn="just"/>
            <a:r>
              <a:rPr lang="en-US" dirty="0">
                <a:solidFill>
                  <a:schemeClr val="accent2">
                    <a:lumMod val="75000"/>
                  </a:schemeClr>
                </a:solidFill>
              </a:rPr>
              <a:t>Ex:</a:t>
            </a:r>
          </a:p>
          <a:p>
            <a:pPr algn="just"/>
            <a:r>
              <a:rPr lang="en-US" dirty="0">
                <a:solidFill>
                  <a:schemeClr val="accent1">
                    <a:lumMod val="50000"/>
                  </a:schemeClr>
                </a:solidFill>
              </a:rPr>
              <a:t>class Student:    </a:t>
            </a:r>
          </a:p>
          <a:p>
            <a:pPr algn="just"/>
            <a:r>
              <a:rPr lang="en-US" dirty="0">
                <a:solidFill>
                  <a:schemeClr val="accent1">
                    <a:lumMod val="50000"/>
                  </a:schemeClr>
                </a:solidFill>
              </a:rPr>
              <a:t>    count = 0    </a:t>
            </a:r>
          </a:p>
          <a:p>
            <a:pPr algn="just"/>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    </a:t>
            </a:r>
          </a:p>
          <a:p>
            <a:pPr algn="just"/>
            <a:r>
              <a:rPr lang="en-US" dirty="0">
                <a:solidFill>
                  <a:schemeClr val="accent1">
                    <a:lumMod val="50000"/>
                  </a:schemeClr>
                </a:solidFill>
              </a:rPr>
              <a:t>        </a:t>
            </a:r>
            <a:r>
              <a:rPr lang="en-US" dirty="0" err="1">
                <a:solidFill>
                  <a:schemeClr val="accent1">
                    <a:lumMod val="50000"/>
                  </a:schemeClr>
                </a:solidFill>
              </a:rPr>
              <a:t>Student.count</a:t>
            </a:r>
            <a:r>
              <a:rPr lang="en-US" dirty="0">
                <a:solidFill>
                  <a:schemeClr val="accent1">
                    <a:lumMod val="50000"/>
                  </a:schemeClr>
                </a:solidFill>
              </a:rPr>
              <a:t> = </a:t>
            </a:r>
            <a:r>
              <a:rPr lang="en-US" dirty="0" err="1">
                <a:solidFill>
                  <a:schemeClr val="accent1">
                    <a:lumMod val="50000"/>
                  </a:schemeClr>
                </a:solidFill>
              </a:rPr>
              <a:t>Student.count</a:t>
            </a:r>
            <a:r>
              <a:rPr lang="en-US" dirty="0">
                <a:solidFill>
                  <a:schemeClr val="accent1">
                    <a:lumMod val="50000"/>
                  </a:schemeClr>
                </a:solidFill>
              </a:rPr>
              <a:t> + 1    </a:t>
            </a:r>
          </a:p>
          <a:p>
            <a:pPr algn="just"/>
            <a:r>
              <a:rPr lang="en-US" dirty="0">
                <a:solidFill>
                  <a:schemeClr val="accent1">
                    <a:lumMod val="50000"/>
                  </a:schemeClr>
                </a:solidFill>
              </a:rPr>
              <a:t>s1=Student()    </a:t>
            </a:r>
          </a:p>
          <a:p>
            <a:pPr algn="just"/>
            <a:r>
              <a:rPr lang="en-US" dirty="0">
                <a:solidFill>
                  <a:schemeClr val="accent1">
                    <a:lumMod val="50000"/>
                  </a:schemeClr>
                </a:solidFill>
              </a:rPr>
              <a:t>s2=Student()    </a:t>
            </a:r>
          </a:p>
          <a:p>
            <a:pPr algn="just"/>
            <a:r>
              <a:rPr lang="en-US" dirty="0">
                <a:solidFill>
                  <a:schemeClr val="accent1">
                    <a:lumMod val="50000"/>
                  </a:schemeClr>
                </a:solidFill>
              </a:rPr>
              <a:t>s3=Student()    </a:t>
            </a:r>
          </a:p>
          <a:p>
            <a:pPr algn="just"/>
            <a:r>
              <a:rPr lang="en-US" dirty="0">
                <a:solidFill>
                  <a:schemeClr val="accent1">
                    <a:lumMod val="50000"/>
                  </a:schemeClr>
                </a:solidFill>
              </a:rPr>
              <a:t>print("The number of students:",</a:t>
            </a:r>
            <a:r>
              <a:rPr lang="en-US" dirty="0" err="1">
                <a:solidFill>
                  <a:schemeClr val="accent1">
                    <a:lumMod val="50000"/>
                  </a:schemeClr>
                </a:solidFill>
              </a:rPr>
              <a:t>Student.count</a:t>
            </a:r>
            <a:r>
              <a:rPr lang="en-US" dirty="0">
                <a:solidFill>
                  <a:schemeClr val="accent1">
                    <a:lumMod val="50000"/>
                  </a:schemeClr>
                </a:solidFill>
              </a:rPr>
              <a:t>) </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12810555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A95D5C-3B31-BF84-87FF-0D7650C9CA2F}"/>
              </a:ext>
            </a:extLst>
          </p:cNvPr>
          <p:cNvSpPr/>
          <p:nvPr/>
        </p:nvSpPr>
        <p:spPr>
          <a:xfrm>
            <a:off x="-1" y="2957209"/>
            <a:ext cx="4328809" cy="39007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accent2">
                    <a:lumMod val="75000"/>
                  </a:schemeClr>
                </a:solidFill>
              </a:rPr>
              <a:t>Default Constructor</a:t>
            </a:r>
          </a:p>
          <a:p>
            <a:pPr algn="just"/>
            <a:r>
              <a:rPr lang="en-US" sz="1600" dirty="0">
                <a:solidFill>
                  <a:schemeClr val="accent1">
                    <a:lumMod val="50000"/>
                  </a:schemeClr>
                </a:solidFill>
              </a:rPr>
              <a:t>When we do not include the constructor in the class or forget to declare it, then that becomes the default constructor. It does not perform any task but initializes the objects. </a:t>
            </a:r>
            <a:endParaRPr lang="en-IN" sz="1600" dirty="0">
              <a:solidFill>
                <a:schemeClr val="accent1">
                  <a:lumMod val="50000"/>
                </a:schemeClr>
              </a:solidFill>
            </a:endParaRPr>
          </a:p>
          <a:p>
            <a:pPr algn="just"/>
            <a:endParaRPr lang="en-IN" sz="1600" dirty="0">
              <a:solidFill>
                <a:schemeClr val="accent2">
                  <a:lumMod val="75000"/>
                </a:schemeClr>
              </a:solidFill>
            </a:endParaRPr>
          </a:p>
          <a:p>
            <a:pPr algn="just"/>
            <a:r>
              <a:rPr lang="en-IN" sz="1600" dirty="0">
                <a:solidFill>
                  <a:schemeClr val="accent2">
                    <a:lumMod val="75000"/>
                  </a:schemeClr>
                </a:solidFill>
              </a:rPr>
              <a:t>Default Constructor: </a:t>
            </a:r>
          </a:p>
          <a:p>
            <a:pPr algn="just"/>
            <a:r>
              <a:rPr lang="en-IN" sz="1600" dirty="0">
                <a:solidFill>
                  <a:schemeClr val="accent2">
                    <a:lumMod val="75000"/>
                  </a:schemeClr>
                </a:solidFill>
              </a:rPr>
              <a:t>Ex: </a:t>
            </a:r>
            <a:r>
              <a:rPr lang="en-US" sz="1600" dirty="0">
                <a:solidFill>
                  <a:schemeClr val="accent1">
                    <a:lumMod val="50000"/>
                  </a:schemeClr>
                </a:solidFill>
              </a:rPr>
              <a:t>class Student:  </a:t>
            </a:r>
          </a:p>
          <a:p>
            <a:pPr algn="just"/>
            <a:r>
              <a:rPr lang="en-US" sz="1600" dirty="0">
                <a:solidFill>
                  <a:schemeClr val="accent1">
                    <a:lumMod val="50000"/>
                  </a:schemeClr>
                </a:solidFill>
              </a:rPr>
              <a:t>    </a:t>
            </a:r>
            <a:r>
              <a:rPr lang="en-US" sz="1600" dirty="0" err="1">
                <a:solidFill>
                  <a:schemeClr val="accent1">
                    <a:lumMod val="50000"/>
                  </a:schemeClr>
                </a:solidFill>
              </a:rPr>
              <a:t>roll_num</a:t>
            </a:r>
            <a:r>
              <a:rPr lang="en-US" sz="1600" dirty="0">
                <a:solidFill>
                  <a:schemeClr val="accent1">
                    <a:lumMod val="50000"/>
                  </a:schemeClr>
                </a:solidFill>
              </a:rPr>
              <a:t> = 101  </a:t>
            </a:r>
          </a:p>
          <a:p>
            <a:pPr algn="just"/>
            <a:r>
              <a:rPr lang="en-US" sz="1600" dirty="0">
                <a:solidFill>
                  <a:schemeClr val="accent1">
                    <a:lumMod val="50000"/>
                  </a:schemeClr>
                </a:solidFill>
              </a:rPr>
              <a:t>    name = "Joseph"  </a:t>
            </a:r>
          </a:p>
          <a:p>
            <a:pPr algn="just"/>
            <a:r>
              <a:rPr lang="en-US" sz="1600" dirty="0">
                <a:solidFill>
                  <a:schemeClr val="accent1">
                    <a:lumMod val="50000"/>
                  </a:schemeClr>
                </a:solidFill>
              </a:rPr>
              <a:t>  </a:t>
            </a:r>
          </a:p>
          <a:p>
            <a:pPr algn="just"/>
            <a:r>
              <a:rPr lang="en-US" sz="1600" dirty="0">
                <a:solidFill>
                  <a:schemeClr val="accent1">
                    <a:lumMod val="50000"/>
                  </a:schemeClr>
                </a:solidFill>
              </a:rPr>
              <a:t>    def display(self):  </a:t>
            </a:r>
          </a:p>
          <a:p>
            <a:pPr algn="just"/>
            <a:r>
              <a:rPr lang="en-US" sz="1600" dirty="0">
                <a:solidFill>
                  <a:schemeClr val="accent1">
                    <a:lumMod val="50000"/>
                  </a:schemeClr>
                </a:solidFill>
              </a:rPr>
              <a:t>        print(</a:t>
            </a:r>
            <a:r>
              <a:rPr lang="en-US" sz="1600" dirty="0" err="1">
                <a:solidFill>
                  <a:schemeClr val="accent1">
                    <a:lumMod val="50000"/>
                  </a:schemeClr>
                </a:solidFill>
              </a:rPr>
              <a:t>self.roll_num,self.name</a:t>
            </a:r>
            <a:r>
              <a:rPr lang="en-US" sz="1600" dirty="0">
                <a:solidFill>
                  <a:schemeClr val="accent1">
                    <a:lumMod val="50000"/>
                  </a:schemeClr>
                </a:solidFill>
              </a:rPr>
              <a:t>)  </a:t>
            </a:r>
          </a:p>
          <a:p>
            <a:pPr algn="just"/>
            <a:r>
              <a:rPr lang="en-US" sz="1600" dirty="0" err="1">
                <a:solidFill>
                  <a:schemeClr val="accent1">
                    <a:lumMod val="50000"/>
                  </a:schemeClr>
                </a:solidFill>
              </a:rPr>
              <a:t>st</a:t>
            </a:r>
            <a:r>
              <a:rPr lang="en-US" sz="1600" dirty="0">
                <a:solidFill>
                  <a:schemeClr val="accent1">
                    <a:lumMod val="50000"/>
                  </a:schemeClr>
                </a:solidFill>
              </a:rPr>
              <a:t> = Student()  </a:t>
            </a:r>
          </a:p>
          <a:p>
            <a:pPr algn="just"/>
            <a:r>
              <a:rPr lang="en-US" sz="1600" dirty="0" err="1">
                <a:solidFill>
                  <a:schemeClr val="accent1">
                    <a:lumMod val="50000"/>
                  </a:schemeClr>
                </a:solidFill>
              </a:rPr>
              <a:t>st.display</a:t>
            </a:r>
            <a:r>
              <a:rPr lang="en-US" sz="1600" dirty="0">
                <a:solidFill>
                  <a:schemeClr val="accent1">
                    <a:lumMod val="50000"/>
                  </a:schemeClr>
                </a:solidFill>
              </a:rPr>
              <a:t>()</a:t>
            </a:r>
            <a:endParaRPr lang="en-IN" sz="1600" dirty="0">
              <a:solidFill>
                <a:schemeClr val="accent1">
                  <a:lumMod val="50000"/>
                </a:schemeClr>
              </a:solidFill>
            </a:endParaRPr>
          </a:p>
        </p:txBody>
      </p:sp>
      <p:sp>
        <p:nvSpPr>
          <p:cNvPr id="5" name="Rectangle 4">
            <a:extLst>
              <a:ext uri="{FF2B5EF4-FFF2-40B4-BE49-F238E27FC236}">
                <a16:creationId xmlns:a16="http://schemas.microsoft.com/office/drawing/2014/main" id="{2FEECFF9-0C60-4A59-BCEA-509D08AD11EF}"/>
              </a:ext>
            </a:extLst>
          </p:cNvPr>
          <p:cNvSpPr/>
          <p:nvPr/>
        </p:nvSpPr>
        <p:spPr>
          <a:xfrm>
            <a:off x="4328808" y="2957209"/>
            <a:ext cx="3988341" cy="39007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accent2">
                    <a:lumMod val="75000"/>
                  </a:schemeClr>
                </a:solidFill>
              </a:rPr>
              <a:t>Parameterized Constructor</a:t>
            </a:r>
          </a:p>
          <a:p>
            <a:pPr algn="just"/>
            <a:r>
              <a:rPr lang="en-US" sz="1600" dirty="0">
                <a:solidFill>
                  <a:schemeClr val="accent1">
                    <a:lumMod val="50000"/>
                  </a:schemeClr>
                </a:solidFill>
              </a:rPr>
              <a:t>parameterized constructor has multiple parameters along with the self. </a:t>
            </a:r>
            <a:endParaRPr lang="en-IN" sz="1600" dirty="0">
              <a:solidFill>
                <a:schemeClr val="accent2">
                  <a:lumMod val="75000"/>
                </a:schemeClr>
              </a:solidFill>
            </a:endParaRPr>
          </a:p>
          <a:p>
            <a:pPr algn="just"/>
            <a:endParaRPr lang="en-IN" sz="1600" dirty="0">
              <a:solidFill>
                <a:schemeClr val="accent2">
                  <a:lumMod val="75000"/>
                </a:schemeClr>
              </a:solidFill>
            </a:endParaRPr>
          </a:p>
          <a:p>
            <a:pPr algn="just"/>
            <a:r>
              <a:rPr lang="en-IN" sz="1600" dirty="0">
                <a:solidFill>
                  <a:schemeClr val="accent2">
                    <a:lumMod val="75000"/>
                  </a:schemeClr>
                </a:solidFill>
              </a:rPr>
              <a:t>Parameterized Constructor:</a:t>
            </a:r>
          </a:p>
          <a:p>
            <a:pPr algn="just"/>
            <a:r>
              <a:rPr lang="en-US" sz="1600" dirty="0">
                <a:solidFill>
                  <a:schemeClr val="accent1">
                    <a:lumMod val="50000"/>
                  </a:schemeClr>
                </a:solidFill>
              </a:rPr>
              <a:t>class Student:  </a:t>
            </a:r>
          </a:p>
          <a:p>
            <a:pPr algn="just"/>
            <a:r>
              <a:rPr lang="en-US" sz="1600" dirty="0">
                <a:solidFill>
                  <a:schemeClr val="accent1">
                    <a:lumMod val="50000"/>
                  </a:schemeClr>
                </a:solidFill>
              </a:rPr>
              <a:t>    # Constructor - parameterized  </a:t>
            </a:r>
          </a:p>
          <a:p>
            <a:pPr algn="just"/>
            <a:r>
              <a:rPr lang="en-US" sz="1600" dirty="0">
                <a:solidFill>
                  <a:schemeClr val="accent1">
                    <a:lumMod val="50000"/>
                  </a:schemeClr>
                </a:solidFill>
              </a:rPr>
              <a:t>    def __</a:t>
            </a:r>
            <a:r>
              <a:rPr lang="en-US" sz="1600" dirty="0" err="1">
                <a:solidFill>
                  <a:schemeClr val="accent1">
                    <a:lumMod val="50000"/>
                  </a:schemeClr>
                </a:solidFill>
              </a:rPr>
              <a:t>init</a:t>
            </a:r>
            <a:r>
              <a:rPr lang="en-US" sz="1600" dirty="0">
                <a:solidFill>
                  <a:schemeClr val="accent1">
                    <a:lumMod val="50000"/>
                  </a:schemeClr>
                </a:solidFill>
              </a:rPr>
              <a:t>__(self, name):  </a:t>
            </a:r>
          </a:p>
          <a:p>
            <a:pPr algn="just"/>
            <a:r>
              <a:rPr lang="en-US" sz="1600" dirty="0">
                <a:solidFill>
                  <a:schemeClr val="accent1">
                    <a:lumMod val="50000"/>
                  </a:schemeClr>
                </a:solidFill>
              </a:rPr>
              <a:t>        print("This is parametrized constructor")  </a:t>
            </a:r>
          </a:p>
          <a:p>
            <a:pPr algn="just"/>
            <a:r>
              <a:rPr lang="en-US" sz="1600" dirty="0">
                <a:solidFill>
                  <a:schemeClr val="accent1">
                    <a:lumMod val="50000"/>
                  </a:schemeClr>
                </a:solidFill>
              </a:rPr>
              <a:t>        self.name = name  </a:t>
            </a:r>
          </a:p>
          <a:p>
            <a:pPr algn="just"/>
            <a:r>
              <a:rPr lang="en-US" sz="1600" dirty="0">
                <a:solidFill>
                  <a:schemeClr val="accent1">
                    <a:lumMod val="50000"/>
                  </a:schemeClr>
                </a:solidFill>
              </a:rPr>
              <a:t>    def show(self):  </a:t>
            </a:r>
          </a:p>
          <a:p>
            <a:pPr algn="just"/>
            <a:r>
              <a:rPr lang="en-US" sz="1600" dirty="0">
                <a:solidFill>
                  <a:schemeClr val="accent1">
                    <a:lumMod val="50000"/>
                  </a:schemeClr>
                </a:solidFill>
              </a:rPr>
              <a:t>        print("</a:t>
            </a:r>
            <a:r>
              <a:rPr lang="en-US" sz="1600" dirty="0" err="1">
                <a:solidFill>
                  <a:schemeClr val="accent1">
                    <a:lumMod val="50000"/>
                  </a:schemeClr>
                </a:solidFill>
              </a:rPr>
              <a:t>Hello",self.name</a:t>
            </a:r>
            <a:r>
              <a:rPr lang="en-US" sz="1600" dirty="0">
                <a:solidFill>
                  <a:schemeClr val="accent1">
                    <a:lumMod val="50000"/>
                  </a:schemeClr>
                </a:solidFill>
              </a:rPr>
              <a:t>)  </a:t>
            </a:r>
          </a:p>
          <a:p>
            <a:pPr algn="just"/>
            <a:r>
              <a:rPr lang="en-US" sz="1600" dirty="0">
                <a:solidFill>
                  <a:schemeClr val="accent1">
                    <a:lumMod val="50000"/>
                  </a:schemeClr>
                </a:solidFill>
              </a:rPr>
              <a:t>student = Student("John")  </a:t>
            </a:r>
          </a:p>
          <a:p>
            <a:pPr algn="just"/>
            <a:r>
              <a:rPr lang="en-US" sz="1600" dirty="0" err="1">
                <a:solidFill>
                  <a:schemeClr val="accent1">
                    <a:lumMod val="50000"/>
                  </a:schemeClr>
                </a:solidFill>
              </a:rPr>
              <a:t>student.show</a:t>
            </a:r>
            <a:r>
              <a:rPr lang="en-US" sz="1600" dirty="0">
                <a:solidFill>
                  <a:schemeClr val="accent1">
                    <a:lumMod val="50000"/>
                  </a:schemeClr>
                </a:solidFill>
              </a:rPr>
              <a:t>()</a:t>
            </a:r>
            <a:endParaRPr lang="en-IN" sz="1600" dirty="0">
              <a:solidFill>
                <a:schemeClr val="accent1">
                  <a:lumMod val="50000"/>
                </a:schemeClr>
              </a:solidFill>
            </a:endParaRPr>
          </a:p>
        </p:txBody>
      </p:sp>
      <p:sp>
        <p:nvSpPr>
          <p:cNvPr id="6" name="Rectangle 5">
            <a:extLst>
              <a:ext uri="{FF2B5EF4-FFF2-40B4-BE49-F238E27FC236}">
                <a16:creationId xmlns:a16="http://schemas.microsoft.com/office/drawing/2014/main" id="{0BEC46ED-A844-9EEB-752A-DE4655A85D6E}"/>
              </a:ext>
            </a:extLst>
          </p:cNvPr>
          <p:cNvSpPr/>
          <p:nvPr/>
        </p:nvSpPr>
        <p:spPr>
          <a:xfrm>
            <a:off x="8317149" y="2957208"/>
            <a:ext cx="3874851" cy="39007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accent2">
                    <a:lumMod val="75000"/>
                  </a:schemeClr>
                </a:solidFill>
              </a:rPr>
              <a:t>Non-Parameterized Constructor</a:t>
            </a:r>
          </a:p>
          <a:p>
            <a:pPr algn="just"/>
            <a:r>
              <a:rPr lang="en-US" sz="1600" dirty="0">
                <a:solidFill>
                  <a:schemeClr val="accent1">
                    <a:lumMod val="50000"/>
                  </a:schemeClr>
                </a:solidFill>
              </a:rPr>
              <a:t>non-parameterized constructor uses when we do not want to manipulate the value or the constructor that has only self as an argument. </a:t>
            </a:r>
          </a:p>
          <a:p>
            <a:pPr algn="just"/>
            <a:endParaRPr lang="en-IN" sz="1600" dirty="0">
              <a:solidFill>
                <a:schemeClr val="accent2">
                  <a:lumMod val="75000"/>
                </a:schemeClr>
              </a:solidFill>
            </a:endParaRPr>
          </a:p>
          <a:p>
            <a:pPr algn="just"/>
            <a:r>
              <a:rPr lang="en-IN" sz="1600" dirty="0">
                <a:solidFill>
                  <a:schemeClr val="accent2">
                    <a:lumMod val="75000"/>
                  </a:schemeClr>
                </a:solidFill>
              </a:rPr>
              <a:t>Non-Parameterized Constructor:</a:t>
            </a:r>
          </a:p>
          <a:p>
            <a:pPr algn="just"/>
            <a:r>
              <a:rPr lang="en-US" sz="1600" dirty="0">
                <a:solidFill>
                  <a:schemeClr val="accent1">
                    <a:lumMod val="50000"/>
                  </a:schemeClr>
                </a:solidFill>
              </a:rPr>
              <a:t>class Student:  </a:t>
            </a:r>
          </a:p>
          <a:p>
            <a:pPr algn="just"/>
            <a:r>
              <a:rPr lang="en-US" sz="1600" dirty="0">
                <a:solidFill>
                  <a:schemeClr val="accent1">
                    <a:lumMod val="50000"/>
                  </a:schemeClr>
                </a:solidFill>
              </a:rPr>
              <a:t>    # Constructor - non parameterized  </a:t>
            </a:r>
          </a:p>
          <a:p>
            <a:pPr algn="just"/>
            <a:r>
              <a:rPr lang="en-US" sz="1600" dirty="0">
                <a:solidFill>
                  <a:schemeClr val="accent1">
                    <a:lumMod val="50000"/>
                  </a:schemeClr>
                </a:solidFill>
              </a:rPr>
              <a:t>    def __</a:t>
            </a:r>
            <a:r>
              <a:rPr lang="en-US" sz="1600" dirty="0" err="1">
                <a:solidFill>
                  <a:schemeClr val="accent1">
                    <a:lumMod val="50000"/>
                  </a:schemeClr>
                </a:solidFill>
              </a:rPr>
              <a:t>init</a:t>
            </a:r>
            <a:r>
              <a:rPr lang="en-US" sz="1600" dirty="0">
                <a:solidFill>
                  <a:schemeClr val="accent1">
                    <a:lumMod val="50000"/>
                  </a:schemeClr>
                </a:solidFill>
              </a:rPr>
              <a:t>__(self):  </a:t>
            </a:r>
          </a:p>
          <a:p>
            <a:pPr algn="just"/>
            <a:r>
              <a:rPr lang="en-US" sz="1600" dirty="0">
                <a:solidFill>
                  <a:schemeClr val="accent1">
                    <a:lumMod val="50000"/>
                  </a:schemeClr>
                </a:solidFill>
              </a:rPr>
              <a:t>        print("This is non parametrized constructor")  </a:t>
            </a:r>
          </a:p>
          <a:p>
            <a:pPr algn="just"/>
            <a:r>
              <a:rPr lang="en-US" sz="1600" dirty="0">
                <a:solidFill>
                  <a:schemeClr val="accent1">
                    <a:lumMod val="50000"/>
                  </a:schemeClr>
                </a:solidFill>
              </a:rPr>
              <a:t>    def show(</a:t>
            </a:r>
            <a:r>
              <a:rPr lang="en-US" sz="1600" dirty="0" err="1">
                <a:solidFill>
                  <a:schemeClr val="accent1">
                    <a:lumMod val="50000"/>
                  </a:schemeClr>
                </a:solidFill>
              </a:rPr>
              <a:t>self,name</a:t>
            </a:r>
            <a:r>
              <a:rPr lang="en-US" sz="1600" dirty="0">
                <a:solidFill>
                  <a:schemeClr val="accent1">
                    <a:lumMod val="50000"/>
                  </a:schemeClr>
                </a:solidFill>
              </a:rPr>
              <a:t>):  </a:t>
            </a:r>
          </a:p>
          <a:p>
            <a:pPr algn="just"/>
            <a:r>
              <a:rPr lang="en-US" sz="1600" dirty="0">
                <a:solidFill>
                  <a:schemeClr val="accent1">
                    <a:lumMod val="50000"/>
                  </a:schemeClr>
                </a:solidFill>
              </a:rPr>
              <a:t>        print("</a:t>
            </a:r>
            <a:r>
              <a:rPr lang="en-US" sz="1600" dirty="0" err="1">
                <a:solidFill>
                  <a:schemeClr val="accent1">
                    <a:lumMod val="50000"/>
                  </a:schemeClr>
                </a:solidFill>
              </a:rPr>
              <a:t>Hello",name</a:t>
            </a:r>
            <a:r>
              <a:rPr lang="en-US" sz="1600" dirty="0">
                <a:solidFill>
                  <a:schemeClr val="accent1">
                    <a:lumMod val="50000"/>
                  </a:schemeClr>
                </a:solidFill>
              </a:rPr>
              <a:t>)  </a:t>
            </a:r>
          </a:p>
          <a:p>
            <a:pPr algn="just"/>
            <a:r>
              <a:rPr lang="en-US" sz="1600" dirty="0">
                <a:solidFill>
                  <a:schemeClr val="accent1">
                    <a:lumMod val="50000"/>
                  </a:schemeClr>
                </a:solidFill>
              </a:rPr>
              <a:t>student = Student()  </a:t>
            </a:r>
          </a:p>
          <a:p>
            <a:pPr algn="just"/>
            <a:r>
              <a:rPr lang="en-US" sz="1600" dirty="0" err="1">
                <a:solidFill>
                  <a:schemeClr val="accent1">
                    <a:lumMod val="50000"/>
                  </a:schemeClr>
                </a:solidFill>
              </a:rPr>
              <a:t>student.show</a:t>
            </a:r>
            <a:r>
              <a:rPr lang="en-US" sz="1600" dirty="0">
                <a:solidFill>
                  <a:schemeClr val="accent1">
                    <a:lumMod val="50000"/>
                  </a:schemeClr>
                </a:solidFill>
              </a:rPr>
              <a:t>("John")</a:t>
            </a:r>
            <a:endParaRPr lang="en-IN" sz="1600" dirty="0">
              <a:solidFill>
                <a:schemeClr val="accent1">
                  <a:lumMod val="50000"/>
                </a:schemeClr>
              </a:solidFill>
            </a:endParaRPr>
          </a:p>
        </p:txBody>
      </p:sp>
      <p:sp>
        <p:nvSpPr>
          <p:cNvPr id="7" name="TextBox 6">
            <a:extLst>
              <a:ext uri="{FF2B5EF4-FFF2-40B4-BE49-F238E27FC236}">
                <a16:creationId xmlns:a16="http://schemas.microsoft.com/office/drawing/2014/main" id="{176DF560-DD61-2198-3D05-E8AAF8E0C3C4}"/>
              </a:ext>
            </a:extLst>
          </p:cNvPr>
          <p:cNvSpPr txBox="1"/>
          <p:nvPr/>
        </p:nvSpPr>
        <p:spPr>
          <a:xfrm>
            <a:off x="-1" y="0"/>
            <a:ext cx="12192000" cy="2308324"/>
          </a:xfrm>
          <a:prstGeom prst="rect">
            <a:avLst/>
          </a:prstGeom>
          <a:noFill/>
        </p:spPr>
        <p:txBody>
          <a:bodyPr wrap="square">
            <a:spAutoFit/>
          </a:bodyPr>
          <a:lstStyle/>
          <a:p>
            <a:pPr algn="l"/>
            <a:r>
              <a:rPr lang="en-US" dirty="0">
                <a:solidFill>
                  <a:schemeClr val="accent2">
                    <a:lumMod val="75000"/>
                  </a:schemeClr>
                </a:solidFill>
              </a:rPr>
              <a:t>Constructors :</a:t>
            </a:r>
            <a:r>
              <a:rPr lang="en-US" dirty="0">
                <a:solidFill>
                  <a:schemeClr val="accent1">
                    <a:lumMod val="50000"/>
                  </a:schemeClr>
                </a:solidFill>
              </a:rPr>
              <a:t>Constructors may become your best friend if you're planning to learn OOP because they are in charge of establishing and initializing new objects in a class. </a:t>
            </a:r>
          </a:p>
          <a:p>
            <a:pPr algn="just"/>
            <a:r>
              <a:rPr lang="en-US" dirty="0">
                <a:solidFill>
                  <a:schemeClr val="accent1">
                    <a:lumMod val="50000"/>
                  </a:schemeClr>
                </a:solidFill>
              </a:rPr>
              <a:t>class Employee:</a:t>
            </a:r>
          </a:p>
          <a:p>
            <a:pPr algn="just"/>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__(emp, name, age):</a:t>
            </a:r>
          </a:p>
          <a:p>
            <a:pPr algn="just"/>
            <a:r>
              <a:rPr lang="en-US" dirty="0">
                <a:solidFill>
                  <a:schemeClr val="accent1">
                    <a:lumMod val="50000"/>
                  </a:schemeClr>
                </a:solidFill>
              </a:rPr>
              <a:t>       emp.name = name</a:t>
            </a:r>
          </a:p>
          <a:p>
            <a:pPr algn="just"/>
            <a:r>
              <a:rPr lang="en-US" dirty="0">
                <a:solidFill>
                  <a:schemeClr val="accent1">
                    <a:lumMod val="50000"/>
                  </a:schemeClr>
                </a:solidFill>
              </a:rPr>
              <a:t>       </a:t>
            </a:r>
            <a:r>
              <a:rPr lang="en-US" dirty="0" err="1">
                <a:solidFill>
                  <a:schemeClr val="accent1">
                    <a:lumMod val="50000"/>
                  </a:schemeClr>
                </a:solidFill>
              </a:rPr>
              <a:t>emp.age</a:t>
            </a:r>
            <a:r>
              <a:rPr lang="en-US" dirty="0">
                <a:solidFill>
                  <a:schemeClr val="accent1">
                    <a:lumMod val="50000"/>
                  </a:schemeClr>
                </a:solidFill>
              </a:rPr>
              <a:t> = age</a:t>
            </a:r>
          </a:p>
          <a:p>
            <a:pPr algn="just"/>
            <a:r>
              <a:rPr lang="en-US" dirty="0">
                <a:solidFill>
                  <a:schemeClr val="accent1">
                    <a:lumMod val="50000"/>
                  </a:schemeClr>
                </a:solidFill>
              </a:rPr>
              <a:t>employee1 =Employee("Disha", 33)</a:t>
            </a:r>
          </a:p>
          <a:p>
            <a:pPr algn="just"/>
            <a:r>
              <a:rPr lang="en-IN" dirty="0">
                <a:solidFill>
                  <a:schemeClr val="accent1">
                    <a:lumMod val="50000"/>
                  </a:schemeClr>
                </a:solidFill>
              </a:rPr>
              <a:t>print(employee1.name) , print(employee1.age)</a:t>
            </a:r>
            <a:endParaRPr lang="en-US" dirty="0">
              <a:solidFill>
                <a:schemeClr val="accent1">
                  <a:lumMod val="50000"/>
                </a:schemeClr>
              </a:solidFill>
            </a:endParaRPr>
          </a:p>
        </p:txBody>
      </p:sp>
      <p:sp>
        <p:nvSpPr>
          <p:cNvPr id="8" name="Rectangle 7">
            <a:extLst>
              <a:ext uri="{FF2B5EF4-FFF2-40B4-BE49-F238E27FC236}">
                <a16:creationId xmlns:a16="http://schemas.microsoft.com/office/drawing/2014/main" id="{635450E2-3B36-9523-B6CE-EBD5D804CBE7}"/>
              </a:ext>
            </a:extLst>
          </p:cNvPr>
          <p:cNvSpPr/>
          <p:nvPr/>
        </p:nvSpPr>
        <p:spPr>
          <a:xfrm>
            <a:off x="4766553" y="408562"/>
            <a:ext cx="7425448" cy="25486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a:solidFill>
                  <a:schemeClr val="accent2">
                    <a:lumMod val="75000"/>
                  </a:schemeClr>
                </a:solidFill>
              </a:rPr>
              <a:t>Rules of Constructor</a:t>
            </a:r>
            <a:endParaRPr lang="en-US" dirty="0">
              <a:solidFill>
                <a:schemeClr val="accent2">
                  <a:lumMod val="75000"/>
                </a:schemeClr>
              </a:solidFill>
            </a:endParaRPr>
          </a:p>
          <a:p>
            <a:pPr algn="just"/>
            <a:r>
              <a:rPr lang="en-US" dirty="0">
                <a:solidFill>
                  <a:schemeClr val="accent2">
                    <a:lumMod val="75000"/>
                  </a:schemeClr>
                </a:solidFill>
              </a:rPr>
              <a:t>Method Name: </a:t>
            </a:r>
            <a:r>
              <a:rPr lang="en-US" dirty="0">
                <a:solidFill>
                  <a:schemeClr val="accent1">
                    <a:lumMod val="50000"/>
                  </a:schemeClr>
                </a:solidFill>
              </a:rPr>
              <a:t>__</a:t>
            </a:r>
            <a:r>
              <a:rPr lang="en-US" dirty="0" err="1">
                <a:solidFill>
                  <a:schemeClr val="accent1">
                    <a:lumMod val="50000"/>
                  </a:schemeClr>
                </a:solidFill>
              </a:rPr>
              <a:t>init</a:t>
            </a:r>
            <a:r>
              <a:rPr lang="en-US" dirty="0">
                <a:solidFill>
                  <a:schemeClr val="accent1">
                    <a:lumMod val="50000"/>
                  </a:schemeClr>
                </a:solidFill>
              </a:rPr>
              <a:t>__ is the required method name for the constructor.</a:t>
            </a:r>
          </a:p>
          <a:p>
            <a:pPr algn="just"/>
            <a:r>
              <a:rPr lang="en-US" dirty="0">
                <a:solidFill>
                  <a:schemeClr val="accent2">
                    <a:lumMod val="75000"/>
                  </a:schemeClr>
                </a:solidFill>
              </a:rPr>
              <a:t>First Argument: </a:t>
            </a:r>
            <a:r>
              <a:rPr lang="en-US" dirty="0">
                <a:solidFill>
                  <a:schemeClr val="accent1">
                    <a:lumMod val="50000"/>
                  </a:schemeClr>
                </a:solidFill>
              </a:rPr>
              <a:t>instance that is being constructed, or self, must be the first argument passed to the constructor method.</a:t>
            </a:r>
          </a:p>
          <a:p>
            <a:pPr algn="just"/>
            <a:r>
              <a:rPr lang="en-US" dirty="0">
                <a:solidFill>
                  <a:schemeClr val="accent2">
                    <a:lumMod val="75000"/>
                  </a:schemeClr>
                </a:solidFill>
              </a:rPr>
              <a:t>Optional Arguments: </a:t>
            </a:r>
            <a:r>
              <a:rPr lang="en-US" dirty="0">
                <a:solidFill>
                  <a:schemeClr val="accent1">
                    <a:lumMod val="50000"/>
                  </a:schemeClr>
                </a:solidFill>
              </a:rPr>
              <a:t>constructor can accept different options for initialization by adding additional arguments after self.</a:t>
            </a:r>
          </a:p>
          <a:p>
            <a:pPr algn="just"/>
            <a:r>
              <a:rPr lang="en-US" dirty="0">
                <a:solidFill>
                  <a:schemeClr val="accent2">
                    <a:lumMod val="75000"/>
                  </a:schemeClr>
                </a:solidFill>
              </a:rPr>
              <a:t>Return Value: </a:t>
            </a:r>
            <a:r>
              <a:rPr lang="en-US" dirty="0">
                <a:solidFill>
                  <a:schemeClr val="accent1">
                    <a:lumMod val="50000"/>
                  </a:schemeClr>
                </a:solidFill>
              </a:rPr>
              <a:t>The constructor initializes the attributes of the object; it does not return any value.</a:t>
            </a:r>
          </a:p>
        </p:txBody>
      </p:sp>
    </p:spTree>
    <p:extLst>
      <p:ext uri="{BB962C8B-B14F-4D97-AF65-F5344CB8AC3E}">
        <p14:creationId xmlns:p14="http://schemas.microsoft.com/office/powerpoint/2010/main" val="36199218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D4D68-7A45-B75E-A619-65087343A097}"/>
              </a:ext>
            </a:extLst>
          </p:cNvPr>
          <p:cNvSpPr>
            <a:spLocks noGrp="1"/>
          </p:cNvSpPr>
          <p:nvPr>
            <p:ph idx="1"/>
          </p:nvPr>
        </p:nvSpPr>
        <p:spPr>
          <a:xfrm>
            <a:off x="1" y="0"/>
            <a:ext cx="12192000" cy="6858000"/>
          </a:xfrm>
        </p:spPr>
        <p:txBody>
          <a:bodyPr>
            <a:normAutofit/>
          </a:bodyPr>
          <a:lstStyle/>
          <a:p>
            <a:pPr marL="0" indent="0">
              <a:buNone/>
            </a:pPr>
            <a:r>
              <a:rPr lang="en-US" sz="1900" dirty="0">
                <a:solidFill>
                  <a:schemeClr val="accent2">
                    <a:lumMod val="75000"/>
                  </a:schemeClr>
                </a:solidFill>
              </a:rPr>
              <a:t>Classes vs Instances</a:t>
            </a:r>
          </a:p>
          <a:p>
            <a:pPr>
              <a:buFont typeface="Wingdings" panose="05000000000000000000" pitchFamily="2" charset="2"/>
              <a:buChar char="Ø"/>
            </a:pPr>
            <a:r>
              <a:rPr lang="en-US" sz="1800" dirty="0">
                <a:solidFill>
                  <a:schemeClr val="accent1">
                    <a:lumMod val="50000"/>
                  </a:schemeClr>
                </a:solidFill>
              </a:rPr>
              <a:t>Classes allow you to create user-defined data structures. Classes define functions called methods, which identify the behaviors and actions that an object created from the class can perform with its data.</a:t>
            </a:r>
          </a:p>
          <a:p>
            <a:pPr>
              <a:buFont typeface="Wingdings" panose="05000000000000000000" pitchFamily="2" charset="2"/>
              <a:buChar char="Ø"/>
            </a:pPr>
            <a:r>
              <a:rPr lang="en-US" sz="1800" dirty="0">
                <a:solidFill>
                  <a:schemeClr val="accent1">
                    <a:lumMod val="50000"/>
                  </a:schemeClr>
                </a:solidFill>
              </a:rPr>
              <a:t>create a Dog class that stores some information about the characteristics and behaviors that an individual dog can have.</a:t>
            </a:r>
          </a:p>
          <a:p>
            <a:pPr>
              <a:buFont typeface="Wingdings" panose="05000000000000000000" pitchFamily="2" charset="2"/>
              <a:buChar char="Ø"/>
            </a:pPr>
            <a:r>
              <a:rPr lang="en-US" sz="1800" dirty="0">
                <a:solidFill>
                  <a:schemeClr val="accent1">
                    <a:lumMod val="50000"/>
                  </a:schemeClr>
                </a:solidFill>
              </a:rPr>
              <a:t>class is a blueprint for how to define something. It doesn’t actually contain any data. The Dog class specifies that a name and an age are necessary for defining a dog, but it doesn’t contain the name or age of any specific dog.</a:t>
            </a:r>
          </a:p>
          <a:p>
            <a:pPr>
              <a:buFont typeface="Wingdings" panose="05000000000000000000" pitchFamily="2" charset="2"/>
              <a:buChar char="Ø"/>
            </a:pPr>
            <a:r>
              <a:rPr lang="en-US" sz="1800" dirty="0">
                <a:solidFill>
                  <a:schemeClr val="accent1">
                    <a:lumMod val="50000"/>
                  </a:schemeClr>
                </a:solidFill>
              </a:rPr>
              <a:t>While the class is the blueprint, an instance is an object that’s built from a class and contains real data. An instance of the Dog class is not a blueprint anymore. It’s an actual dog with a name, like Miles, who’s four years old.</a:t>
            </a:r>
          </a:p>
          <a:p>
            <a:pPr>
              <a:buFont typeface="Wingdings" panose="05000000000000000000" pitchFamily="2" charset="2"/>
              <a:buChar char="Ø"/>
            </a:pPr>
            <a:r>
              <a:rPr lang="en-US" sz="1800" dirty="0">
                <a:solidFill>
                  <a:schemeClr val="accent1">
                    <a:lumMod val="50000"/>
                  </a:schemeClr>
                </a:solidFill>
              </a:rPr>
              <a:t>Put another way, a class is like a form or questionnaire. An instance is like a form that you’ve filled out with information. Just like many people can fill out the same form with their own unique information, you can create many instances from a single class.</a:t>
            </a:r>
            <a:endParaRPr lang="en-IN" sz="1800" dirty="0">
              <a:solidFill>
                <a:schemeClr val="accent1">
                  <a:lumMod val="50000"/>
                </a:schemeClr>
              </a:solidFill>
            </a:endParaRPr>
          </a:p>
        </p:txBody>
      </p:sp>
      <p:sp>
        <p:nvSpPr>
          <p:cNvPr id="5" name="Rectangle 4">
            <a:extLst>
              <a:ext uri="{FF2B5EF4-FFF2-40B4-BE49-F238E27FC236}">
                <a16:creationId xmlns:a16="http://schemas.microsoft.com/office/drawing/2014/main" id="{A982FE02-C184-76DA-9B4D-842D499DA4AA}"/>
              </a:ext>
            </a:extLst>
          </p:cNvPr>
          <p:cNvSpPr/>
          <p:nvPr/>
        </p:nvSpPr>
        <p:spPr>
          <a:xfrm>
            <a:off x="5661499" y="3871608"/>
            <a:ext cx="4071024" cy="29863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mj-lt"/>
              <a:buAutoNum type="arabicPeriod"/>
            </a:pPr>
            <a:r>
              <a:rPr lang="en-IN" b="1" i="0" dirty="0">
                <a:solidFill>
                  <a:srgbClr val="006699"/>
                </a:solidFill>
                <a:effectLst/>
                <a:latin typeface="inter-regular"/>
              </a:rPr>
              <a:t>class</a:t>
            </a:r>
            <a:r>
              <a:rPr lang="en-IN" b="0" i="0" dirty="0">
                <a:solidFill>
                  <a:srgbClr val="000000"/>
                </a:solidFill>
                <a:effectLst/>
                <a:latin typeface="inter-regular"/>
              </a:rPr>
              <a:t> car: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def</a:t>
            </a:r>
            <a:r>
              <a:rPr lang="en-IN" b="0" i="0" dirty="0">
                <a:solidFill>
                  <a:srgbClr val="000000"/>
                </a:solidFill>
                <a:effectLst/>
                <a:latin typeface="inter-regular"/>
              </a:rPr>
              <a:t> __</a:t>
            </a:r>
            <a:r>
              <a:rPr lang="en-IN" b="0" i="0" dirty="0" err="1">
                <a:solidFill>
                  <a:srgbClr val="000000"/>
                </a:solidFill>
                <a:effectLst/>
                <a:latin typeface="inter-regular"/>
              </a:rPr>
              <a:t>init</a:t>
            </a:r>
            <a:r>
              <a:rPr lang="en-IN" b="0" i="0" dirty="0">
                <a:solidFill>
                  <a:srgbClr val="000000"/>
                </a:solidFill>
                <a:effectLst/>
                <a:latin typeface="inter-regular"/>
              </a:rPr>
              <a:t>__(</a:t>
            </a:r>
            <a:r>
              <a:rPr lang="en-IN" b="0" i="0" dirty="0" err="1">
                <a:solidFill>
                  <a:srgbClr val="000000"/>
                </a:solidFill>
                <a:effectLst/>
                <a:latin typeface="inter-regular"/>
              </a:rPr>
              <a:t>self,modelname</a:t>
            </a:r>
            <a:r>
              <a:rPr lang="en-IN" b="0" i="0" dirty="0">
                <a:solidFill>
                  <a:srgbClr val="000000"/>
                </a:solidFill>
                <a:effectLst/>
                <a:latin typeface="inter-regular"/>
              </a:rPr>
              <a:t>, year):  </a:t>
            </a:r>
          </a:p>
          <a:p>
            <a:pPr algn="just">
              <a:buFont typeface="+mj-lt"/>
              <a:buAutoNum type="arabicPeriod"/>
            </a:pPr>
            <a:r>
              <a:rPr lang="en-IN" b="0" i="0" dirty="0">
                <a:solidFill>
                  <a:srgbClr val="000000"/>
                </a:solidFill>
                <a:effectLst/>
                <a:latin typeface="inter-regular"/>
              </a:rPr>
              <a:t>        </a:t>
            </a:r>
            <a:r>
              <a:rPr lang="en-IN" b="0" i="0" dirty="0" err="1">
                <a:solidFill>
                  <a:srgbClr val="000000"/>
                </a:solidFill>
                <a:effectLst/>
                <a:latin typeface="inter-regular"/>
              </a:rPr>
              <a:t>self.modelname</a:t>
            </a:r>
            <a:r>
              <a:rPr lang="en-IN" b="0" i="0" dirty="0">
                <a:solidFill>
                  <a:srgbClr val="000000"/>
                </a:solidFill>
                <a:effectLst/>
                <a:latin typeface="inter-regular"/>
              </a:rPr>
              <a:t> = </a:t>
            </a:r>
            <a:r>
              <a:rPr lang="en-IN" b="0" i="0" dirty="0" err="1">
                <a:solidFill>
                  <a:srgbClr val="000000"/>
                </a:solidFill>
                <a:effectLst/>
                <a:latin typeface="inter-regular"/>
              </a:rPr>
              <a:t>modelname</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err="1">
                <a:solidFill>
                  <a:srgbClr val="000000"/>
                </a:solidFill>
                <a:effectLst/>
                <a:latin typeface="inter-regular"/>
              </a:rPr>
              <a:t>self.year</a:t>
            </a:r>
            <a:r>
              <a:rPr lang="en-IN" b="0" i="0" dirty="0">
                <a:solidFill>
                  <a:srgbClr val="000000"/>
                </a:solidFill>
                <a:effectLst/>
                <a:latin typeface="inter-regular"/>
              </a:rPr>
              <a:t> = year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def</a:t>
            </a:r>
            <a:r>
              <a:rPr lang="en-IN" b="0" i="0" dirty="0">
                <a:solidFill>
                  <a:srgbClr val="000000"/>
                </a:solidFill>
                <a:effectLst/>
                <a:latin typeface="inter-regular"/>
              </a:rPr>
              <a:t> display(self):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print</a:t>
            </a:r>
            <a:r>
              <a:rPr lang="en-IN" b="0" i="0" dirty="0">
                <a:solidFill>
                  <a:srgbClr val="000000"/>
                </a:solidFill>
                <a:effectLst/>
                <a:latin typeface="inter-regular"/>
              </a:rPr>
              <a:t>(</a:t>
            </a:r>
            <a:r>
              <a:rPr lang="en-IN" b="0" i="0" dirty="0" err="1">
                <a:solidFill>
                  <a:srgbClr val="000000"/>
                </a:solidFill>
                <a:effectLst/>
                <a:latin typeface="inter-regular"/>
              </a:rPr>
              <a:t>self.modelname,self.year</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c1 = car(</a:t>
            </a:r>
            <a:r>
              <a:rPr lang="en-IN" b="0" i="0" dirty="0">
                <a:solidFill>
                  <a:srgbClr val="0000FF"/>
                </a:solidFill>
                <a:effectLst/>
                <a:latin typeface="inter-regular"/>
              </a:rPr>
              <a:t>"Toyota"</a:t>
            </a:r>
            <a:r>
              <a:rPr lang="en-IN" b="0" i="0" dirty="0">
                <a:solidFill>
                  <a:srgbClr val="000000"/>
                </a:solidFill>
                <a:effectLst/>
                <a:latin typeface="inter-regular"/>
              </a:rPr>
              <a:t>, 2016)  </a:t>
            </a:r>
          </a:p>
          <a:p>
            <a:pPr algn="just">
              <a:buFont typeface="+mj-lt"/>
              <a:buAutoNum type="arabicPeriod"/>
            </a:pPr>
            <a:r>
              <a:rPr lang="en-IN" b="0" i="0" dirty="0">
                <a:solidFill>
                  <a:srgbClr val="000000"/>
                </a:solidFill>
                <a:effectLst/>
                <a:latin typeface="inter-regular"/>
              </a:rPr>
              <a:t>c1.display()  </a:t>
            </a:r>
          </a:p>
        </p:txBody>
      </p:sp>
      <p:sp>
        <p:nvSpPr>
          <p:cNvPr id="9" name="Rectangle 8">
            <a:extLst>
              <a:ext uri="{FF2B5EF4-FFF2-40B4-BE49-F238E27FC236}">
                <a16:creationId xmlns:a16="http://schemas.microsoft.com/office/drawing/2014/main" id="{9521D165-B4C1-37EB-781E-2B1CEC2C3800}"/>
              </a:ext>
            </a:extLst>
          </p:cNvPr>
          <p:cNvSpPr/>
          <p:nvPr/>
        </p:nvSpPr>
        <p:spPr>
          <a:xfrm>
            <a:off x="9941668" y="3871608"/>
            <a:ext cx="2250332" cy="29863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sz="1800" b="1" dirty="0">
                <a:solidFill>
                  <a:schemeClr val="accent2">
                    <a:lumMod val="75000"/>
                  </a:schemeClr>
                </a:solidFill>
              </a:rPr>
              <a:t>Ex:</a:t>
            </a:r>
          </a:p>
          <a:p>
            <a:pPr marL="0" indent="0">
              <a:buNone/>
            </a:pPr>
            <a:r>
              <a:rPr lang="en-US" sz="1800" dirty="0">
                <a:solidFill>
                  <a:schemeClr val="accent1">
                    <a:lumMod val="50000"/>
                  </a:schemeClr>
                </a:solidFill>
              </a:rPr>
              <a:t>class </a:t>
            </a:r>
            <a:r>
              <a:rPr lang="en-US" sz="1800" dirty="0" err="1">
                <a:solidFill>
                  <a:schemeClr val="accent1">
                    <a:lumMod val="50000"/>
                  </a:schemeClr>
                </a:solidFill>
              </a:rPr>
              <a:t>Maths</a:t>
            </a:r>
            <a:r>
              <a:rPr lang="en-US" sz="1800" dirty="0">
                <a:solidFill>
                  <a:schemeClr val="accent1">
                    <a:lumMod val="50000"/>
                  </a:schemeClr>
                </a:solidFill>
              </a:rPr>
              <a:t>:</a:t>
            </a:r>
          </a:p>
          <a:p>
            <a:pPr marL="0" indent="0">
              <a:buNone/>
            </a:pPr>
            <a:r>
              <a:rPr lang="en-US" sz="1800" dirty="0">
                <a:solidFill>
                  <a:schemeClr val="accent1">
                    <a:lumMod val="50000"/>
                  </a:schemeClr>
                </a:solidFill>
              </a:rPr>
              <a:t>def subtract(</a:t>
            </a:r>
            <a:r>
              <a:rPr lang="en-US" sz="1800" dirty="0" err="1">
                <a:solidFill>
                  <a:schemeClr val="accent1">
                    <a:lumMod val="50000"/>
                  </a:schemeClr>
                </a:solidFill>
              </a:rPr>
              <a:t>self,i,j</a:t>
            </a:r>
            <a:r>
              <a:rPr lang="en-US" sz="1800" dirty="0">
                <a:solidFill>
                  <a:schemeClr val="accent1">
                    <a:lumMod val="50000"/>
                  </a:schemeClr>
                </a:solidFill>
              </a:rPr>
              <a:t>):</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i</a:t>
            </a:r>
            <a:r>
              <a:rPr lang="en-US" sz="1800" dirty="0">
                <a:solidFill>
                  <a:schemeClr val="accent1">
                    <a:lumMod val="50000"/>
                  </a:schemeClr>
                </a:solidFill>
              </a:rPr>
              <a:t>-j)</a:t>
            </a:r>
          </a:p>
          <a:p>
            <a:pPr marL="0" indent="0">
              <a:buNone/>
            </a:pPr>
            <a:r>
              <a:rPr lang="en-US" sz="1800" dirty="0">
                <a:solidFill>
                  <a:schemeClr val="accent1">
                    <a:lumMod val="50000"/>
                  </a:schemeClr>
                </a:solidFill>
              </a:rPr>
              <a:t>def add(</a:t>
            </a:r>
            <a:r>
              <a:rPr lang="en-US" sz="1800" dirty="0" err="1">
                <a:solidFill>
                  <a:schemeClr val="accent1">
                    <a:lumMod val="50000"/>
                  </a:schemeClr>
                </a:solidFill>
              </a:rPr>
              <a:t>self,i,j</a:t>
            </a:r>
            <a:r>
              <a:rPr lang="en-US" sz="1800" dirty="0">
                <a:solidFill>
                  <a:schemeClr val="accent1">
                    <a:lumMod val="50000"/>
                  </a:schemeClr>
                </a:solidFill>
              </a:rPr>
              <a:t>):</a:t>
            </a:r>
          </a:p>
          <a:p>
            <a:pPr marL="0" indent="0">
              <a:buNone/>
            </a:pPr>
            <a:r>
              <a:rPr lang="en-US" sz="1800" dirty="0">
                <a:solidFill>
                  <a:schemeClr val="accent1">
                    <a:lumMod val="50000"/>
                  </a:schemeClr>
                </a:solidFill>
              </a:rPr>
              <a:t>print(</a:t>
            </a:r>
            <a:r>
              <a:rPr lang="en-US" sz="1800" dirty="0" err="1">
                <a:solidFill>
                  <a:schemeClr val="accent1">
                    <a:lumMod val="50000"/>
                  </a:schemeClr>
                </a:solidFill>
              </a:rPr>
              <a:t>i+j</a:t>
            </a:r>
            <a:r>
              <a:rPr lang="en-US" sz="1800" dirty="0">
                <a:solidFill>
                  <a:schemeClr val="accent1">
                    <a:lumMod val="50000"/>
                  </a:schemeClr>
                </a:solidFill>
              </a:rPr>
              <a:t>)</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m=</a:t>
            </a:r>
            <a:r>
              <a:rPr lang="en-US" sz="1800" dirty="0" err="1">
                <a:solidFill>
                  <a:schemeClr val="accent1">
                    <a:lumMod val="50000"/>
                  </a:schemeClr>
                </a:solidFill>
              </a:rPr>
              <a:t>Maths</a:t>
            </a:r>
            <a:r>
              <a:rPr lang="en-US" sz="1800" dirty="0">
                <a:solidFill>
                  <a:schemeClr val="accent1">
                    <a:lumMod val="50000"/>
                  </a:schemeClr>
                </a:solidFill>
              </a:rPr>
              <a:t>()</a:t>
            </a:r>
          </a:p>
          <a:p>
            <a:pPr marL="0" indent="0">
              <a:buNone/>
            </a:pPr>
            <a:r>
              <a:rPr lang="en-US" sz="1800" dirty="0" err="1">
                <a:solidFill>
                  <a:schemeClr val="accent1">
                    <a:lumMod val="50000"/>
                  </a:schemeClr>
                </a:solidFill>
              </a:rPr>
              <a:t>m.subtract</a:t>
            </a:r>
            <a:r>
              <a:rPr lang="en-US" sz="1800" dirty="0">
                <a:solidFill>
                  <a:schemeClr val="accent1">
                    <a:lumMod val="50000"/>
                  </a:schemeClr>
                </a:solidFill>
              </a:rPr>
              <a:t>(10,6)</a:t>
            </a:r>
          </a:p>
          <a:p>
            <a:pPr marL="0" indent="0">
              <a:buNone/>
            </a:pPr>
            <a:r>
              <a:rPr lang="en-US" sz="1800" dirty="0" err="1">
                <a:solidFill>
                  <a:schemeClr val="accent1">
                    <a:lumMod val="50000"/>
                  </a:schemeClr>
                </a:solidFill>
              </a:rPr>
              <a:t>m.add</a:t>
            </a:r>
            <a:r>
              <a:rPr lang="en-US" sz="1800" dirty="0">
                <a:solidFill>
                  <a:schemeClr val="accent1">
                    <a:lumMod val="50000"/>
                  </a:schemeClr>
                </a:solidFill>
              </a:rPr>
              <a:t>(6,8)</a:t>
            </a:r>
          </a:p>
        </p:txBody>
      </p:sp>
    </p:spTree>
    <p:extLst>
      <p:ext uri="{BB962C8B-B14F-4D97-AF65-F5344CB8AC3E}">
        <p14:creationId xmlns:p14="http://schemas.microsoft.com/office/powerpoint/2010/main" val="24845173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C5D33-F6FE-2573-AD40-64E5032FC2EB}"/>
              </a:ext>
            </a:extLst>
          </p:cNvPr>
          <p:cNvSpPr>
            <a:spLocks noGrp="1"/>
          </p:cNvSpPr>
          <p:nvPr>
            <p:ph idx="1"/>
          </p:nvPr>
        </p:nvSpPr>
        <p:spPr>
          <a:xfrm>
            <a:off x="0" y="87550"/>
            <a:ext cx="12120664" cy="6770450"/>
          </a:xfrm>
        </p:spPr>
        <p:txBody>
          <a:bodyPr>
            <a:normAutofit/>
          </a:bodyPr>
          <a:lstStyle/>
          <a:p>
            <a:pPr marL="0" indent="0" algn="l">
              <a:buNone/>
            </a:pPr>
            <a:r>
              <a:rPr lang="en-US" sz="2400" dirty="0">
                <a:solidFill>
                  <a:schemeClr val="accent2">
                    <a:lumMod val="75000"/>
                  </a:schemeClr>
                </a:solidFill>
              </a:rPr>
              <a:t>Advantages of Using Constructors:</a:t>
            </a:r>
          </a:p>
          <a:p>
            <a:pPr marL="0" indent="0" algn="just">
              <a:buNone/>
            </a:pPr>
            <a:r>
              <a:rPr lang="en-US" sz="1800" dirty="0">
                <a:solidFill>
                  <a:schemeClr val="accent2">
                    <a:lumMod val="75000"/>
                  </a:schemeClr>
                </a:solidFill>
              </a:rPr>
              <a:t>Automatic Initialization: </a:t>
            </a:r>
            <a:r>
              <a:rPr lang="en-US" sz="1800" dirty="0">
                <a:solidFill>
                  <a:schemeClr val="accent1">
                    <a:lumMod val="50000"/>
                  </a:schemeClr>
                </a:solidFill>
              </a:rPr>
              <a:t>Constructors gives the guarantee that an object is automatically initialized correctly as soon as it is created.</a:t>
            </a:r>
          </a:p>
          <a:p>
            <a:pPr marL="0" indent="0" algn="l">
              <a:buNone/>
            </a:pPr>
            <a:r>
              <a:rPr lang="en-US" sz="1800" dirty="0">
                <a:solidFill>
                  <a:schemeClr val="accent2">
                    <a:lumMod val="75000"/>
                  </a:schemeClr>
                </a:solidFill>
              </a:rPr>
              <a:t>Code Reusability: </a:t>
            </a:r>
            <a:r>
              <a:rPr lang="en-US" sz="1800" dirty="0">
                <a:solidFill>
                  <a:schemeClr val="accent1">
                    <a:lumMod val="50000"/>
                  </a:schemeClr>
                </a:solidFill>
              </a:rPr>
              <a:t>Can reuse the initialization code across various class instances by declaring a constructor.</a:t>
            </a:r>
          </a:p>
          <a:p>
            <a:pPr marL="0" indent="0" algn="l">
              <a:buNone/>
            </a:pPr>
            <a:r>
              <a:rPr lang="en-US" sz="1800" dirty="0">
                <a:solidFill>
                  <a:schemeClr val="accent2">
                    <a:lumMod val="75000"/>
                  </a:schemeClr>
                </a:solidFill>
              </a:rPr>
              <a:t>Encapsulation: </a:t>
            </a:r>
            <a:r>
              <a:rPr lang="en-US" sz="1800" dirty="0">
                <a:solidFill>
                  <a:schemeClr val="accent1">
                    <a:lumMod val="50000"/>
                  </a:schemeClr>
                </a:solidFill>
              </a:rPr>
              <a:t>Constructors aid in the organization of the code by helping to encapsulate the initialization logic.</a:t>
            </a:r>
          </a:p>
          <a:p>
            <a:pPr marL="0" indent="0" algn="l">
              <a:buNone/>
            </a:pPr>
            <a:r>
              <a:rPr lang="en-US" sz="1800" dirty="0">
                <a:solidFill>
                  <a:schemeClr val="accent2">
                    <a:lumMod val="75000"/>
                  </a:schemeClr>
                </a:solidFill>
              </a:rPr>
              <a:t>Consistency: </a:t>
            </a:r>
            <a:r>
              <a:rPr lang="en-US" sz="1800" dirty="0">
                <a:solidFill>
                  <a:schemeClr val="accent1">
                    <a:lumMod val="50000"/>
                  </a:schemeClr>
                </a:solidFill>
              </a:rPr>
              <a:t>minimize errors and inconsistencies by offering a consistent method of initializing objects.</a:t>
            </a:r>
          </a:p>
          <a:p>
            <a:pPr marL="0" indent="0">
              <a:buNone/>
            </a:pPr>
            <a:endParaRPr lang="en-IN" dirty="0"/>
          </a:p>
        </p:txBody>
      </p:sp>
    </p:spTree>
    <p:extLst>
      <p:ext uri="{BB962C8B-B14F-4D97-AF65-F5344CB8AC3E}">
        <p14:creationId xmlns:p14="http://schemas.microsoft.com/office/powerpoint/2010/main" val="2969877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400" b="1" u="sng" dirty="0">
                <a:solidFill>
                  <a:schemeClr val="accent2">
                    <a:lumMod val="75000"/>
                  </a:schemeClr>
                </a:solidFill>
              </a:rPr>
              <a:t>Pillars of OOPS</a:t>
            </a:r>
            <a:endParaRPr lang="en-IN" sz="2400" b="1" u="sng" dirty="0">
              <a:solidFill>
                <a:schemeClr val="accent2">
                  <a:lumMod val="75000"/>
                </a:schemeClr>
              </a:solidFill>
            </a:endParaRPr>
          </a:p>
          <a:p>
            <a:pPr marL="0" indent="0">
              <a:buNone/>
            </a:pPr>
            <a:r>
              <a:rPr lang="en-US" sz="1600" dirty="0">
                <a:solidFill>
                  <a:schemeClr val="accent1">
                    <a:lumMod val="50000"/>
                  </a:schemeClr>
                </a:solidFill>
              </a:rPr>
              <a:t>The Four major Pillars of OOPs are: The four pillars of object-oriented programming (OOPs) are the fundamental principles that help to design and implement object-oriented systems.  1. Abstraction 2. Encapsulation 3. Inheritance 4. Polymorphism</a:t>
            </a:r>
          </a:p>
          <a:p>
            <a:pPr marL="0" indent="0">
              <a:buNone/>
            </a:pPr>
            <a:r>
              <a:rPr lang="en-US" sz="1600" b="1" dirty="0">
                <a:solidFill>
                  <a:schemeClr val="accent2">
                    <a:lumMod val="75000"/>
                  </a:schemeClr>
                </a:solidFill>
              </a:rPr>
              <a:t>Abstraction: </a:t>
            </a:r>
            <a:r>
              <a:rPr lang="en-US" sz="1600" dirty="0">
                <a:solidFill>
                  <a:schemeClr val="accent1">
                    <a:lumMod val="50000"/>
                  </a:schemeClr>
                </a:solidFill>
              </a:rPr>
              <a:t>creates simple representations of complex systems by hiding non-essential details. Data abstraction is an essential function of object-oriented programming. Data abstraction refers to providing only necessary information about the data to the user and hiding the background information or implementation. It involves creating abstract classes. A class helps us group data and functions using available access specifiers. We define a standard set of attributes and behaviors for related objects.</a:t>
            </a:r>
          </a:p>
          <a:p>
            <a:pPr marL="0" indent="0">
              <a:buNone/>
            </a:pPr>
            <a:r>
              <a:rPr lang="en-US" sz="1600" b="1" dirty="0">
                <a:solidFill>
                  <a:schemeClr val="accent2">
                    <a:lumMod val="75000"/>
                  </a:schemeClr>
                </a:solidFill>
              </a:rPr>
              <a:t>Encapsulation: </a:t>
            </a:r>
            <a:r>
              <a:rPr lang="en-US" sz="1600" dirty="0">
                <a:solidFill>
                  <a:schemeClr val="accent1">
                    <a:lumMod val="50000"/>
                  </a:schemeClr>
                </a:solidFill>
              </a:rPr>
              <a:t>bundling data (attributes) and related behaviors (methods) together in a single unit called an object. In OOPs, Encapsulation is defined as wrapping together the data and functions. Encapsulation also leads to the abstraction of data. To give an example from our daily life, think of a panipuri. All different spices, the stuffing made of potato and peas, </a:t>
            </a:r>
            <a:r>
              <a:rPr lang="en-US" sz="1600" dirty="0" err="1">
                <a:solidFill>
                  <a:schemeClr val="accent1">
                    <a:lumMod val="50000"/>
                  </a:schemeClr>
                </a:solidFill>
              </a:rPr>
              <a:t>sev</a:t>
            </a:r>
            <a:r>
              <a:rPr lang="en-US" sz="1600" dirty="0">
                <a:solidFill>
                  <a:schemeClr val="accent1">
                    <a:lumMod val="50000"/>
                  </a:schemeClr>
                </a:solidFill>
              </a:rPr>
              <a:t>, boondi, and flavored water, are added together in a puri to make a single panipuri. This is Encapsulation. We have no idea about what spices and ingredients are used. This is data hiding. Encapsulation helps in protection against unauthorized access or modification of the data.</a:t>
            </a:r>
          </a:p>
          <a:p>
            <a:pPr marL="0" indent="0">
              <a:buNone/>
            </a:pPr>
            <a:r>
              <a:rPr lang="en-US" sz="1600" b="1" dirty="0">
                <a:solidFill>
                  <a:schemeClr val="accent2">
                    <a:lumMod val="75000"/>
                  </a:schemeClr>
                </a:solidFill>
              </a:rPr>
              <a:t>Inheritance: </a:t>
            </a:r>
            <a:r>
              <a:rPr lang="en-US" sz="1600" dirty="0">
                <a:solidFill>
                  <a:schemeClr val="accent1">
                    <a:lumMod val="50000"/>
                  </a:schemeClr>
                </a:solidFill>
              </a:rPr>
              <a:t>allows objects to inherit the properties and behaviors of existing objects, forming a hierarchical relationship. A class that inherits features from another class is called a subclass or derived class. Objects of subclass acquire properties and features of the parent class. The class that inherits properties of a sub-class is called a Base class or superclass. a real-life example to understand inheritance better. The superclass "Vehicle" represents the common attributes and </a:t>
            </a:r>
            <a:r>
              <a:rPr lang="en-US" sz="1600" dirty="0" err="1">
                <a:solidFill>
                  <a:schemeClr val="accent1">
                    <a:lumMod val="50000"/>
                  </a:schemeClr>
                </a:solidFill>
              </a:rPr>
              <a:t>behaviours</a:t>
            </a:r>
            <a:r>
              <a:rPr lang="en-US" sz="1600" dirty="0">
                <a:solidFill>
                  <a:schemeClr val="accent1">
                    <a:lumMod val="50000"/>
                  </a:schemeClr>
                </a:solidFill>
              </a:rPr>
              <a:t> shared by all types of vehicles. The attributes such as color, weight, manufacturer, and methods like start(), stop(), and accelerate() are defined in the superclass. The subclass "Car" inherits from the superclass "Vehicle" and adds its own specific attributes and methods. For instance, the Car class introduces attributes like the number of doors and fuel type and methods like </a:t>
            </a:r>
            <a:r>
              <a:rPr lang="en-US" sz="1600" dirty="0" err="1">
                <a:solidFill>
                  <a:schemeClr val="accent1">
                    <a:lumMod val="50000"/>
                  </a:schemeClr>
                </a:solidFill>
              </a:rPr>
              <a:t>openDoor</a:t>
            </a:r>
            <a:r>
              <a:rPr lang="en-US" sz="1600" dirty="0">
                <a:solidFill>
                  <a:schemeClr val="accent1">
                    <a:lumMod val="50000"/>
                  </a:schemeClr>
                </a:solidFill>
              </a:rPr>
              <a:t>() and </a:t>
            </a:r>
            <a:r>
              <a:rPr lang="en-US" sz="1600" dirty="0" err="1">
                <a:solidFill>
                  <a:schemeClr val="accent1">
                    <a:lumMod val="50000"/>
                  </a:schemeClr>
                </a:solidFill>
              </a:rPr>
              <a:t>closeDoor</a:t>
            </a:r>
            <a:r>
              <a:rPr lang="en-US" sz="1600" dirty="0">
                <a:solidFill>
                  <a:schemeClr val="accent1">
                    <a:lumMod val="50000"/>
                  </a:schemeClr>
                </a:solidFill>
              </a:rPr>
              <a:t>(), which are unique to cars.</a:t>
            </a:r>
          </a:p>
          <a:p>
            <a:pPr marL="0" indent="0">
              <a:buNone/>
            </a:pPr>
            <a:r>
              <a:rPr lang="en-US" sz="1600" dirty="0">
                <a:solidFill>
                  <a:schemeClr val="accent1">
                    <a:lumMod val="50000"/>
                  </a:schemeClr>
                </a:solidFill>
              </a:rPr>
              <a:t>Five different types: 1. Single Inheritance 2. Multilevel Inheritance 3. Hierarchy Inheritance 4. Multiple Inheritance 5. Hybrid Inheritance</a:t>
            </a:r>
          </a:p>
          <a:p>
            <a:pPr marL="0" indent="0">
              <a:buNone/>
            </a:pPr>
            <a:r>
              <a:rPr lang="en-US" sz="1600" b="1" dirty="0">
                <a:solidFill>
                  <a:schemeClr val="accent2">
                    <a:lumMod val="75000"/>
                  </a:schemeClr>
                </a:solidFill>
              </a:rPr>
              <a:t>Polymorphism: </a:t>
            </a:r>
            <a:r>
              <a:rPr lang="en-US" sz="1600" dirty="0">
                <a:solidFill>
                  <a:schemeClr val="accent1">
                    <a:lumMod val="50000"/>
                  </a:schemeClr>
                </a:solidFill>
              </a:rPr>
              <a:t>"Poly" means "many", and "morph" means "form", Thus, it refers to something that has many different forms. In technical terms, refers to the ability of objects to take on multiple forms or behaviors. It allows objects of other classes to be treated as objects of a common superclass. a real-life example to understand polymorphism better. The superclass "Animal" defines a generic method called makeSound(). This method does not have a specific implementation in the superclass but should be followed by all the subclasses. Each subclass (Dog, Cat, and Cow) inherits from the Animal superclass and implements the makeSound() method according to the specific sound that the animal makes.</a:t>
            </a:r>
            <a:endParaRPr lang="en-US" sz="16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1451798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25C3-F46F-637D-013D-F98BF1B9C0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733C1-4C8A-6392-D288-CA79B4A9805B}"/>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8E749A65-4BE5-8AD7-EFA7-F034449DDB10}"/>
              </a:ext>
            </a:extLst>
          </p:cNvPr>
          <p:cNvSpPr/>
          <p:nvPr/>
        </p:nvSpPr>
        <p:spPr>
          <a:xfrm>
            <a:off x="0" y="1"/>
            <a:ext cx="824905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dirty="0">
                <a:solidFill>
                  <a:schemeClr val="accent2">
                    <a:lumMod val="75000"/>
                  </a:schemeClr>
                </a:solidFill>
              </a:rPr>
              <a:t>Abstraction </a:t>
            </a:r>
            <a:r>
              <a:rPr lang="en-US" dirty="0">
                <a:solidFill>
                  <a:schemeClr val="accent1">
                    <a:lumMod val="50000"/>
                  </a:schemeClr>
                </a:solidFill>
              </a:rPr>
              <a:t>Ex: In a keyboard, circuits are connected to the CPU. So, While pressing the key we don't know about the inside happenings of the keyboard. only know that When the keyboard is pressed It will display a similar letter in the screen incase, we are typing. So, this is how Abstraction works. Exposing necessary data</a:t>
            </a:r>
          </a:p>
          <a:p>
            <a:endParaRPr lang="en-US" dirty="0">
              <a:solidFill>
                <a:schemeClr val="accent1">
                  <a:lumMod val="50000"/>
                </a:schemeClr>
              </a:solidFill>
            </a:endParaRPr>
          </a:p>
          <a:p>
            <a:r>
              <a:rPr lang="en-US" b="1" u="sng" dirty="0">
                <a:solidFill>
                  <a:schemeClr val="accent2">
                    <a:lumMod val="75000"/>
                  </a:schemeClr>
                </a:solidFill>
              </a:rPr>
              <a:t>Encapsulation</a:t>
            </a:r>
            <a:r>
              <a:rPr lang="en-US" dirty="0">
                <a:solidFill>
                  <a:schemeClr val="accent1">
                    <a:lumMod val="50000"/>
                  </a:schemeClr>
                </a:solidFill>
              </a:rPr>
              <a:t>: Next When the key is pressed some kind of message runs through the circuit of the keyboard which is sent to the CPU.CPU analyses that request and accordingly displays the pressed text in the screen. So here we only know that pressing the key will display the letter but In the meanwhile we are totally unaware of the happening inside the circuits. emphasis on hiding the data</a:t>
            </a:r>
          </a:p>
          <a:p>
            <a:endParaRPr lang="en-US" dirty="0">
              <a:solidFill>
                <a:schemeClr val="accent1">
                  <a:lumMod val="50000"/>
                </a:schemeClr>
              </a:solidFill>
            </a:endParaRPr>
          </a:p>
          <a:p>
            <a:r>
              <a:rPr lang="en-US" b="1" u="sng" dirty="0">
                <a:solidFill>
                  <a:schemeClr val="accent2">
                    <a:lumMod val="75000"/>
                  </a:schemeClr>
                </a:solidFill>
              </a:rPr>
              <a:t>Inheritance</a:t>
            </a:r>
            <a:r>
              <a:rPr lang="en-US" dirty="0">
                <a:solidFill>
                  <a:schemeClr val="accent1">
                    <a:lumMod val="50000"/>
                  </a:schemeClr>
                </a:solidFill>
              </a:rPr>
              <a:t>: There are many keyboards brands available in the market but the similarity between them is that they follow more or less the same prototype as the Keyboard available in the year 2000. So basically they are inheriting the properties of the older generation of keyboards plus they are modifying the newer keyboards with some extra functionalities..</a:t>
            </a:r>
          </a:p>
          <a:p>
            <a:endParaRPr lang="en-US" dirty="0">
              <a:solidFill>
                <a:schemeClr val="accent1">
                  <a:lumMod val="50000"/>
                </a:schemeClr>
              </a:solidFill>
            </a:endParaRPr>
          </a:p>
          <a:p>
            <a:r>
              <a:rPr lang="en-US" b="1" u="sng" dirty="0">
                <a:solidFill>
                  <a:schemeClr val="accent2">
                    <a:lumMod val="75000"/>
                  </a:schemeClr>
                </a:solidFill>
              </a:rPr>
              <a:t>Polymorphism</a:t>
            </a:r>
            <a:r>
              <a:rPr lang="en-US" dirty="0">
                <a:solidFill>
                  <a:schemeClr val="accent1">
                    <a:lumMod val="50000"/>
                  </a:schemeClr>
                </a:solidFill>
              </a:rPr>
              <a:t>: Polymorphism means Poly[Many] + Morphism[Forms]. It is the ability of the object to behave differently under different situation.. Ex: while writing a word document you will be using the up/down arrows for moving up and down in the document but while playing a car game u will be using the same keys for moving your car in the game. So the same keys are behaving differently on various scenarios and this is called polymorphism.</a:t>
            </a:r>
            <a:endParaRPr lang="en-IN" dirty="0">
              <a:solidFill>
                <a:schemeClr val="accent1">
                  <a:lumMod val="50000"/>
                </a:schemeClr>
              </a:solidFill>
            </a:endParaRPr>
          </a:p>
        </p:txBody>
      </p:sp>
      <p:pic>
        <p:nvPicPr>
          <p:cNvPr id="1026" name="Picture 2">
            <a:extLst>
              <a:ext uri="{FF2B5EF4-FFF2-40B4-BE49-F238E27FC236}">
                <a16:creationId xmlns:a16="http://schemas.microsoft.com/office/drawing/2014/main" id="{69454447-916A-D399-69C8-CB8B32C20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4199" y="418290"/>
            <a:ext cx="2945773"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2F5292C-C008-C9E0-4497-F5C1CAC2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199" y="1812574"/>
            <a:ext cx="2945773"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24BFF1A-C5BB-1860-5E5D-6907685503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674" y="5066691"/>
            <a:ext cx="2972215" cy="16104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0BD5C5-9DF8-CEB4-D2AB-B301973FE8A8}"/>
              </a:ext>
            </a:extLst>
          </p:cNvPr>
          <p:cNvPicPr>
            <a:picLocks noChangeAspect="1"/>
          </p:cNvPicPr>
          <p:nvPr/>
        </p:nvPicPr>
        <p:blipFill>
          <a:blip r:embed="rId5"/>
          <a:stretch>
            <a:fillRect/>
          </a:stretch>
        </p:blipFill>
        <p:spPr>
          <a:xfrm>
            <a:off x="8723674" y="3291585"/>
            <a:ext cx="2972215" cy="1524213"/>
          </a:xfrm>
          <a:prstGeom prst="rect">
            <a:avLst/>
          </a:prstGeom>
        </p:spPr>
      </p:pic>
    </p:spTree>
    <p:extLst>
      <p:ext uri="{BB962C8B-B14F-4D97-AF65-F5344CB8AC3E}">
        <p14:creationId xmlns:p14="http://schemas.microsoft.com/office/powerpoint/2010/main" val="40285747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A118-FF8E-063C-F692-01FDE23C58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8A130-4DE5-B2D3-C025-817B64174CF9}"/>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64C15920-6EBB-D3C1-7A96-7C319B5D8C65}"/>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accent1">
                  <a:lumMod val="50000"/>
                </a:schemeClr>
              </a:solidFill>
              <a:highlight>
                <a:srgbClr val="FFFF00"/>
              </a:highlight>
            </a:endParaRPr>
          </a:p>
        </p:txBody>
      </p:sp>
      <p:sp>
        <p:nvSpPr>
          <p:cNvPr id="5" name="Rectangle 4">
            <a:extLst>
              <a:ext uri="{FF2B5EF4-FFF2-40B4-BE49-F238E27FC236}">
                <a16:creationId xmlns:a16="http://schemas.microsoft.com/office/drawing/2014/main" id="{0B1BE1D5-6D41-2569-FE49-E71A49C3A6B2}"/>
              </a:ext>
            </a:extLst>
          </p:cNvPr>
          <p:cNvSpPr/>
          <p:nvPr/>
        </p:nvSpPr>
        <p:spPr>
          <a:xfrm>
            <a:off x="0" y="0"/>
            <a:ext cx="436771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solidFill>
                  <a:schemeClr val="accent2">
                    <a:lumMod val="75000"/>
                  </a:schemeClr>
                </a:solidFill>
              </a:rPr>
              <a:t>Encapsulation:</a:t>
            </a:r>
            <a:endParaRPr lang="en-US" sz="1800" dirty="0">
              <a:solidFill>
                <a:schemeClr val="accent1">
                  <a:lumMod val="50000"/>
                </a:schemeClr>
              </a:solidFill>
            </a:endParaRPr>
          </a:p>
          <a:p>
            <a:r>
              <a:rPr lang="en-US" sz="1800" dirty="0">
                <a:solidFill>
                  <a:schemeClr val="accent1">
                    <a:lumMod val="50000"/>
                  </a:schemeClr>
                </a:solidFill>
              </a:rPr>
              <a:t>class Cat:</a:t>
            </a:r>
          </a:p>
          <a:p>
            <a:r>
              <a:rPr lang="en-US" sz="1800" dirty="0">
                <a:solidFill>
                  <a:schemeClr val="accent1">
                    <a:lumMod val="50000"/>
                  </a:schemeClr>
                </a:solidFill>
              </a:rPr>
              <a:t>    def __</a:t>
            </a:r>
            <a:r>
              <a:rPr lang="en-US" sz="1800" dirty="0" err="1">
                <a:solidFill>
                  <a:schemeClr val="accent1">
                    <a:lumMod val="50000"/>
                  </a:schemeClr>
                </a:solidFill>
              </a:rPr>
              <a:t>init</a:t>
            </a:r>
            <a:r>
              <a:rPr lang="en-US" sz="1800" dirty="0">
                <a:solidFill>
                  <a:schemeClr val="accent1">
                    <a:lumMod val="50000"/>
                  </a:schemeClr>
                </a:solidFill>
              </a:rPr>
              <a:t>__(self):</a:t>
            </a:r>
          </a:p>
          <a:p>
            <a:r>
              <a:rPr lang="en-US" sz="1800" dirty="0">
                <a:solidFill>
                  <a:schemeClr val="accent1">
                    <a:lumMod val="50000"/>
                  </a:schemeClr>
                </a:solidFill>
              </a:rPr>
              <a:t>        </a:t>
            </a:r>
            <a:r>
              <a:rPr lang="en-US" sz="1800" dirty="0" err="1">
                <a:solidFill>
                  <a:schemeClr val="accent1">
                    <a:lumMod val="50000"/>
                  </a:schemeClr>
                </a:solidFill>
              </a:rPr>
              <a:t>self.sound</a:t>
            </a:r>
            <a:r>
              <a:rPr lang="en-US" sz="1800" dirty="0">
                <a:solidFill>
                  <a:schemeClr val="accent1">
                    <a:lumMod val="50000"/>
                  </a:schemeClr>
                </a:solidFill>
              </a:rPr>
              <a:t> = "meow"</a:t>
            </a:r>
          </a:p>
          <a:p>
            <a:r>
              <a:rPr lang="en-US" sz="1800" dirty="0">
                <a:solidFill>
                  <a:schemeClr val="accent1">
                    <a:lumMod val="50000"/>
                  </a:schemeClr>
                </a:solidFill>
              </a:rPr>
              <a:t>    def speak(self):</a:t>
            </a:r>
          </a:p>
          <a:p>
            <a:r>
              <a:rPr lang="en-US" sz="1800" dirty="0">
                <a:solidFill>
                  <a:schemeClr val="accent1">
                    <a:lumMod val="50000"/>
                  </a:schemeClr>
                </a:solidFill>
              </a:rPr>
              <a:t>        print("Cat says: {}".format(</a:t>
            </a:r>
            <a:r>
              <a:rPr lang="en-US" sz="1800" dirty="0" err="1">
                <a:solidFill>
                  <a:schemeClr val="accent1">
                    <a:lumMod val="50000"/>
                  </a:schemeClr>
                </a:solidFill>
              </a:rPr>
              <a:t>self.sound</a:t>
            </a:r>
            <a:r>
              <a:rPr lang="en-US" sz="1800" dirty="0">
                <a:solidFill>
                  <a:schemeClr val="accent1">
                    <a:lumMod val="50000"/>
                  </a:schemeClr>
                </a:solidFill>
              </a:rPr>
              <a:t>))</a:t>
            </a:r>
          </a:p>
          <a:p>
            <a:r>
              <a:rPr lang="en-US" sz="1800" dirty="0">
                <a:solidFill>
                  <a:schemeClr val="accent1">
                    <a:lumMod val="50000"/>
                  </a:schemeClr>
                </a:solidFill>
              </a:rPr>
              <a:t>c = Cat()</a:t>
            </a:r>
          </a:p>
          <a:p>
            <a:r>
              <a:rPr lang="en-US" sz="1800" dirty="0" err="1">
                <a:solidFill>
                  <a:schemeClr val="accent1">
                    <a:lumMod val="50000"/>
                  </a:schemeClr>
                </a:solidFill>
              </a:rPr>
              <a:t>c.speak</a:t>
            </a:r>
            <a:r>
              <a:rPr lang="en-US" sz="1800" dirty="0">
                <a:solidFill>
                  <a:schemeClr val="accent1">
                    <a:lumMod val="50000"/>
                  </a:schemeClr>
                </a:solidFill>
              </a:rPr>
              <a:t>()</a:t>
            </a:r>
          </a:p>
          <a:p>
            <a:r>
              <a:rPr lang="en-US" sz="1800" dirty="0">
                <a:solidFill>
                  <a:schemeClr val="accent1">
                    <a:lumMod val="50000"/>
                  </a:schemeClr>
                </a:solidFill>
              </a:rPr>
              <a:t># change the price</a:t>
            </a:r>
          </a:p>
          <a:p>
            <a:r>
              <a:rPr lang="en-US" sz="1800" dirty="0" err="1">
                <a:solidFill>
                  <a:schemeClr val="accent1">
                    <a:lumMod val="50000"/>
                  </a:schemeClr>
                </a:solidFill>
              </a:rPr>
              <a:t>c.sound</a:t>
            </a:r>
            <a:r>
              <a:rPr lang="en-US" sz="1800" dirty="0">
                <a:solidFill>
                  <a:schemeClr val="accent1">
                    <a:lumMod val="50000"/>
                  </a:schemeClr>
                </a:solidFill>
              </a:rPr>
              <a:t> = "bow-wow"</a:t>
            </a:r>
          </a:p>
          <a:p>
            <a:r>
              <a:rPr lang="en-US" sz="1800" dirty="0" err="1">
                <a:solidFill>
                  <a:schemeClr val="accent1">
                    <a:lumMod val="50000"/>
                  </a:schemeClr>
                </a:solidFill>
              </a:rPr>
              <a:t>c.speak</a:t>
            </a:r>
            <a:r>
              <a:rPr lang="en-US" sz="1800" dirty="0">
                <a:solidFill>
                  <a:schemeClr val="accent1">
                    <a:lumMod val="50000"/>
                  </a:schemeClr>
                </a:solidFill>
              </a:rPr>
              <a:t>()</a:t>
            </a:r>
          </a:p>
          <a:p>
            <a:endParaRPr lang="en-US" dirty="0">
              <a:solidFill>
                <a:schemeClr val="accent1">
                  <a:lumMod val="50000"/>
                </a:schemeClr>
              </a:solidFill>
            </a:endParaRPr>
          </a:p>
          <a:p>
            <a:r>
              <a:rPr lang="en-US" sz="1800" dirty="0">
                <a:solidFill>
                  <a:schemeClr val="accent1">
                    <a:lumMod val="50000"/>
                  </a:schemeClr>
                </a:solidFill>
              </a:rPr>
              <a:t>In the above example, the class cat has a variable sound that is set to the default value in the constructor, and later we are also changing the value of this variable i.e. </a:t>
            </a:r>
            <a:r>
              <a:rPr lang="en-US" sz="1800" dirty="0" err="1">
                <a:solidFill>
                  <a:schemeClr val="accent1">
                    <a:lumMod val="50000"/>
                  </a:schemeClr>
                </a:solidFill>
              </a:rPr>
              <a:t>c.sound</a:t>
            </a:r>
            <a:r>
              <a:rPr lang="en-US" sz="1800" dirty="0">
                <a:solidFill>
                  <a:schemeClr val="accent1">
                    <a:lumMod val="50000"/>
                  </a:schemeClr>
                </a:solidFill>
              </a:rPr>
              <a:t> = "bow-wow", Now that you know the meaning of encapsulation as per above definition let's consider class as a capsule, do you think this code follows encapsulation? Well, it doesn't.</a:t>
            </a:r>
          </a:p>
        </p:txBody>
      </p:sp>
      <p:sp>
        <p:nvSpPr>
          <p:cNvPr id="7" name="Rectangle 6">
            <a:extLst>
              <a:ext uri="{FF2B5EF4-FFF2-40B4-BE49-F238E27FC236}">
                <a16:creationId xmlns:a16="http://schemas.microsoft.com/office/drawing/2014/main" id="{937DDF38-FEA9-567A-48C7-A567C8D9CE4B}"/>
              </a:ext>
            </a:extLst>
          </p:cNvPr>
          <p:cNvSpPr/>
          <p:nvPr/>
        </p:nvSpPr>
        <p:spPr>
          <a:xfrm>
            <a:off x="4367719" y="68094"/>
            <a:ext cx="4367719" cy="67899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rPr>
              <a:t>To avoid this we can declare the private variables, in Python, we denote private attributes using underscore as the prefix </a:t>
            </a:r>
            <a:r>
              <a:rPr lang="en-US" sz="1800" dirty="0" err="1">
                <a:solidFill>
                  <a:schemeClr val="accent1">
                    <a:lumMod val="50000"/>
                  </a:schemeClr>
                </a:solidFill>
              </a:rPr>
              <a:t>i.e</a:t>
            </a:r>
            <a:r>
              <a:rPr lang="en-US" sz="1800" dirty="0">
                <a:solidFill>
                  <a:schemeClr val="accent1">
                    <a:lumMod val="50000"/>
                  </a:schemeClr>
                </a:solidFill>
              </a:rPr>
              <a:t> single _ or double __.</a:t>
            </a:r>
          </a:p>
          <a:p>
            <a:endParaRPr lang="en-US" dirty="0">
              <a:solidFill>
                <a:schemeClr val="accent1">
                  <a:lumMod val="50000"/>
                </a:schemeClr>
              </a:solidFill>
            </a:endParaRPr>
          </a:p>
          <a:p>
            <a:r>
              <a:rPr lang="en-US" dirty="0">
                <a:solidFill>
                  <a:schemeClr val="accent1">
                    <a:lumMod val="50000"/>
                  </a:schemeClr>
                </a:solidFill>
              </a:rPr>
              <a:t>class Cat:</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a:t>
            </a:r>
          </a:p>
          <a:p>
            <a:r>
              <a:rPr lang="en-US" dirty="0">
                <a:solidFill>
                  <a:schemeClr val="accent1">
                    <a:lumMod val="50000"/>
                  </a:schemeClr>
                </a:solidFill>
              </a:rPr>
              <a:t>        </a:t>
            </a:r>
            <a:r>
              <a:rPr lang="en-US" dirty="0" err="1">
                <a:solidFill>
                  <a:schemeClr val="accent1">
                    <a:lumMod val="50000"/>
                  </a:schemeClr>
                </a:solidFill>
              </a:rPr>
              <a:t>self.__sound</a:t>
            </a:r>
            <a:r>
              <a:rPr lang="en-US" dirty="0">
                <a:solidFill>
                  <a:schemeClr val="accent1">
                    <a:lumMod val="50000"/>
                  </a:schemeClr>
                </a:solidFill>
              </a:rPr>
              <a:t> = "meow"</a:t>
            </a:r>
          </a:p>
          <a:p>
            <a:endParaRPr lang="en-US" dirty="0">
              <a:solidFill>
                <a:schemeClr val="accent1">
                  <a:lumMod val="50000"/>
                </a:schemeClr>
              </a:solidFill>
            </a:endParaRPr>
          </a:p>
          <a:p>
            <a:r>
              <a:rPr lang="en-US" dirty="0">
                <a:solidFill>
                  <a:schemeClr val="accent1">
                    <a:lumMod val="50000"/>
                  </a:schemeClr>
                </a:solidFill>
              </a:rPr>
              <a:t>    def speak(self):</a:t>
            </a:r>
          </a:p>
          <a:p>
            <a:r>
              <a:rPr lang="en-US" dirty="0">
                <a:solidFill>
                  <a:schemeClr val="accent1">
                    <a:lumMod val="50000"/>
                  </a:schemeClr>
                </a:solidFill>
              </a:rPr>
              <a:t>        print("Cat says: {}".format(</a:t>
            </a:r>
            <a:r>
              <a:rPr lang="en-US" dirty="0" err="1">
                <a:solidFill>
                  <a:schemeClr val="accent1">
                    <a:lumMod val="50000"/>
                  </a:schemeClr>
                </a:solidFill>
              </a:rPr>
              <a:t>self.__sound</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c = Cat()</a:t>
            </a:r>
          </a:p>
          <a:p>
            <a:r>
              <a:rPr lang="en-US" dirty="0" err="1">
                <a:solidFill>
                  <a:schemeClr val="accent1">
                    <a:lumMod val="50000"/>
                  </a:schemeClr>
                </a:solidFill>
              </a:rPr>
              <a:t>c.speak</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 change the price</a:t>
            </a:r>
          </a:p>
          <a:p>
            <a:r>
              <a:rPr lang="en-US" dirty="0" err="1">
                <a:solidFill>
                  <a:schemeClr val="accent1">
                    <a:lumMod val="50000"/>
                  </a:schemeClr>
                </a:solidFill>
              </a:rPr>
              <a:t>c.sound</a:t>
            </a:r>
            <a:r>
              <a:rPr lang="en-US" dirty="0">
                <a:solidFill>
                  <a:schemeClr val="accent1">
                    <a:lumMod val="50000"/>
                  </a:schemeClr>
                </a:solidFill>
              </a:rPr>
              <a:t> = "bow-wow"</a:t>
            </a:r>
          </a:p>
          <a:p>
            <a:r>
              <a:rPr lang="en-US" dirty="0" err="1">
                <a:solidFill>
                  <a:schemeClr val="accent1">
                    <a:lumMod val="50000"/>
                  </a:schemeClr>
                </a:solidFill>
              </a:rPr>
              <a:t>c.speak</a:t>
            </a:r>
            <a:r>
              <a:rPr lang="en-US" dirty="0">
                <a:solidFill>
                  <a:schemeClr val="accent1">
                    <a:lumMod val="50000"/>
                  </a:schemeClr>
                </a:solidFill>
              </a:rPr>
              <a:t>()</a:t>
            </a:r>
          </a:p>
          <a:p>
            <a:endParaRPr lang="en-US" sz="1800" dirty="0">
              <a:solidFill>
                <a:schemeClr val="accent1">
                  <a:lumMod val="50000"/>
                </a:schemeClr>
              </a:solidFill>
            </a:endParaRPr>
          </a:p>
          <a:p>
            <a:r>
              <a:rPr lang="en-US" sz="1400" dirty="0">
                <a:solidFill>
                  <a:schemeClr val="accent1">
                    <a:lumMod val="50000"/>
                  </a:schemeClr>
                </a:solidFill>
                <a:hlinkClick r:id="rId2"/>
              </a:rPr>
              <a:t>https://dev.to/kedark/pillars-of-oops-in-python-k6a</a:t>
            </a:r>
            <a:endParaRPr lang="en-US" sz="1400" dirty="0">
              <a:solidFill>
                <a:schemeClr val="accent1">
                  <a:lumMod val="50000"/>
                </a:schemeClr>
              </a:solidFill>
            </a:endParaRPr>
          </a:p>
        </p:txBody>
      </p:sp>
      <p:sp>
        <p:nvSpPr>
          <p:cNvPr id="9" name="Rectangle 8">
            <a:extLst>
              <a:ext uri="{FF2B5EF4-FFF2-40B4-BE49-F238E27FC236}">
                <a16:creationId xmlns:a16="http://schemas.microsoft.com/office/drawing/2014/main" id="{514B5098-57A9-6825-8B7C-1F5399A248DB}"/>
              </a:ext>
            </a:extLst>
          </p:cNvPr>
          <p:cNvSpPr/>
          <p:nvPr/>
        </p:nvSpPr>
        <p:spPr>
          <a:xfrm>
            <a:off x="8735438" y="-4"/>
            <a:ext cx="3456562" cy="6857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rPr>
              <a:t>Now, it has been encapsulated. Well, this is the encapsulation.</a:t>
            </a:r>
          </a:p>
          <a:p>
            <a:endParaRPr lang="en-US" sz="1800" dirty="0">
              <a:solidFill>
                <a:schemeClr val="accent1">
                  <a:lumMod val="50000"/>
                </a:schemeClr>
              </a:solidFill>
            </a:endParaRPr>
          </a:p>
          <a:p>
            <a:r>
              <a:rPr lang="en-US" sz="1800" dirty="0">
                <a:solidFill>
                  <a:schemeClr val="accent1">
                    <a:lumMod val="50000"/>
                  </a:schemeClr>
                </a:solidFill>
              </a:rPr>
              <a:t>Some practical examples:</a:t>
            </a:r>
          </a:p>
          <a:p>
            <a:r>
              <a:rPr lang="en-US" sz="1800" dirty="0">
                <a:solidFill>
                  <a:schemeClr val="accent1">
                    <a:lumMod val="50000"/>
                  </a:schemeClr>
                </a:solidFill>
              </a:rPr>
              <a:t>A bank application forbids (restrict) a client to change an Account's balance.</a:t>
            </a:r>
          </a:p>
          <a:p>
            <a:r>
              <a:rPr lang="en-US" sz="1800" dirty="0">
                <a:solidFill>
                  <a:schemeClr val="accent1">
                    <a:lumMod val="50000"/>
                  </a:schemeClr>
                </a:solidFill>
              </a:rPr>
              <a:t>It is also used to hide the data - let's say you log into your email account, there is a lot of process in the backend, that you have no control over. So your password, would probably be retrieved in an encrypted form, verified and only then you are given access. You do not have any control, over how the password is verified, and this keeps it safe from misuse.</a:t>
            </a:r>
          </a:p>
        </p:txBody>
      </p:sp>
      <p:sp>
        <p:nvSpPr>
          <p:cNvPr id="10" name="Rectangle 9">
            <a:extLst>
              <a:ext uri="{FF2B5EF4-FFF2-40B4-BE49-F238E27FC236}">
                <a16:creationId xmlns:a16="http://schemas.microsoft.com/office/drawing/2014/main" id="{1A2E1C31-9F19-9819-FDD4-CF893FA08E10}"/>
              </a:ext>
            </a:extLst>
          </p:cNvPr>
          <p:cNvSpPr/>
          <p:nvPr/>
        </p:nvSpPr>
        <p:spPr>
          <a:xfrm>
            <a:off x="4367719" y="-10"/>
            <a:ext cx="4367719" cy="5155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Encapsulation</a:t>
            </a:r>
            <a:endParaRPr lang="en-US" sz="1800" dirty="0">
              <a:solidFill>
                <a:schemeClr val="accent1">
                  <a:lumMod val="50000"/>
                </a:schemeClr>
              </a:solidFill>
            </a:endParaRPr>
          </a:p>
        </p:txBody>
      </p:sp>
    </p:spTree>
    <p:extLst>
      <p:ext uri="{BB962C8B-B14F-4D97-AF65-F5344CB8AC3E}">
        <p14:creationId xmlns:p14="http://schemas.microsoft.com/office/powerpoint/2010/main" val="9601332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09A25-8B46-2620-94C2-DD12510CC9D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2BA5C-5608-96E5-DE43-3D011E20F1B1}"/>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85AF94D5-78E9-41C9-04DF-D2FF73AA1DE4}"/>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accent1">
                  <a:lumMod val="50000"/>
                </a:schemeClr>
              </a:solidFill>
              <a:highlight>
                <a:srgbClr val="FFFF00"/>
              </a:highlight>
            </a:endParaRPr>
          </a:p>
        </p:txBody>
      </p:sp>
      <p:sp>
        <p:nvSpPr>
          <p:cNvPr id="5" name="Rectangle 4">
            <a:extLst>
              <a:ext uri="{FF2B5EF4-FFF2-40B4-BE49-F238E27FC236}">
                <a16:creationId xmlns:a16="http://schemas.microsoft.com/office/drawing/2014/main" id="{73BE1370-9230-4AD6-268F-2DEE9EF83919}"/>
              </a:ext>
            </a:extLst>
          </p:cNvPr>
          <p:cNvSpPr/>
          <p:nvPr/>
        </p:nvSpPr>
        <p:spPr>
          <a:xfrm>
            <a:off x="0" y="0"/>
            <a:ext cx="272374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Inheritance:</a:t>
            </a:r>
          </a:p>
          <a:p>
            <a:pPr algn="l"/>
            <a:r>
              <a:rPr lang="en-US" dirty="0">
                <a:solidFill>
                  <a:schemeClr val="accent1">
                    <a:lumMod val="50000"/>
                  </a:schemeClr>
                </a:solidFill>
              </a:rPr>
              <a:t>Inherit (to receive a quality, characteristic, etc. from your parents or family.)</a:t>
            </a:r>
          </a:p>
          <a:p>
            <a:pPr algn="l"/>
            <a:endParaRPr lang="en-US" dirty="0">
              <a:solidFill>
                <a:schemeClr val="accent1">
                  <a:lumMod val="50000"/>
                </a:schemeClr>
              </a:solidFill>
            </a:endParaRPr>
          </a:p>
          <a:p>
            <a:pPr algn="l"/>
            <a:r>
              <a:rPr lang="en-US" dirty="0">
                <a:solidFill>
                  <a:schemeClr val="accent1">
                    <a:lumMod val="50000"/>
                  </a:schemeClr>
                </a:solidFill>
              </a:rPr>
              <a:t>This allows us to define a class that inherits methods, properties from another class. Let's say you need a new class with little or no modification then you apply this concept.</a:t>
            </a:r>
          </a:p>
          <a:p>
            <a:pPr algn="l"/>
            <a:endParaRPr lang="en-US" dirty="0">
              <a:solidFill>
                <a:schemeClr val="accent1">
                  <a:lumMod val="50000"/>
                </a:schemeClr>
              </a:solidFill>
            </a:endParaRPr>
          </a:p>
          <a:p>
            <a:pPr algn="l"/>
            <a:r>
              <a:rPr lang="en-US" dirty="0">
                <a:solidFill>
                  <a:schemeClr val="accent1">
                    <a:lumMod val="50000"/>
                  </a:schemeClr>
                </a:solidFill>
              </a:rPr>
              <a:t>The base class is called the parent class and the derived class is known as a child.</a:t>
            </a:r>
          </a:p>
          <a:p>
            <a:pPr algn="l"/>
            <a:endParaRPr lang="en-US" dirty="0">
              <a:solidFill>
                <a:schemeClr val="accent1">
                  <a:lumMod val="50000"/>
                </a:schemeClr>
              </a:solidFill>
            </a:endParaRPr>
          </a:p>
          <a:p>
            <a:pPr algn="l"/>
            <a:r>
              <a:rPr lang="en-US" dirty="0">
                <a:solidFill>
                  <a:schemeClr val="accent1">
                    <a:lumMod val="50000"/>
                  </a:schemeClr>
                </a:solidFill>
              </a:rPr>
              <a:t> </a:t>
            </a:r>
          </a:p>
          <a:p>
            <a:pPr algn="l"/>
            <a:endParaRPr lang="en-US" b="1" dirty="0">
              <a:solidFill>
                <a:schemeClr val="accent1">
                  <a:lumMod val="50000"/>
                </a:schemeClr>
              </a:solidFill>
            </a:endParaRPr>
          </a:p>
          <a:p>
            <a:pPr algn="l"/>
            <a:endParaRPr lang="en-IN" b="1" dirty="0">
              <a:solidFill>
                <a:schemeClr val="accent2">
                  <a:lumMod val="75000"/>
                </a:schemeClr>
              </a:solidFill>
            </a:endParaRPr>
          </a:p>
          <a:p>
            <a:endParaRPr lang="en-US" sz="1800" dirty="0">
              <a:solidFill>
                <a:schemeClr val="accent1">
                  <a:lumMod val="50000"/>
                </a:schemeClr>
              </a:solidFill>
            </a:endParaRPr>
          </a:p>
        </p:txBody>
      </p:sp>
      <p:sp>
        <p:nvSpPr>
          <p:cNvPr id="9" name="Rectangle 8">
            <a:extLst>
              <a:ext uri="{FF2B5EF4-FFF2-40B4-BE49-F238E27FC236}">
                <a16:creationId xmlns:a16="http://schemas.microsoft.com/office/drawing/2014/main" id="{5EB393E5-D1A4-4B2E-1603-AD42CDEBE643}"/>
              </a:ext>
            </a:extLst>
          </p:cNvPr>
          <p:cNvSpPr/>
          <p:nvPr/>
        </p:nvSpPr>
        <p:spPr>
          <a:xfrm>
            <a:off x="2723745" y="0"/>
            <a:ext cx="9468256" cy="68579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accent1">
                    <a:lumMod val="50000"/>
                  </a:schemeClr>
                </a:solidFill>
              </a:rPr>
              <a:t>class Family:</a:t>
            </a:r>
          </a:p>
          <a:p>
            <a:r>
              <a:rPr lang="en-US" sz="1500" dirty="0">
                <a:solidFill>
                  <a:schemeClr val="accent1">
                    <a:lumMod val="50000"/>
                  </a:schemeClr>
                </a:solidFill>
              </a:rPr>
              <a:t>    def __</a:t>
            </a:r>
            <a:r>
              <a:rPr lang="en-US" sz="1500" dirty="0" err="1">
                <a:solidFill>
                  <a:schemeClr val="accent1">
                    <a:lumMod val="50000"/>
                  </a:schemeClr>
                </a:solidFill>
              </a:rPr>
              <a:t>init</a:t>
            </a:r>
            <a:r>
              <a:rPr lang="en-US" sz="1500" dirty="0">
                <a:solidFill>
                  <a:schemeClr val="accent1">
                    <a:lumMod val="50000"/>
                  </a:schemeClr>
                </a:solidFill>
              </a:rPr>
              <a:t>__(self, </a:t>
            </a:r>
            <a:r>
              <a:rPr lang="en-US" sz="1500" dirty="0" err="1">
                <a:solidFill>
                  <a:schemeClr val="accent1">
                    <a:lumMod val="50000"/>
                  </a:schemeClr>
                </a:solidFill>
              </a:rPr>
              <a:t>family_name</a:t>
            </a:r>
            <a:r>
              <a:rPr lang="en-US" sz="1500" dirty="0">
                <a:solidFill>
                  <a:schemeClr val="accent1">
                    <a:lumMod val="50000"/>
                  </a:schemeClr>
                </a:solidFill>
              </a:rPr>
              <a:t>, </a:t>
            </a:r>
            <a:r>
              <a:rPr lang="en-US" sz="1500" dirty="0" err="1">
                <a:solidFill>
                  <a:schemeClr val="accent1">
                    <a:lumMod val="50000"/>
                  </a:schemeClr>
                </a:solidFill>
              </a:rPr>
              <a:t>number_of_members</a:t>
            </a:r>
            <a:r>
              <a:rPr lang="en-US" sz="1500" dirty="0">
                <a:solidFill>
                  <a:schemeClr val="accent1">
                    <a:lumMod val="50000"/>
                  </a:schemeClr>
                </a:solidFill>
              </a:rPr>
              <a:t>, country):</a:t>
            </a:r>
          </a:p>
          <a:p>
            <a:r>
              <a:rPr lang="en-US" sz="1500" dirty="0">
                <a:solidFill>
                  <a:schemeClr val="accent1">
                    <a:lumMod val="50000"/>
                  </a:schemeClr>
                </a:solidFill>
              </a:rPr>
              <a:t>        </a:t>
            </a:r>
            <a:r>
              <a:rPr lang="en-US" sz="1500" dirty="0" err="1">
                <a:solidFill>
                  <a:schemeClr val="accent1">
                    <a:lumMod val="50000"/>
                  </a:schemeClr>
                </a:solidFill>
              </a:rPr>
              <a:t>self.family_name</a:t>
            </a:r>
            <a:r>
              <a:rPr lang="en-US" sz="1500" dirty="0">
                <a:solidFill>
                  <a:schemeClr val="accent1">
                    <a:lumMod val="50000"/>
                  </a:schemeClr>
                </a:solidFill>
              </a:rPr>
              <a:t> = </a:t>
            </a:r>
            <a:r>
              <a:rPr lang="en-US" sz="1500" dirty="0" err="1">
                <a:solidFill>
                  <a:schemeClr val="accent1">
                    <a:lumMod val="50000"/>
                  </a:schemeClr>
                </a:solidFill>
              </a:rPr>
              <a:t>family_name</a:t>
            </a:r>
            <a:endParaRPr lang="en-US" sz="1500" dirty="0">
              <a:solidFill>
                <a:schemeClr val="accent1">
                  <a:lumMod val="50000"/>
                </a:schemeClr>
              </a:solidFill>
            </a:endParaRPr>
          </a:p>
          <a:p>
            <a:r>
              <a:rPr lang="en-US" sz="1500" dirty="0">
                <a:solidFill>
                  <a:schemeClr val="accent1">
                    <a:lumMod val="50000"/>
                  </a:schemeClr>
                </a:solidFill>
              </a:rPr>
              <a:t>        </a:t>
            </a:r>
            <a:r>
              <a:rPr lang="en-US" sz="1500" dirty="0" err="1">
                <a:solidFill>
                  <a:schemeClr val="accent1">
                    <a:lumMod val="50000"/>
                  </a:schemeClr>
                </a:solidFill>
              </a:rPr>
              <a:t>self.number_of_members</a:t>
            </a:r>
            <a:r>
              <a:rPr lang="en-US" sz="1500" dirty="0">
                <a:solidFill>
                  <a:schemeClr val="accent1">
                    <a:lumMod val="50000"/>
                  </a:schemeClr>
                </a:solidFill>
              </a:rPr>
              <a:t> = </a:t>
            </a:r>
            <a:r>
              <a:rPr lang="en-US" sz="1500" dirty="0" err="1">
                <a:solidFill>
                  <a:schemeClr val="accent1">
                    <a:lumMod val="50000"/>
                  </a:schemeClr>
                </a:solidFill>
              </a:rPr>
              <a:t>number_of_members</a:t>
            </a:r>
            <a:endParaRPr lang="en-US" sz="1500" dirty="0">
              <a:solidFill>
                <a:schemeClr val="accent1">
                  <a:lumMod val="50000"/>
                </a:schemeClr>
              </a:solidFill>
            </a:endParaRPr>
          </a:p>
          <a:p>
            <a:r>
              <a:rPr lang="en-US" sz="1500" dirty="0">
                <a:solidFill>
                  <a:schemeClr val="accent1">
                    <a:lumMod val="50000"/>
                  </a:schemeClr>
                </a:solidFill>
              </a:rPr>
              <a:t>        </a:t>
            </a:r>
            <a:r>
              <a:rPr lang="en-US" sz="1500" dirty="0" err="1">
                <a:solidFill>
                  <a:schemeClr val="accent1">
                    <a:lumMod val="50000"/>
                  </a:schemeClr>
                </a:solidFill>
              </a:rPr>
              <a:t>self.country</a:t>
            </a:r>
            <a:r>
              <a:rPr lang="en-US" sz="1500" dirty="0">
                <a:solidFill>
                  <a:schemeClr val="accent1">
                    <a:lumMod val="50000"/>
                  </a:schemeClr>
                </a:solidFill>
              </a:rPr>
              <a:t>=country</a:t>
            </a:r>
          </a:p>
          <a:p>
            <a:endParaRPr lang="en-US" sz="1500" dirty="0">
              <a:solidFill>
                <a:schemeClr val="accent1">
                  <a:lumMod val="50000"/>
                </a:schemeClr>
              </a:solidFill>
            </a:endParaRPr>
          </a:p>
          <a:p>
            <a:r>
              <a:rPr lang="en-US" sz="1500" dirty="0">
                <a:solidFill>
                  <a:schemeClr val="accent1">
                    <a:lumMod val="50000"/>
                  </a:schemeClr>
                </a:solidFill>
              </a:rPr>
              <a:t>    def </a:t>
            </a:r>
            <a:r>
              <a:rPr lang="en-US" sz="1500" dirty="0" err="1">
                <a:solidFill>
                  <a:schemeClr val="accent1">
                    <a:lumMod val="50000"/>
                  </a:schemeClr>
                </a:solidFill>
              </a:rPr>
              <a:t>member_says</a:t>
            </a:r>
            <a:r>
              <a:rPr lang="en-US" sz="1500" dirty="0">
                <a:solidFill>
                  <a:schemeClr val="accent1">
                    <a:lumMod val="50000"/>
                  </a:schemeClr>
                </a:solidFill>
              </a:rPr>
              <a:t>(self):</a:t>
            </a:r>
          </a:p>
          <a:p>
            <a:r>
              <a:rPr lang="en-US" sz="1500" dirty="0">
                <a:solidFill>
                  <a:schemeClr val="accent1">
                    <a:lumMod val="50000"/>
                  </a:schemeClr>
                </a:solidFill>
              </a:rPr>
              <a:t>        print(</a:t>
            </a:r>
            <a:r>
              <a:rPr lang="en-US" sz="1500" dirty="0" err="1">
                <a:solidFill>
                  <a:schemeClr val="accent1">
                    <a:lumMod val="50000"/>
                  </a:schemeClr>
                </a:solidFill>
              </a:rPr>
              <a:t>f"Hey</a:t>
            </a:r>
            <a:r>
              <a:rPr lang="en-US" sz="1500" dirty="0">
                <a:solidFill>
                  <a:schemeClr val="accent1">
                    <a:lumMod val="50000"/>
                  </a:schemeClr>
                </a:solidFill>
              </a:rPr>
              <a:t>, I am from {</a:t>
            </a:r>
            <a:r>
              <a:rPr lang="en-US" sz="1500" dirty="0" err="1">
                <a:solidFill>
                  <a:schemeClr val="accent1">
                    <a:lumMod val="50000"/>
                  </a:schemeClr>
                </a:solidFill>
              </a:rPr>
              <a:t>self.family_name</a:t>
            </a:r>
            <a:r>
              <a:rPr lang="en-US" sz="1500" dirty="0">
                <a:solidFill>
                  <a:schemeClr val="accent1">
                    <a:lumMod val="50000"/>
                  </a:schemeClr>
                </a:solidFill>
              </a:rPr>
              <a:t>} family and there are {</a:t>
            </a:r>
            <a:r>
              <a:rPr lang="en-US" sz="1500" dirty="0" err="1">
                <a:solidFill>
                  <a:schemeClr val="accent1">
                    <a:lumMod val="50000"/>
                  </a:schemeClr>
                </a:solidFill>
              </a:rPr>
              <a:t>self.number_of_members</a:t>
            </a:r>
            <a:r>
              <a:rPr lang="en-US" sz="1500" dirty="0">
                <a:solidFill>
                  <a:schemeClr val="accent1">
                    <a:lumMod val="50000"/>
                  </a:schemeClr>
                </a:solidFill>
              </a:rPr>
              <a:t>} members in family")</a:t>
            </a:r>
          </a:p>
          <a:p>
            <a:endParaRPr lang="en-US" sz="1500" dirty="0">
              <a:solidFill>
                <a:schemeClr val="accent1">
                  <a:lumMod val="50000"/>
                </a:schemeClr>
              </a:solidFill>
            </a:endParaRPr>
          </a:p>
          <a:p>
            <a:r>
              <a:rPr lang="en-US" sz="1500" dirty="0">
                <a:solidFill>
                  <a:schemeClr val="accent1">
                    <a:lumMod val="50000"/>
                  </a:schemeClr>
                </a:solidFill>
              </a:rPr>
              <a:t>class </a:t>
            </a:r>
            <a:r>
              <a:rPr lang="en-US" sz="1500" dirty="0" err="1">
                <a:solidFill>
                  <a:schemeClr val="accent1">
                    <a:lumMod val="50000"/>
                  </a:schemeClr>
                </a:solidFill>
              </a:rPr>
              <a:t>Family_detailed</a:t>
            </a:r>
            <a:r>
              <a:rPr lang="en-US" sz="1500" dirty="0">
                <a:solidFill>
                  <a:schemeClr val="accent1">
                    <a:lumMod val="50000"/>
                  </a:schemeClr>
                </a:solidFill>
              </a:rPr>
              <a:t>:</a:t>
            </a:r>
          </a:p>
          <a:p>
            <a:r>
              <a:rPr lang="en-US" sz="1500" dirty="0">
                <a:solidFill>
                  <a:schemeClr val="accent1">
                    <a:lumMod val="50000"/>
                  </a:schemeClr>
                </a:solidFill>
              </a:rPr>
              <a:t>    def __</a:t>
            </a:r>
            <a:r>
              <a:rPr lang="en-US" sz="1500" dirty="0" err="1">
                <a:solidFill>
                  <a:schemeClr val="accent1">
                    <a:lumMod val="50000"/>
                  </a:schemeClr>
                </a:solidFill>
              </a:rPr>
              <a:t>init</a:t>
            </a:r>
            <a:r>
              <a:rPr lang="en-US" sz="1500" dirty="0">
                <a:solidFill>
                  <a:schemeClr val="accent1">
                    <a:lumMod val="50000"/>
                  </a:schemeClr>
                </a:solidFill>
              </a:rPr>
              <a:t>__(self, </a:t>
            </a:r>
            <a:r>
              <a:rPr lang="en-US" sz="1500" dirty="0" err="1">
                <a:solidFill>
                  <a:schemeClr val="accent1">
                    <a:lumMod val="50000"/>
                  </a:schemeClr>
                </a:solidFill>
              </a:rPr>
              <a:t>family_name</a:t>
            </a:r>
            <a:r>
              <a:rPr lang="en-US" sz="1500" dirty="0">
                <a:solidFill>
                  <a:schemeClr val="accent1">
                    <a:lumMod val="50000"/>
                  </a:schemeClr>
                </a:solidFill>
              </a:rPr>
              <a:t>, </a:t>
            </a:r>
            <a:r>
              <a:rPr lang="en-US" sz="1500" dirty="0" err="1">
                <a:solidFill>
                  <a:schemeClr val="accent1">
                    <a:lumMod val="50000"/>
                  </a:schemeClr>
                </a:solidFill>
              </a:rPr>
              <a:t>number_of_members</a:t>
            </a:r>
            <a:r>
              <a:rPr lang="en-US" sz="1500" dirty="0">
                <a:solidFill>
                  <a:schemeClr val="accent1">
                    <a:lumMod val="50000"/>
                  </a:schemeClr>
                </a:solidFill>
              </a:rPr>
              <a:t>, country):</a:t>
            </a:r>
          </a:p>
          <a:p>
            <a:r>
              <a:rPr lang="en-US" sz="1500" dirty="0">
                <a:solidFill>
                  <a:schemeClr val="accent1">
                    <a:lumMod val="50000"/>
                  </a:schemeClr>
                </a:solidFill>
              </a:rPr>
              <a:t>        </a:t>
            </a:r>
            <a:r>
              <a:rPr lang="en-US" sz="1500" dirty="0" err="1">
                <a:solidFill>
                  <a:schemeClr val="accent1">
                    <a:lumMod val="50000"/>
                  </a:schemeClr>
                </a:solidFill>
              </a:rPr>
              <a:t>self.family_name</a:t>
            </a:r>
            <a:r>
              <a:rPr lang="en-US" sz="1500" dirty="0">
                <a:solidFill>
                  <a:schemeClr val="accent1">
                    <a:lumMod val="50000"/>
                  </a:schemeClr>
                </a:solidFill>
              </a:rPr>
              <a:t> = </a:t>
            </a:r>
            <a:r>
              <a:rPr lang="en-US" sz="1500" dirty="0" err="1">
                <a:solidFill>
                  <a:schemeClr val="accent1">
                    <a:lumMod val="50000"/>
                  </a:schemeClr>
                </a:solidFill>
              </a:rPr>
              <a:t>family_name</a:t>
            </a:r>
            <a:endParaRPr lang="en-US" sz="1500" dirty="0">
              <a:solidFill>
                <a:schemeClr val="accent1">
                  <a:lumMod val="50000"/>
                </a:schemeClr>
              </a:solidFill>
            </a:endParaRPr>
          </a:p>
          <a:p>
            <a:r>
              <a:rPr lang="en-US" sz="1500" dirty="0">
                <a:solidFill>
                  <a:schemeClr val="accent1">
                    <a:lumMod val="50000"/>
                  </a:schemeClr>
                </a:solidFill>
              </a:rPr>
              <a:t>        </a:t>
            </a:r>
            <a:r>
              <a:rPr lang="en-US" sz="1500" dirty="0" err="1">
                <a:solidFill>
                  <a:schemeClr val="accent1">
                    <a:lumMod val="50000"/>
                  </a:schemeClr>
                </a:solidFill>
              </a:rPr>
              <a:t>self.number_of_members</a:t>
            </a:r>
            <a:r>
              <a:rPr lang="en-US" sz="1500" dirty="0">
                <a:solidFill>
                  <a:schemeClr val="accent1">
                    <a:lumMod val="50000"/>
                  </a:schemeClr>
                </a:solidFill>
              </a:rPr>
              <a:t> = </a:t>
            </a:r>
            <a:r>
              <a:rPr lang="en-US" sz="1500" dirty="0" err="1">
                <a:solidFill>
                  <a:schemeClr val="accent1">
                    <a:lumMod val="50000"/>
                  </a:schemeClr>
                </a:solidFill>
              </a:rPr>
              <a:t>number_of_members</a:t>
            </a:r>
            <a:endParaRPr lang="en-US" sz="1500" dirty="0">
              <a:solidFill>
                <a:schemeClr val="accent1">
                  <a:lumMod val="50000"/>
                </a:schemeClr>
              </a:solidFill>
            </a:endParaRPr>
          </a:p>
          <a:p>
            <a:r>
              <a:rPr lang="en-US" sz="1500" dirty="0">
                <a:solidFill>
                  <a:schemeClr val="accent1">
                    <a:lumMod val="50000"/>
                  </a:schemeClr>
                </a:solidFill>
              </a:rPr>
              <a:t>        </a:t>
            </a:r>
            <a:r>
              <a:rPr lang="en-US" sz="1500" dirty="0" err="1">
                <a:solidFill>
                  <a:schemeClr val="accent1">
                    <a:lumMod val="50000"/>
                  </a:schemeClr>
                </a:solidFill>
              </a:rPr>
              <a:t>self.country</a:t>
            </a:r>
            <a:r>
              <a:rPr lang="en-US" sz="1500" dirty="0">
                <a:solidFill>
                  <a:schemeClr val="accent1">
                    <a:lumMod val="50000"/>
                  </a:schemeClr>
                </a:solidFill>
              </a:rPr>
              <a:t>=country</a:t>
            </a:r>
          </a:p>
          <a:p>
            <a:endParaRPr lang="en-US" sz="1500" dirty="0">
              <a:solidFill>
                <a:schemeClr val="accent1">
                  <a:lumMod val="50000"/>
                </a:schemeClr>
              </a:solidFill>
            </a:endParaRPr>
          </a:p>
          <a:p>
            <a:r>
              <a:rPr lang="en-US" sz="1500" dirty="0">
                <a:solidFill>
                  <a:schemeClr val="accent1">
                    <a:lumMod val="50000"/>
                  </a:schemeClr>
                </a:solidFill>
              </a:rPr>
              <a:t>    def </a:t>
            </a:r>
            <a:r>
              <a:rPr lang="en-US" sz="1500" dirty="0" err="1">
                <a:solidFill>
                  <a:schemeClr val="accent1">
                    <a:lumMod val="50000"/>
                  </a:schemeClr>
                </a:solidFill>
              </a:rPr>
              <a:t>member_says</a:t>
            </a:r>
            <a:r>
              <a:rPr lang="en-US" sz="1500" dirty="0">
                <a:solidFill>
                  <a:schemeClr val="accent1">
                    <a:lumMod val="50000"/>
                  </a:schemeClr>
                </a:solidFill>
              </a:rPr>
              <a:t>(self):</a:t>
            </a:r>
          </a:p>
          <a:p>
            <a:r>
              <a:rPr lang="en-US" sz="1500" dirty="0">
                <a:solidFill>
                  <a:schemeClr val="accent1">
                    <a:lumMod val="50000"/>
                  </a:schemeClr>
                </a:solidFill>
              </a:rPr>
              <a:t>        print(</a:t>
            </a:r>
            <a:r>
              <a:rPr lang="en-US" sz="1500" dirty="0" err="1">
                <a:solidFill>
                  <a:schemeClr val="accent1">
                    <a:lumMod val="50000"/>
                  </a:schemeClr>
                </a:solidFill>
              </a:rPr>
              <a:t>f"Hey</a:t>
            </a:r>
            <a:r>
              <a:rPr lang="en-US" sz="1500" dirty="0">
                <a:solidFill>
                  <a:schemeClr val="accent1">
                    <a:lumMod val="50000"/>
                  </a:schemeClr>
                </a:solidFill>
              </a:rPr>
              <a:t>, I am from {</a:t>
            </a:r>
            <a:r>
              <a:rPr lang="en-US" sz="1500" dirty="0" err="1">
                <a:solidFill>
                  <a:schemeClr val="accent1">
                    <a:lumMod val="50000"/>
                  </a:schemeClr>
                </a:solidFill>
              </a:rPr>
              <a:t>self.family_name</a:t>
            </a:r>
            <a:r>
              <a:rPr lang="en-US" sz="1500" dirty="0">
                <a:solidFill>
                  <a:schemeClr val="accent1">
                    <a:lumMod val="50000"/>
                  </a:schemeClr>
                </a:solidFill>
              </a:rPr>
              <a:t>} family and there are {</a:t>
            </a:r>
            <a:r>
              <a:rPr lang="en-US" sz="1500" dirty="0" err="1">
                <a:solidFill>
                  <a:schemeClr val="accent1">
                    <a:lumMod val="50000"/>
                  </a:schemeClr>
                </a:solidFill>
              </a:rPr>
              <a:t>self.number_of_members</a:t>
            </a:r>
            <a:r>
              <a:rPr lang="en-US" sz="1500" dirty="0">
                <a:solidFill>
                  <a:schemeClr val="accent1">
                    <a:lumMod val="50000"/>
                  </a:schemeClr>
                </a:solidFill>
              </a:rPr>
              <a:t>} members in family")</a:t>
            </a:r>
          </a:p>
          <a:p>
            <a:endParaRPr lang="en-US" sz="1500" dirty="0">
              <a:solidFill>
                <a:schemeClr val="accent1">
                  <a:lumMod val="50000"/>
                </a:schemeClr>
              </a:solidFill>
            </a:endParaRPr>
          </a:p>
          <a:p>
            <a:r>
              <a:rPr lang="en-US" sz="1500" dirty="0">
                <a:solidFill>
                  <a:schemeClr val="accent1">
                    <a:lumMod val="50000"/>
                  </a:schemeClr>
                </a:solidFill>
              </a:rPr>
              <a:t>    def </a:t>
            </a:r>
            <a:r>
              <a:rPr lang="en-US" sz="1500" dirty="0" err="1">
                <a:solidFill>
                  <a:schemeClr val="accent1">
                    <a:lumMod val="50000"/>
                  </a:schemeClr>
                </a:solidFill>
              </a:rPr>
              <a:t>which_country</a:t>
            </a:r>
            <a:r>
              <a:rPr lang="en-US" sz="1500" dirty="0">
                <a:solidFill>
                  <a:schemeClr val="accent1">
                    <a:lumMod val="50000"/>
                  </a:schemeClr>
                </a:solidFill>
              </a:rPr>
              <a:t>(self):</a:t>
            </a:r>
          </a:p>
          <a:p>
            <a:r>
              <a:rPr lang="en-US" sz="1500" dirty="0">
                <a:solidFill>
                  <a:schemeClr val="accent1">
                    <a:lumMod val="50000"/>
                  </a:schemeClr>
                </a:solidFill>
              </a:rPr>
              <a:t>        print(</a:t>
            </a:r>
            <a:r>
              <a:rPr lang="en-US" sz="1500" dirty="0" err="1">
                <a:solidFill>
                  <a:schemeClr val="accent1">
                    <a:lumMod val="50000"/>
                  </a:schemeClr>
                </a:solidFill>
              </a:rPr>
              <a:t>f"The</a:t>
            </a:r>
            <a:r>
              <a:rPr lang="en-US" sz="1500" dirty="0">
                <a:solidFill>
                  <a:schemeClr val="accent1">
                    <a:lumMod val="50000"/>
                  </a:schemeClr>
                </a:solidFill>
              </a:rPr>
              <a:t> {</a:t>
            </a:r>
            <a:r>
              <a:rPr lang="en-US" sz="1500" dirty="0" err="1">
                <a:solidFill>
                  <a:schemeClr val="accent1">
                    <a:lumMod val="50000"/>
                  </a:schemeClr>
                </a:solidFill>
              </a:rPr>
              <a:t>self.family_name</a:t>
            </a:r>
            <a:r>
              <a:rPr lang="en-US" sz="1500" dirty="0">
                <a:solidFill>
                  <a:schemeClr val="accent1">
                    <a:lumMod val="50000"/>
                  </a:schemeClr>
                </a:solidFill>
              </a:rPr>
              <a:t>} family has roots from {</a:t>
            </a:r>
            <a:r>
              <a:rPr lang="en-US" sz="1500" dirty="0" err="1">
                <a:solidFill>
                  <a:schemeClr val="accent1">
                    <a:lumMod val="50000"/>
                  </a:schemeClr>
                </a:solidFill>
              </a:rPr>
              <a:t>self.country</a:t>
            </a:r>
            <a:r>
              <a:rPr lang="en-US" sz="1500" dirty="0">
                <a:solidFill>
                  <a:schemeClr val="accent1">
                    <a:lumMod val="50000"/>
                  </a:schemeClr>
                </a:solidFill>
              </a:rPr>
              <a:t>}" )</a:t>
            </a:r>
          </a:p>
          <a:p>
            <a:endParaRPr lang="en-US" sz="1500" dirty="0">
              <a:solidFill>
                <a:schemeClr val="accent1">
                  <a:lumMod val="50000"/>
                </a:schemeClr>
              </a:solidFill>
            </a:endParaRPr>
          </a:p>
          <a:p>
            <a:r>
              <a:rPr lang="en-US" sz="1500" dirty="0">
                <a:solidFill>
                  <a:schemeClr val="accent1">
                    <a:lumMod val="50000"/>
                  </a:schemeClr>
                </a:solidFill>
              </a:rPr>
              <a:t>a = Family("Rodrigues",5,"Peru")</a:t>
            </a:r>
          </a:p>
          <a:p>
            <a:r>
              <a:rPr lang="en-US" sz="1500" dirty="0">
                <a:solidFill>
                  <a:schemeClr val="accent1">
                    <a:lumMod val="50000"/>
                  </a:schemeClr>
                </a:solidFill>
              </a:rPr>
              <a:t>b = </a:t>
            </a:r>
            <a:r>
              <a:rPr lang="en-US" sz="1500" dirty="0" err="1">
                <a:solidFill>
                  <a:schemeClr val="accent1">
                    <a:lumMod val="50000"/>
                  </a:schemeClr>
                </a:solidFill>
              </a:rPr>
              <a:t>Family_detailed</a:t>
            </a:r>
            <a:r>
              <a:rPr lang="en-US" sz="1500" dirty="0">
                <a:solidFill>
                  <a:schemeClr val="accent1">
                    <a:lumMod val="50000"/>
                  </a:schemeClr>
                </a:solidFill>
              </a:rPr>
              <a:t>("Bezos",15,"United States of America")</a:t>
            </a:r>
          </a:p>
          <a:p>
            <a:endParaRPr lang="en-US" sz="1500" dirty="0">
              <a:solidFill>
                <a:schemeClr val="accent1">
                  <a:lumMod val="50000"/>
                </a:schemeClr>
              </a:solidFill>
            </a:endParaRPr>
          </a:p>
          <a:p>
            <a:r>
              <a:rPr lang="en-US" sz="1500" dirty="0" err="1">
                <a:solidFill>
                  <a:schemeClr val="accent1">
                    <a:lumMod val="50000"/>
                  </a:schemeClr>
                </a:solidFill>
              </a:rPr>
              <a:t>a.member_says</a:t>
            </a:r>
            <a:r>
              <a:rPr lang="en-US" sz="1500" dirty="0">
                <a:solidFill>
                  <a:schemeClr val="accent1">
                    <a:lumMod val="50000"/>
                  </a:schemeClr>
                </a:solidFill>
              </a:rPr>
              <a:t>()</a:t>
            </a:r>
          </a:p>
          <a:p>
            <a:r>
              <a:rPr lang="en-US" sz="1500" dirty="0" err="1">
                <a:solidFill>
                  <a:schemeClr val="accent1">
                    <a:lumMod val="50000"/>
                  </a:schemeClr>
                </a:solidFill>
              </a:rPr>
              <a:t>b.member_says</a:t>
            </a:r>
            <a:r>
              <a:rPr lang="en-US" sz="1500" dirty="0">
                <a:solidFill>
                  <a:schemeClr val="accent1">
                    <a:lumMod val="50000"/>
                  </a:schemeClr>
                </a:solidFill>
              </a:rPr>
              <a:t>()</a:t>
            </a:r>
          </a:p>
          <a:p>
            <a:r>
              <a:rPr lang="en-US" sz="1500" dirty="0" err="1">
                <a:solidFill>
                  <a:schemeClr val="accent1">
                    <a:lumMod val="50000"/>
                  </a:schemeClr>
                </a:solidFill>
              </a:rPr>
              <a:t>b.which_country</a:t>
            </a:r>
            <a:r>
              <a:rPr lang="en-US" sz="1500" dirty="0">
                <a:solidFill>
                  <a:schemeClr val="accent1">
                    <a:lumMod val="50000"/>
                  </a:schemeClr>
                </a:solidFill>
              </a:rPr>
              <a:t>()</a:t>
            </a:r>
          </a:p>
        </p:txBody>
      </p:sp>
      <p:sp>
        <p:nvSpPr>
          <p:cNvPr id="10" name="Rectangle 9">
            <a:extLst>
              <a:ext uri="{FF2B5EF4-FFF2-40B4-BE49-F238E27FC236}">
                <a16:creationId xmlns:a16="http://schemas.microsoft.com/office/drawing/2014/main" id="{2DF456F3-4551-43B1-8953-45469947E770}"/>
              </a:ext>
            </a:extLst>
          </p:cNvPr>
          <p:cNvSpPr/>
          <p:nvPr/>
        </p:nvSpPr>
        <p:spPr>
          <a:xfrm>
            <a:off x="4649822" y="0"/>
            <a:ext cx="3612204" cy="3502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rPr>
              <a:t>Inheritance</a:t>
            </a:r>
            <a:endParaRPr lang="en-US" sz="1800" dirty="0">
              <a:solidFill>
                <a:schemeClr val="accent1">
                  <a:lumMod val="50000"/>
                </a:schemeClr>
              </a:solidFill>
            </a:endParaRPr>
          </a:p>
        </p:txBody>
      </p:sp>
    </p:spTree>
    <p:extLst>
      <p:ext uri="{BB962C8B-B14F-4D97-AF65-F5344CB8AC3E}">
        <p14:creationId xmlns:p14="http://schemas.microsoft.com/office/powerpoint/2010/main" val="17989674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33526-37BD-BC0D-D359-989C737FC1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779219-7630-CC92-AEF8-E15E6FDC8A26}"/>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56EB71F9-1AC0-8671-7C59-B8DA3FA4012A}"/>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accent1">
                  <a:lumMod val="50000"/>
                </a:schemeClr>
              </a:solidFill>
              <a:highlight>
                <a:srgbClr val="FFFF00"/>
              </a:highlight>
            </a:endParaRPr>
          </a:p>
        </p:txBody>
      </p:sp>
      <p:sp>
        <p:nvSpPr>
          <p:cNvPr id="5" name="Rectangle 4">
            <a:extLst>
              <a:ext uri="{FF2B5EF4-FFF2-40B4-BE49-F238E27FC236}">
                <a16:creationId xmlns:a16="http://schemas.microsoft.com/office/drawing/2014/main" id="{AFB5AC3D-56F5-AD54-1D49-3F6D0B3E0130}"/>
              </a:ext>
            </a:extLst>
          </p:cNvPr>
          <p:cNvSpPr/>
          <p:nvPr/>
        </p:nvSpPr>
        <p:spPr>
          <a:xfrm>
            <a:off x="0" y="0"/>
            <a:ext cx="272374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Inheritance:</a:t>
            </a:r>
          </a:p>
          <a:p>
            <a:pPr algn="l"/>
            <a:r>
              <a:rPr lang="en-US" dirty="0">
                <a:solidFill>
                  <a:schemeClr val="accent1">
                    <a:lumMod val="50000"/>
                  </a:schemeClr>
                </a:solidFill>
              </a:rPr>
              <a:t>The purpose of the first class is to display family names and the number of members but the second class wants to display the same information along with the country.</a:t>
            </a:r>
          </a:p>
          <a:p>
            <a:pPr algn="l"/>
            <a:endParaRPr lang="en-US" dirty="0">
              <a:solidFill>
                <a:schemeClr val="accent1">
                  <a:lumMod val="50000"/>
                </a:schemeClr>
              </a:solidFill>
            </a:endParaRPr>
          </a:p>
          <a:p>
            <a:pPr algn="l"/>
            <a:r>
              <a:rPr lang="en-US" dirty="0">
                <a:solidFill>
                  <a:schemeClr val="accent1">
                    <a:lumMod val="50000"/>
                  </a:schemeClr>
                </a:solidFill>
              </a:rPr>
              <a:t>As you see there is a lot of common code here, let's use inheritance to make it simpler.</a:t>
            </a:r>
          </a:p>
          <a:p>
            <a:pPr algn="l"/>
            <a:r>
              <a:rPr lang="en-US" dirty="0">
                <a:solidFill>
                  <a:schemeClr val="accent1">
                    <a:lumMod val="50000"/>
                  </a:schemeClr>
                </a:solidFill>
              </a:rPr>
              <a:t> </a:t>
            </a:r>
          </a:p>
          <a:p>
            <a:pPr algn="l"/>
            <a:endParaRPr lang="en-US" b="1" dirty="0">
              <a:solidFill>
                <a:schemeClr val="accent1">
                  <a:lumMod val="50000"/>
                </a:schemeClr>
              </a:solidFill>
            </a:endParaRPr>
          </a:p>
          <a:p>
            <a:pPr algn="l"/>
            <a:endParaRPr lang="en-IN" b="1" dirty="0">
              <a:solidFill>
                <a:schemeClr val="accent2">
                  <a:lumMod val="75000"/>
                </a:schemeClr>
              </a:solidFill>
            </a:endParaRPr>
          </a:p>
          <a:p>
            <a:endParaRPr lang="en-US" sz="1800" dirty="0">
              <a:solidFill>
                <a:schemeClr val="accent1">
                  <a:lumMod val="50000"/>
                </a:schemeClr>
              </a:solidFill>
            </a:endParaRPr>
          </a:p>
        </p:txBody>
      </p:sp>
      <p:sp>
        <p:nvSpPr>
          <p:cNvPr id="9" name="Rectangle 8">
            <a:extLst>
              <a:ext uri="{FF2B5EF4-FFF2-40B4-BE49-F238E27FC236}">
                <a16:creationId xmlns:a16="http://schemas.microsoft.com/office/drawing/2014/main" id="{5F9C102A-BDF3-38CF-2499-1D88EC4EA62C}"/>
              </a:ext>
            </a:extLst>
          </p:cNvPr>
          <p:cNvSpPr/>
          <p:nvPr/>
        </p:nvSpPr>
        <p:spPr>
          <a:xfrm>
            <a:off x="2723745" y="0"/>
            <a:ext cx="9468256" cy="68579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class Family:</a:t>
            </a:r>
          </a:p>
          <a:p>
            <a:r>
              <a:rPr lang="en-US" dirty="0">
                <a:solidFill>
                  <a:schemeClr val="accent1">
                    <a:lumMod val="50000"/>
                  </a:schemeClr>
                </a:solidFill>
              </a:rPr>
              <a:t>    def __</a:t>
            </a:r>
            <a:r>
              <a:rPr lang="en-US" dirty="0" err="1">
                <a:solidFill>
                  <a:schemeClr val="accent1">
                    <a:lumMod val="50000"/>
                  </a:schemeClr>
                </a:solidFill>
              </a:rPr>
              <a:t>init</a:t>
            </a:r>
            <a:r>
              <a:rPr lang="en-US" dirty="0">
                <a:solidFill>
                  <a:schemeClr val="accent1">
                    <a:lumMod val="50000"/>
                  </a:schemeClr>
                </a:solidFill>
              </a:rPr>
              <a:t>__(self, </a:t>
            </a:r>
            <a:r>
              <a:rPr lang="en-US" dirty="0" err="1">
                <a:solidFill>
                  <a:schemeClr val="accent1">
                    <a:lumMod val="50000"/>
                  </a:schemeClr>
                </a:solidFill>
              </a:rPr>
              <a:t>family_name</a:t>
            </a:r>
            <a:r>
              <a:rPr lang="en-US" dirty="0">
                <a:solidFill>
                  <a:schemeClr val="accent1">
                    <a:lumMod val="50000"/>
                  </a:schemeClr>
                </a:solidFill>
              </a:rPr>
              <a:t>, </a:t>
            </a:r>
            <a:r>
              <a:rPr lang="en-US" dirty="0" err="1">
                <a:solidFill>
                  <a:schemeClr val="accent1">
                    <a:lumMod val="50000"/>
                  </a:schemeClr>
                </a:solidFill>
              </a:rPr>
              <a:t>number_of_members</a:t>
            </a:r>
            <a:r>
              <a:rPr lang="en-US" dirty="0">
                <a:solidFill>
                  <a:schemeClr val="accent1">
                    <a:lumMod val="50000"/>
                  </a:schemeClr>
                </a:solidFill>
              </a:rPr>
              <a:t>, country):</a:t>
            </a:r>
          </a:p>
          <a:p>
            <a:r>
              <a:rPr lang="en-US" dirty="0">
                <a:solidFill>
                  <a:schemeClr val="accent1">
                    <a:lumMod val="50000"/>
                  </a:schemeClr>
                </a:solidFill>
              </a:rPr>
              <a:t>        </a:t>
            </a:r>
            <a:r>
              <a:rPr lang="en-US" dirty="0" err="1">
                <a:solidFill>
                  <a:schemeClr val="accent1">
                    <a:lumMod val="50000"/>
                  </a:schemeClr>
                </a:solidFill>
              </a:rPr>
              <a:t>self.family_name</a:t>
            </a:r>
            <a:r>
              <a:rPr lang="en-US" dirty="0">
                <a:solidFill>
                  <a:schemeClr val="accent1">
                    <a:lumMod val="50000"/>
                  </a:schemeClr>
                </a:solidFill>
              </a:rPr>
              <a:t> = </a:t>
            </a:r>
            <a:r>
              <a:rPr lang="en-US" dirty="0" err="1">
                <a:solidFill>
                  <a:schemeClr val="accent1">
                    <a:lumMod val="50000"/>
                  </a:schemeClr>
                </a:solidFill>
              </a:rPr>
              <a:t>family_name</a:t>
            </a:r>
            <a:endParaRPr lang="en-US" dirty="0">
              <a:solidFill>
                <a:schemeClr val="accent1">
                  <a:lumMod val="50000"/>
                </a:schemeClr>
              </a:solidFill>
            </a:endParaRPr>
          </a:p>
          <a:p>
            <a:r>
              <a:rPr lang="en-US" dirty="0">
                <a:solidFill>
                  <a:schemeClr val="accent1">
                    <a:lumMod val="50000"/>
                  </a:schemeClr>
                </a:solidFill>
              </a:rPr>
              <a:t>        </a:t>
            </a:r>
            <a:r>
              <a:rPr lang="en-US" dirty="0" err="1">
                <a:solidFill>
                  <a:schemeClr val="accent1">
                    <a:lumMod val="50000"/>
                  </a:schemeClr>
                </a:solidFill>
              </a:rPr>
              <a:t>self.number_of_members</a:t>
            </a:r>
            <a:r>
              <a:rPr lang="en-US" dirty="0">
                <a:solidFill>
                  <a:schemeClr val="accent1">
                    <a:lumMod val="50000"/>
                  </a:schemeClr>
                </a:solidFill>
              </a:rPr>
              <a:t> = </a:t>
            </a:r>
            <a:r>
              <a:rPr lang="en-US" dirty="0" err="1">
                <a:solidFill>
                  <a:schemeClr val="accent1">
                    <a:lumMod val="50000"/>
                  </a:schemeClr>
                </a:solidFill>
              </a:rPr>
              <a:t>number_of_members</a:t>
            </a:r>
            <a:endParaRPr lang="en-US" dirty="0">
              <a:solidFill>
                <a:schemeClr val="accent1">
                  <a:lumMod val="50000"/>
                </a:schemeClr>
              </a:solidFill>
            </a:endParaRPr>
          </a:p>
          <a:p>
            <a:r>
              <a:rPr lang="en-US" dirty="0">
                <a:solidFill>
                  <a:schemeClr val="accent1">
                    <a:lumMod val="50000"/>
                  </a:schemeClr>
                </a:solidFill>
              </a:rPr>
              <a:t>        </a:t>
            </a:r>
            <a:r>
              <a:rPr lang="en-US" dirty="0" err="1">
                <a:solidFill>
                  <a:schemeClr val="accent1">
                    <a:lumMod val="50000"/>
                  </a:schemeClr>
                </a:solidFill>
              </a:rPr>
              <a:t>self.country</a:t>
            </a:r>
            <a:r>
              <a:rPr lang="en-US" dirty="0">
                <a:solidFill>
                  <a:schemeClr val="accent1">
                    <a:lumMod val="50000"/>
                  </a:schemeClr>
                </a:solidFill>
              </a:rPr>
              <a:t>=country</a:t>
            </a:r>
          </a:p>
          <a:p>
            <a:endParaRPr lang="en-US" dirty="0">
              <a:solidFill>
                <a:schemeClr val="accent1">
                  <a:lumMod val="50000"/>
                </a:schemeClr>
              </a:solidFill>
            </a:endParaRPr>
          </a:p>
          <a:p>
            <a:r>
              <a:rPr lang="en-US" dirty="0">
                <a:solidFill>
                  <a:schemeClr val="accent1">
                    <a:lumMod val="50000"/>
                  </a:schemeClr>
                </a:solidFill>
              </a:rPr>
              <a:t>    def </a:t>
            </a:r>
            <a:r>
              <a:rPr lang="en-US" dirty="0" err="1">
                <a:solidFill>
                  <a:schemeClr val="accent1">
                    <a:lumMod val="50000"/>
                  </a:schemeClr>
                </a:solidFill>
              </a:rPr>
              <a:t>member_says</a:t>
            </a:r>
            <a:r>
              <a:rPr lang="en-US" dirty="0">
                <a:solidFill>
                  <a:schemeClr val="accent1">
                    <a:lumMod val="50000"/>
                  </a:schemeClr>
                </a:solidFill>
              </a:rPr>
              <a:t>(self):</a:t>
            </a:r>
          </a:p>
          <a:p>
            <a:r>
              <a:rPr lang="en-US" dirty="0">
                <a:solidFill>
                  <a:schemeClr val="accent1">
                    <a:lumMod val="50000"/>
                  </a:schemeClr>
                </a:solidFill>
              </a:rPr>
              <a:t>        print(</a:t>
            </a:r>
            <a:r>
              <a:rPr lang="en-US" dirty="0" err="1">
                <a:solidFill>
                  <a:schemeClr val="accent1">
                    <a:lumMod val="50000"/>
                  </a:schemeClr>
                </a:solidFill>
              </a:rPr>
              <a:t>f"Hey</a:t>
            </a:r>
            <a:r>
              <a:rPr lang="en-US" dirty="0">
                <a:solidFill>
                  <a:schemeClr val="accent1">
                    <a:lumMod val="50000"/>
                  </a:schemeClr>
                </a:solidFill>
              </a:rPr>
              <a:t>, I am from {</a:t>
            </a:r>
            <a:r>
              <a:rPr lang="en-US" dirty="0" err="1">
                <a:solidFill>
                  <a:schemeClr val="accent1">
                    <a:lumMod val="50000"/>
                  </a:schemeClr>
                </a:solidFill>
              </a:rPr>
              <a:t>self.family_name</a:t>
            </a:r>
            <a:r>
              <a:rPr lang="en-US" dirty="0">
                <a:solidFill>
                  <a:schemeClr val="accent1">
                    <a:lumMod val="50000"/>
                  </a:schemeClr>
                </a:solidFill>
              </a:rPr>
              <a:t>} family and there are {</a:t>
            </a:r>
            <a:r>
              <a:rPr lang="en-US" dirty="0" err="1">
                <a:solidFill>
                  <a:schemeClr val="accent1">
                    <a:lumMod val="50000"/>
                  </a:schemeClr>
                </a:solidFill>
              </a:rPr>
              <a:t>self.number_of_members</a:t>
            </a:r>
            <a:r>
              <a:rPr lang="en-US" dirty="0">
                <a:solidFill>
                  <a:schemeClr val="accent1">
                    <a:lumMod val="50000"/>
                  </a:schemeClr>
                </a:solidFill>
              </a:rPr>
              <a:t>} members in family")</a:t>
            </a:r>
          </a:p>
          <a:p>
            <a:endParaRPr lang="en-US" dirty="0">
              <a:solidFill>
                <a:schemeClr val="accent1">
                  <a:lumMod val="50000"/>
                </a:schemeClr>
              </a:solidFill>
            </a:endParaRPr>
          </a:p>
          <a:p>
            <a:r>
              <a:rPr lang="en-US" dirty="0">
                <a:solidFill>
                  <a:schemeClr val="accent1">
                    <a:lumMod val="50000"/>
                  </a:schemeClr>
                </a:solidFill>
              </a:rPr>
              <a:t>class </a:t>
            </a:r>
            <a:r>
              <a:rPr lang="en-US" dirty="0" err="1">
                <a:solidFill>
                  <a:schemeClr val="accent1">
                    <a:lumMod val="50000"/>
                  </a:schemeClr>
                </a:solidFill>
              </a:rPr>
              <a:t>Family_detailed</a:t>
            </a:r>
            <a:r>
              <a:rPr lang="en-US" dirty="0">
                <a:solidFill>
                  <a:schemeClr val="accent1">
                    <a:lumMod val="50000"/>
                  </a:schemeClr>
                </a:solidFill>
              </a:rPr>
              <a:t>(Family):</a:t>
            </a:r>
          </a:p>
          <a:p>
            <a:endParaRPr lang="en-US" dirty="0">
              <a:solidFill>
                <a:schemeClr val="accent1">
                  <a:lumMod val="50000"/>
                </a:schemeClr>
              </a:solidFill>
            </a:endParaRPr>
          </a:p>
          <a:p>
            <a:r>
              <a:rPr lang="en-US" dirty="0">
                <a:solidFill>
                  <a:schemeClr val="accent1">
                    <a:lumMod val="50000"/>
                  </a:schemeClr>
                </a:solidFill>
              </a:rPr>
              <a:t>    def </a:t>
            </a:r>
            <a:r>
              <a:rPr lang="en-US" dirty="0" err="1">
                <a:solidFill>
                  <a:schemeClr val="accent1">
                    <a:lumMod val="50000"/>
                  </a:schemeClr>
                </a:solidFill>
              </a:rPr>
              <a:t>which_country</a:t>
            </a:r>
            <a:r>
              <a:rPr lang="en-US" dirty="0">
                <a:solidFill>
                  <a:schemeClr val="accent1">
                    <a:lumMod val="50000"/>
                  </a:schemeClr>
                </a:solidFill>
              </a:rPr>
              <a:t>(self):</a:t>
            </a:r>
          </a:p>
          <a:p>
            <a:r>
              <a:rPr lang="en-US" dirty="0">
                <a:solidFill>
                  <a:schemeClr val="accent1">
                    <a:lumMod val="50000"/>
                  </a:schemeClr>
                </a:solidFill>
              </a:rPr>
              <a:t>        print(</a:t>
            </a:r>
            <a:r>
              <a:rPr lang="en-US" dirty="0" err="1">
                <a:solidFill>
                  <a:schemeClr val="accent1">
                    <a:lumMod val="50000"/>
                  </a:schemeClr>
                </a:solidFill>
              </a:rPr>
              <a:t>f"The</a:t>
            </a:r>
            <a:r>
              <a:rPr lang="en-US" dirty="0">
                <a:solidFill>
                  <a:schemeClr val="accent1">
                    <a:lumMod val="50000"/>
                  </a:schemeClr>
                </a:solidFill>
              </a:rPr>
              <a:t> {</a:t>
            </a:r>
            <a:r>
              <a:rPr lang="en-US" dirty="0" err="1">
                <a:solidFill>
                  <a:schemeClr val="accent1">
                    <a:lumMod val="50000"/>
                  </a:schemeClr>
                </a:solidFill>
              </a:rPr>
              <a:t>self.family_name</a:t>
            </a:r>
            <a:r>
              <a:rPr lang="en-US" dirty="0">
                <a:solidFill>
                  <a:schemeClr val="accent1">
                    <a:lumMod val="50000"/>
                  </a:schemeClr>
                </a:solidFill>
              </a:rPr>
              <a:t>} family has roots from {</a:t>
            </a:r>
            <a:r>
              <a:rPr lang="en-US" dirty="0" err="1">
                <a:solidFill>
                  <a:schemeClr val="accent1">
                    <a:lumMod val="50000"/>
                  </a:schemeClr>
                </a:solidFill>
              </a:rPr>
              <a:t>self.country</a:t>
            </a:r>
            <a:r>
              <a:rPr lang="en-US" dirty="0">
                <a:solidFill>
                  <a:schemeClr val="accent1">
                    <a:lumMod val="50000"/>
                  </a:schemeClr>
                </a:solidFill>
              </a:rPr>
              <a:t>}" )</a:t>
            </a:r>
          </a:p>
          <a:p>
            <a:endParaRPr lang="en-US" dirty="0">
              <a:solidFill>
                <a:schemeClr val="accent1">
                  <a:lumMod val="50000"/>
                </a:schemeClr>
              </a:solidFill>
            </a:endParaRPr>
          </a:p>
          <a:p>
            <a:r>
              <a:rPr lang="en-US" dirty="0">
                <a:solidFill>
                  <a:schemeClr val="accent1">
                    <a:lumMod val="50000"/>
                  </a:schemeClr>
                </a:solidFill>
              </a:rPr>
              <a:t>a = Family("Rodrigues",5,"Peru")</a:t>
            </a:r>
          </a:p>
          <a:p>
            <a:r>
              <a:rPr lang="en-US" dirty="0">
                <a:solidFill>
                  <a:schemeClr val="accent1">
                    <a:lumMod val="50000"/>
                  </a:schemeClr>
                </a:solidFill>
              </a:rPr>
              <a:t>b = </a:t>
            </a:r>
            <a:r>
              <a:rPr lang="en-US" dirty="0" err="1">
                <a:solidFill>
                  <a:schemeClr val="accent1">
                    <a:lumMod val="50000"/>
                  </a:schemeClr>
                </a:solidFill>
              </a:rPr>
              <a:t>Family_detailed</a:t>
            </a:r>
            <a:r>
              <a:rPr lang="en-US" dirty="0">
                <a:solidFill>
                  <a:schemeClr val="accent1">
                    <a:lumMod val="50000"/>
                  </a:schemeClr>
                </a:solidFill>
              </a:rPr>
              <a:t>("Bezos",15,"United States of America")</a:t>
            </a:r>
          </a:p>
          <a:p>
            <a:endParaRPr lang="en-US" dirty="0">
              <a:solidFill>
                <a:schemeClr val="accent1">
                  <a:lumMod val="50000"/>
                </a:schemeClr>
              </a:solidFill>
            </a:endParaRPr>
          </a:p>
          <a:p>
            <a:r>
              <a:rPr lang="en-US" dirty="0" err="1">
                <a:solidFill>
                  <a:schemeClr val="accent1">
                    <a:lumMod val="50000"/>
                  </a:schemeClr>
                </a:solidFill>
              </a:rPr>
              <a:t>a.member_says</a:t>
            </a:r>
            <a:r>
              <a:rPr lang="en-US" dirty="0">
                <a:solidFill>
                  <a:schemeClr val="accent1">
                    <a:lumMod val="50000"/>
                  </a:schemeClr>
                </a:solidFill>
              </a:rPr>
              <a:t>()</a:t>
            </a:r>
          </a:p>
          <a:p>
            <a:r>
              <a:rPr lang="en-US" dirty="0" err="1">
                <a:solidFill>
                  <a:schemeClr val="accent1">
                    <a:lumMod val="50000"/>
                  </a:schemeClr>
                </a:solidFill>
              </a:rPr>
              <a:t>b.member_says</a:t>
            </a:r>
            <a:r>
              <a:rPr lang="en-US" dirty="0">
                <a:solidFill>
                  <a:schemeClr val="accent1">
                    <a:lumMod val="50000"/>
                  </a:schemeClr>
                </a:solidFill>
              </a:rPr>
              <a:t>()</a:t>
            </a:r>
          </a:p>
          <a:p>
            <a:r>
              <a:rPr lang="en-US" dirty="0" err="1">
                <a:solidFill>
                  <a:schemeClr val="accent1">
                    <a:lumMod val="50000"/>
                  </a:schemeClr>
                </a:solidFill>
              </a:rPr>
              <a:t>b.which_country</a:t>
            </a:r>
            <a:r>
              <a:rPr lang="en-US" dirty="0">
                <a:solidFill>
                  <a:schemeClr val="accent1">
                    <a:lumMod val="50000"/>
                  </a:schemeClr>
                </a:solidFill>
              </a:rPr>
              <a:t>()</a:t>
            </a:r>
          </a:p>
          <a:p>
            <a:endParaRPr lang="en-US" dirty="0">
              <a:solidFill>
                <a:schemeClr val="accent1">
                  <a:lumMod val="50000"/>
                </a:schemeClr>
              </a:solidFill>
            </a:endParaRPr>
          </a:p>
          <a:p>
            <a:r>
              <a:rPr lang="en-US" b="1" dirty="0">
                <a:solidFill>
                  <a:schemeClr val="accent2">
                    <a:lumMod val="75000"/>
                  </a:schemeClr>
                </a:solidFill>
              </a:rPr>
              <a:t>Note: </a:t>
            </a:r>
            <a:r>
              <a:rPr lang="en-US" dirty="0">
                <a:solidFill>
                  <a:schemeClr val="accent1">
                    <a:lumMod val="50000"/>
                  </a:schemeClr>
                </a:solidFill>
              </a:rPr>
              <a:t>code has reduced significantly. So, this was the inheritance, let's move to the next pillar.</a:t>
            </a:r>
          </a:p>
        </p:txBody>
      </p:sp>
      <p:sp>
        <p:nvSpPr>
          <p:cNvPr id="10" name="Rectangle 9">
            <a:extLst>
              <a:ext uri="{FF2B5EF4-FFF2-40B4-BE49-F238E27FC236}">
                <a16:creationId xmlns:a16="http://schemas.microsoft.com/office/drawing/2014/main" id="{6FA585E2-B98E-B93E-206A-460568E7EABF}"/>
              </a:ext>
            </a:extLst>
          </p:cNvPr>
          <p:cNvSpPr/>
          <p:nvPr/>
        </p:nvSpPr>
        <p:spPr>
          <a:xfrm>
            <a:off x="4922197" y="-6"/>
            <a:ext cx="3612204" cy="4961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rPr>
              <a:t>Inheritance</a:t>
            </a:r>
            <a:endParaRPr lang="en-US" sz="1800" dirty="0">
              <a:solidFill>
                <a:schemeClr val="accent1">
                  <a:lumMod val="50000"/>
                </a:schemeClr>
              </a:solidFill>
            </a:endParaRPr>
          </a:p>
        </p:txBody>
      </p:sp>
    </p:spTree>
    <p:extLst>
      <p:ext uri="{BB962C8B-B14F-4D97-AF65-F5344CB8AC3E}">
        <p14:creationId xmlns:p14="http://schemas.microsoft.com/office/powerpoint/2010/main" val="22756493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4F11D-0954-1A59-F626-A5963C4133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8ECF0-3556-F407-902F-D56D5BA82105}"/>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8EC4A7A6-B357-4A0D-37E7-67DD86F98B7C}"/>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accent1">
                  <a:lumMod val="50000"/>
                </a:schemeClr>
              </a:solidFill>
              <a:highlight>
                <a:srgbClr val="FFFF00"/>
              </a:highlight>
            </a:endParaRPr>
          </a:p>
        </p:txBody>
      </p:sp>
      <p:sp>
        <p:nvSpPr>
          <p:cNvPr id="5" name="Rectangle 4">
            <a:extLst>
              <a:ext uri="{FF2B5EF4-FFF2-40B4-BE49-F238E27FC236}">
                <a16:creationId xmlns:a16="http://schemas.microsoft.com/office/drawing/2014/main" id="{2BAE6965-59EA-A797-4A5A-2CA3D51D905E}"/>
              </a:ext>
            </a:extLst>
          </p:cNvPr>
          <p:cNvSpPr/>
          <p:nvPr/>
        </p:nvSpPr>
        <p:spPr>
          <a:xfrm>
            <a:off x="-1" y="0"/>
            <a:ext cx="617706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Abstraction:</a:t>
            </a:r>
          </a:p>
          <a:p>
            <a:pPr algn="l"/>
            <a:r>
              <a:rPr lang="en-US" dirty="0">
                <a:solidFill>
                  <a:schemeClr val="accent1">
                    <a:lumMod val="50000"/>
                  </a:schemeClr>
                </a:solidFill>
              </a:rPr>
              <a:t>Abstraction (A general idea rather than one relating to a particular object, person, or situation.)</a:t>
            </a:r>
          </a:p>
          <a:p>
            <a:pPr algn="l"/>
            <a:endParaRPr lang="en-US" b="1" dirty="0">
              <a:solidFill>
                <a:schemeClr val="accent1">
                  <a:lumMod val="50000"/>
                </a:schemeClr>
              </a:solidFill>
              <a:highlight>
                <a:srgbClr val="FFFF00"/>
              </a:highlight>
            </a:endParaRPr>
          </a:p>
          <a:p>
            <a:r>
              <a:rPr lang="en-US" sz="1800" dirty="0">
                <a:solidFill>
                  <a:schemeClr val="accent1">
                    <a:lumMod val="50000"/>
                  </a:schemeClr>
                </a:solidFill>
              </a:rPr>
              <a:t>let's take an ex of a car, people don't see the car as thousands of individual parts, instead, they see it as a well-defined object with unique behavior. They don't need to understand the complexity of those parts and how to collaborate with each other. The same goes with a vending machine, you just want to put money in and get your favorite snack and there is no need of understanding how the system works.</a:t>
            </a:r>
          </a:p>
          <a:p>
            <a:endParaRPr lang="en-US" dirty="0">
              <a:solidFill>
                <a:schemeClr val="accent1">
                  <a:lumMod val="50000"/>
                </a:schemeClr>
              </a:solidFill>
            </a:endParaRPr>
          </a:p>
          <a:p>
            <a:r>
              <a:rPr lang="en-US" sz="1800" dirty="0">
                <a:solidFill>
                  <a:schemeClr val="accent1">
                    <a:lumMod val="50000"/>
                  </a:schemeClr>
                </a:solidFill>
              </a:rPr>
              <a:t>in simple terms, Abstraction focuses on hiding the internal implementations of a process or method from the user. In this way, the user knows what they are doing but not how the work is being done.</a:t>
            </a:r>
          </a:p>
          <a:p>
            <a:endParaRPr lang="en-US" dirty="0">
              <a:solidFill>
                <a:schemeClr val="accent1">
                  <a:lumMod val="50000"/>
                </a:schemeClr>
              </a:solidFill>
            </a:endParaRPr>
          </a:p>
          <a:p>
            <a:r>
              <a:rPr lang="en-US" sz="1800" dirty="0">
                <a:solidFill>
                  <a:schemeClr val="accent1">
                    <a:lumMod val="50000"/>
                  </a:schemeClr>
                </a:solidFill>
              </a:rPr>
              <a:t>This is a little different than the other pillars. Python does not grant abstract classes by default. Instead, Python comes with a module that fits the base for Abstract Base classes(ABC) and that module name is ABC. A method becomes abstract when decorated with the keyword @abstractmethod</a:t>
            </a:r>
          </a:p>
          <a:p>
            <a:endParaRPr lang="en-US" sz="1800" dirty="0">
              <a:solidFill>
                <a:schemeClr val="accent1">
                  <a:lumMod val="50000"/>
                </a:schemeClr>
              </a:solidFill>
            </a:endParaRPr>
          </a:p>
        </p:txBody>
      </p:sp>
      <p:sp>
        <p:nvSpPr>
          <p:cNvPr id="9" name="Rectangle 8">
            <a:extLst>
              <a:ext uri="{FF2B5EF4-FFF2-40B4-BE49-F238E27FC236}">
                <a16:creationId xmlns:a16="http://schemas.microsoft.com/office/drawing/2014/main" id="{0C48BAA2-1C81-5CB0-37C5-28A5443D19D8}"/>
              </a:ext>
            </a:extLst>
          </p:cNvPr>
          <p:cNvSpPr/>
          <p:nvPr/>
        </p:nvSpPr>
        <p:spPr>
          <a:xfrm>
            <a:off x="6177064" y="0"/>
            <a:ext cx="6014936" cy="68579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from </a:t>
            </a:r>
            <a:r>
              <a:rPr lang="en-US" dirty="0" err="1">
                <a:solidFill>
                  <a:schemeClr val="accent1">
                    <a:lumMod val="50000"/>
                  </a:schemeClr>
                </a:solidFill>
              </a:rPr>
              <a:t>abc</a:t>
            </a:r>
            <a:r>
              <a:rPr lang="en-US" dirty="0">
                <a:solidFill>
                  <a:schemeClr val="accent1">
                    <a:lumMod val="50000"/>
                  </a:schemeClr>
                </a:solidFill>
              </a:rPr>
              <a:t> import ABC, </a:t>
            </a:r>
            <a:r>
              <a:rPr lang="en-US" dirty="0" err="1">
                <a:solidFill>
                  <a:schemeClr val="accent1">
                    <a:lumMod val="50000"/>
                  </a:schemeClr>
                </a:solidFill>
              </a:rPr>
              <a:t>abstractmethod</a:t>
            </a:r>
            <a:endParaRPr lang="en-US" dirty="0">
              <a:solidFill>
                <a:schemeClr val="accent1">
                  <a:lumMod val="50000"/>
                </a:schemeClr>
              </a:solidFill>
            </a:endParaRPr>
          </a:p>
          <a:p>
            <a:r>
              <a:rPr lang="en-US" dirty="0">
                <a:solidFill>
                  <a:schemeClr val="accent1">
                    <a:lumMod val="50000"/>
                  </a:schemeClr>
                </a:solidFill>
              </a:rPr>
              <a:t>class Company(ABC):</a:t>
            </a:r>
          </a:p>
          <a:p>
            <a:r>
              <a:rPr lang="en-US" dirty="0">
                <a:solidFill>
                  <a:schemeClr val="accent1">
                    <a:lumMod val="50000"/>
                  </a:schemeClr>
                </a:solidFill>
              </a:rPr>
              <a:t>    def work(self):</a:t>
            </a:r>
          </a:p>
          <a:p>
            <a:r>
              <a:rPr lang="en-US" dirty="0">
                <a:solidFill>
                  <a:schemeClr val="accent1">
                    <a:lumMod val="50000"/>
                  </a:schemeClr>
                </a:solidFill>
              </a:rPr>
              <a:t>        pass</a:t>
            </a:r>
          </a:p>
          <a:p>
            <a:endParaRPr lang="en-US" dirty="0">
              <a:solidFill>
                <a:schemeClr val="accent1">
                  <a:lumMod val="50000"/>
                </a:schemeClr>
              </a:solidFill>
            </a:endParaRPr>
          </a:p>
          <a:p>
            <a:r>
              <a:rPr lang="en-US" dirty="0">
                <a:solidFill>
                  <a:schemeClr val="accent1">
                    <a:lumMod val="50000"/>
                  </a:schemeClr>
                </a:solidFill>
              </a:rPr>
              <a:t>class Manager(Company):</a:t>
            </a:r>
          </a:p>
          <a:p>
            <a:r>
              <a:rPr lang="en-US" dirty="0">
                <a:solidFill>
                  <a:schemeClr val="accent1">
                    <a:lumMod val="50000"/>
                  </a:schemeClr>
                </a:solidFill>
              </a:rPr>
              <a:t>    def work(self):</a:t>
            </a:r>
          </a:p>
          <a:p>
            <a:r>
              <a:rPr lang="en-US" dirty="0">
                <a:solidFill>
                  <a:schemeClr val="accent1">
                    <a:lumMod val="50000"/>
                  </a:schemeClr>
                </a:solidFill>
              </a:rPr>
              <a:t>        print("I assign work to and manage team")</a:t>
            </a:r>
          </a:p>
          <a:p>
            <a:endParaRPr lang="en-US" dirty="0">
              <a:solidFill>
                <a:schemeClr val="accent1">
                  <a:lumMod val="50000"/>
                </a:schemeClr>
              </a:solidFill>
            </a:endParaRPr>
          </a:p>
          <a:p>
            <a:r>
              <a:rPr lang="en-US" dirty="0">
                <a:solidFill>
                  <a:schemeClr val="accent1">
                    <a:lumMod val="50000"/>
                  </a:schemeClr>
                </a:solidFill>
              </a:rPr>
              <a:t>class Employee(Company):</a:t>
            </a:r>
          </a:p>
          <a:p>
            <a:r>
              <a:rPr lang="en-US" dirty="0">
                <a:solidFill>
                  <a:schemeClr val="accent1">
                    <a:lumMod val="50000"/>
                  </a:schemeClr>
                </a:solidFill>
              </a:rPr>
              <a:t>    def work(self):</a:t>
            </a:r>
          </a:p>
          <a:p>
            <a:r>
              <a:rPr lang="en-US" dirty="0">
                <a:solidFill>
                  <a:schemeClr val="accent1">
                    <a:lumMod val="50000"/>
                  </a:schemeClr>
                </a:solidFill>
              </a:rPr>
              <a:t>        print("I complete the work assigned to me")</a:t>
            </a:r>
          </a:p>
          <a:p>
            <a:endParaRPr lang="en-US" dirty="0">
              <a:solidFill>
                <a:schemeClr val="accent1">
                  <a:lumMod val="50000"/>
                </a:schemeClr>
              </a:solidFill>
            </a:endParaRPr>
          </a:p>
          <a:p>
            <a:r>
              <a:rPr lang="en-US" dirty="0">
                <a:solidFill>
                  <a:schemeClr val="accent1">
                    <a:lumMod val="50000"/>
                  </a:schemeClr>
                </a:solidFill>
              </a:rPr>
              <a:t># Driver code</a:t>
            </a:r>
          </a:p>
          <a:p>
            <a:r>
              <a:rPr lang="en-US" dirty="0">
                <a:solidFill>
                  <a:schemeClr val="accent1">
                    <a:lumMod val="50000"/>
                  </a:schemeClr>
                </a:solidFill>
              </a:rPr>
              <a:t>R = Manager()</a:t>
            </a:r>
          </a:p>
          <a:p>
            <a:r>
              <a:rPr lang="en-US" dirty="0" err="1">
                <a:solidFill>
                  <a:schemeClr val="accent1">
                    <a:lumMod val="50000"/>
                  </a:schemeClr>
                </a:solidFill>
              </a:rPr>
              <a:t>R.work</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K = Employee()</a:t>
            </a:r>
          </a:p>
          <a:p>
            <a:r>
              <a:rPr lang="en-US" dirty="0" err="1">
                <a:solidFill>
                  <a:schemeClr val="accent1">
                    <a:lumMod val="50000"/>
                  </a:schemeClr>
                </a:solidFill>
              </a:rPr>
              <a:t>K.work</a:t>
            </a:r>
            <a:r>
              <a:rPr lang="en-US" dirty="0">
                <a:solidFill>
                  <a:schemeClr val="accent1">
                    <a:lumMod val="50000"/>
                  </a:schemeClr>
                </a:solidFill>
              </a:rPr>
              <a:t>()</a:t>
            </a:r>
          </a:p>
        </p:txBody>
      </p:sp>
      <p:sp>
        <p:nvSpPr>
          <p:cNvPr id="10" name="Rectangle 9">
            <a:extLst>
              <a:ext uri="{FF2B5EF4-FFF2-40B4-BE49-F238E27FC236}">
                <a16:creationId xmlns:a16="http://schemas.microsoft.com/office/drawing/2014/main" id="{C495FD8A-7DB5-7164-9871-498F9CF7DAA5}"/>
              </a:ext>
            </a:extLst>
          </p:cNvPr>
          <p:cNvSpPr/>
          <p:nvPr/>
        </p:nvSpPr>
        <p:spPr>
          <a:xfrm>
            <a:off x="4370962" y="0"/>
            <a:ext cx="3612204" cy="4961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rPr>
              <a:t>Abstraction</a:t>
            </a:r>
            <a:endParaRPr lang="en-US" sz="1800" dirty="0">
              <a:solidFill>
                <a:schemeClr val="accent1">
                  <a:lumMod val="50000"/>
                </a:schemeClr>
              </a:solidFill>
            </a:endParaRPr>
          </a:p>
        </p:txBody>
      </p:sp>
    </p:spTree>
    <p:extLst>
      <p:ext uri="{BB962C8B-B14F-4D97-AF65-F5344CB8AC3E}">
        <p14:creationId xmlns:p14="http://schemas.microsoft.com/office/powerpoint/2010/main" val="2986739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3FC6D6-33A1-BEE3-730D-4F7E356DDF0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7420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AE54C-996B-03ED-98CC-BDF45DA15B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8EEEA-8537-867B-1ABB-B0B8011DA0EA}"/>
              </a:ext>
            </a:extLst>
          </p:cNvPr>
          <p:cNvSpPr>
            <a:spLocks noGrp="1"/>
          </p:cNvSpPr>
          <p:nvPr>
            <p:ph idx="1"/>
          </p:nvPr>
        </p:nvSpPr>
        <p:spPr>
          <a:xfrm>
            <a:off x="-904672" y="-1936201"/>
            <a:ext cx="9236890" cy="4523968"/>
          </a:xfrm>
        </p:spPr>
        <p:txBody>
          <a:bodyPr>
            <a:normAutofit/>
          </a:bodyPr>
          <a:lstStyle/>
          <a:p>
            <a:pPr marL="0" indent="0" algn="ctr">
              <a:buNone/>
            </a:pPr>
            <a:r>
              <a:rPr lang="en-US" sz="2400" b="1" u="sng" dirty="0">
                <a:solidFill>
                  <a:schemeClr val="accent2">
                    <a:lumMod val="75000"/>
                  </a:schemeClr>
                </a:solidFill>
              </a:rPr>
              <a:t>Pillars of OOP</a:t>
            </a: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7F0700F1-E7BF-8A56-AE75-26885ECB9195}"/>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accent1">
                  <a:lumMod val="50000"/>
                </a:schemeClr>
              </a:solidFill>
              <a:highlight>
                <a:srgbClr val="FFFF00"/>
              </a:highlight>
            </a:endParaRPr>
          </a:p>
        </p:txBody>
      </p:sp>
      <p:sp>
        <p:nvSpPr>
          <p:cNvPr id="5" name="Rectangle 4">
            <a:extLst>
              <a:ext uri="{FF2B5EF4-FFF2-40B4-BE49-F238E27FC236}">
                <a16:creationId xmlns:a16="http://schemas.microsoft.com/office/drawing/2014/main" id="{D1D72517-BA29-C048-5A65-B5BC0E3F72A7}"/>
              </a:ext>
            </a:extLst>
          </p:cNvPr>
          <p:cNvSpPr/>
          <p:nvPr/>
        </p:nvSpPr>
        <p:spPr>
          <a:xfrm>
            <a:off x="-1" y="0"/>
            <a:ext cx="617706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dirty="0">
                <a:solidFill>
                  <a:schemeClr val="accent2">
                    <a:lumMod val="75000"/>
                  </a:schemeClr>
                </a:solidFill>
              </a:rPr>
              <a:t>Polymorphism:</a:t>
            </a:r>
          </a:p>
          <a:p>
            <a:pPr algn="l"/>
            <a:r>
              <a:rPr lang="en-US" dirty="0">
                <a:solidFill>
                  <a:schemeClr val="accent1">
                    <a:lumMod val="50000"/>
                  </a:schemeClr>
                </a:solidFill>
              </a:rPr>
              <a:t>polymorphism (the condition of occurring in several different forms)</a:t>
            </a:r>
          </a:p>
          <a:p>
            <a:pPr algn="l"/>
            <a:endParaRPr lang="en-US" dirty="0">
              <a:solidFill>
                <a:schemeClr val="accent1">
                  <a:lumMod val="50000"/>
                </a:schemeClr>
              </a:solidFill>
            </a:endParaRPr>
          </a:p>
          <a:p>
            <a:pPr algn="l"/>
            <a:r>
              <a:rPr lang="en-US" dirty="0">
                <a:solidFill>
                  <a:schemeClr val="accent1">
                    <a:lumMod val="50000"/>
                  </a:schemeClr>
                </a:solidFill>
              </a:rPr>
              <a:t>One of the awesome examples of understanding this will be Ben 10. He's one person but he can serve the world in multiple forms.</a:t>
            </a: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endParaRPr lang="en-US" dirty="0">
              <a:solidFill>
                <a:schemeClr val="accent1">
                  <a:lumMod val="50000"/>
                </a:schemeClr>
              </a:solidFill>
            </a:endParaRPr>
          </a:p>
          <a:p>
            <a:pPr algn="l"/>
            <a:r>
              <a:rPr lang="en-US" dirty="0">
                <a:solidFill>
                  <a:schemeClr val="accent1">
                    <a:lumMod val="50000"/>
                  </a:schemeClr>
                </a:solidFill>
              </a:rPr>
              <a:t>Back to programming, it refers to the use of a single method/operator to represent different types in different scenarios.</a:t>
            </a:r>
          </a:p>
          <a:p>
            <a:pPr algn="l"/>
            <a:endParaRPr lang="en-US" dirty="0">
              <a:solidFill>
                <a:schemeClr val="accent1">
                  <a:lumMod val="50000"/>
                </a:schemeClr>
              </a:solidFill>
            </a:endParaRPr>
          </a:p>
          <a:p>
            <a:pPr algn="l"/>
            <a:r>
              <a:rPr lang="en-US" dirty="0">
                <a:solidFill>
                  <a:schemeClr val="accent1">
                    <a:lumMod val="50000"/>
                  </a:schemeClr>
                </a:solidFill>
              </a:rPr>
              <a:t>Python can use multiple classes in the same way, using Polymorphism. To serve this purpose, we can create a loop that iterates through a tuple of objects. And this will allow us to call methods without looking at the class to which the object is pointing.</a:t>
            </a:r>
          </a:p>
        </p:txBody>
      </p:sp>
      <p:sp>
        <p:nvSpPr>
          <p:cNvPr id="9" name="Rectangle 8">
            <a:extLst>
              <a:ext uri="{FF2B5EF4-FFF2-40B4-BE49-F238E27FC236}">
                <a16:creationId xmlns:a16="http://schemas.microsoft.com/office/drawing/2014/main" id="{B5FC412B-18CD-A7DF-B33A-78187086638F}"/>
              </a:ext>
            </a:extLst>
          </p:cNvPr>
          <p:cNvSpPr/>
          <p:nvPr/>
        </p:nvSpPr>
        <p:spPr>
          <a:xfrm>
            <a:off x="6177064" y="0"/>
            <a:ext cx="6014936" cy="68579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class Class1(): </a:t>
            </a:r>
          </a:p>
          <a:p>
            <a:r>
              <a:rPr lang="en-US" dirty="0">
                <a:solidFill>
                  <a:schemeClr val="accent1">
                    <a:lumMod val="50000"/>
                  </a:schemeClr>
                </a:solidFill>
              </a:rPr>
              <a:t>    def pt(self): </a:t>
            </a:r>
          </a:p>
          <a:p>
            <a:r>
              <a:rPr lang="en-US" dirty="0">
                <a:solidFill>
                  <a:schemeClr val="accent1">
                    <a:lumMod val="50000"/>
                  </a:schemeClr>
                </a:solidFill>
              </a:rPr>
              <a:t>        print("This function determines class 1") </a:t>
            </a:r>
          </a:p>
          <a:p>
            <a:endParaRPr lang="en-US" dirty="0">
              <a:solidFill>
                <a:schemeClr val="accent1">
                  <a:lumMod val="50000"/>
                </a:schemeClr>
              </a:solidFill>
            </a:endParaRPr>
          </a:p>
          <a:p>
            <a:r>
              <a:rPr lang="en-US" dirty="0">
                <a:solidFill>
                  <a:schemeClr val="accent1">
                    <a:lumMod val="50000"/>
                  </a:schemeClr>
                </a:solidFill>
              </a:rPr>
              <a:t>class Class2(): </a:t>
            </a:r>
          </a:p>
          <a:p>
            <a:r>
              <a:rPr lang="en-US" dirty="0">
                <a:solidFill>
                  <a:schemeClr val="accent1">
                    <a:lumMod val="50000"/>
                  </a:schemeClr>
                </a:solidFill>
              </a:rPr>
              <a:t>    def pt(self): </a:t>
            </a:r>
          </a:p>
          <a:p>
            <a:r>
              <a:rPr lang="en-US" dirty="0">
                <a:solidFill>
                  <a:schemeClr val="accent1">
                    <a:lumMod val="50000"/>
                  </a:schemeClr>
                </a:solidFill>
              </a:rPr>
              <a:t>        print("This function determines class 2.") </a:t>
            </a:r>
          </a:p>
          <a:p>
            <a:endParaRPr lang="en-US" dirty="0">
              <a:solidFill>
                <a:schemeClr val="accent1">
                  <a:lumMod val="50000"/>
                </a:schemeClr>
              </a:solidFill>
            </a:endParaRPr>
          </a:p>
          <a:p>
            <a:r>
              <a:rPr lang="en-US" dirty="0">
                <a:solidFill>
                  <a:schemeClr val="accent1">
                    <a:lumMod val="50000"/>
                  </a:schemeClr>
                </a:solidFill>
              </a:rPr>
              <a:t>obj1 = Class1() </a:t>
            </a:r>
          </a:p>
          <a:p>
            <a:r>
              <a:rPr lang="en-US" dirty="0">
                <a:solidFill>
                  <a:schemeClr val="accent1">
                    <a:lumMod val="50000"/>
                  </a:schemeClr>
                </a:solidFill>
              </a:rPr>
              <a:t>obj2 = Class2() </a:t>
            </a:r>
          </a:p>
          <a:p>
            <a:r>
              <a:rPr lang="en-US" dirty="0">
                <a:solidFill>
                  <a:schemeClr val="accent1">
                    <a:lumMod val="50000"/>
                  </a:schemeClr>
                </a:solidFill>
              </a:rPr>
              <a:t>for type in (obj1, obj2): # creating a loop to iterate through the obj1, obj2</a:t>
            </a:r>
          </a:p>
          <a:p>
            <a:r>
              <a:rPr lang="en-US" dirty="0">
                <a:solidFill>
                  <a:schemeClr val="accent1">
                    <a:lumMod val="50000"/>
                  </a:schemeClr>
                </a:solidFill>
              </a:rPr>
              <a:t>    type.pt() </a:t>
            </a:r>
          </a:p>
          <a:p>
            <a:endParaRPr lang="en-US" dirty="0">
              <a:solidFill>
                <a:schemeClr val="accent1">
                  <a:lumMod val="50000"/>
                </a:schemeClr>
              </a:solidFill>
            </a:endParaRPr>
          </a:p>
          <a:p>
            <a:r>
              <a:rPr lang="en-US" dirty="0">
                <a:solidFill>
                  <a:schemeClr val="accent1">
                    <a:lumMod val="50000"/>
                  </a:schemeClr>
                </a:solidFill>
              </a:rPr>
              <a:t>similarly talking about the operators, let's look at the + operator.</a:t>
            </a:r>
          </a:p>
          <a:p>
            <a:r>
              <a:rPr lang="en-US" dirty="0">
                <a:solidFill>
                  <a:schemeClr val="accent1">
                    <a:lumMod val="50000"/>
                  </a:schemeClr>
                </a:solidFill>
              </a:rPr>
              <a:t>print(1+2), print ("</a:t>
            </a:r>
            <a:r>
              <a:rPr lang="en-US" dirty="0" err="1">
                <a:solidFill>
                  <a:schemeClr val="accent1">
                    <a:lumMod val="50000"/>
                  </a:schemeClr>
                </a:solidFill>
              </a:rPr>
              <a:t>a"+"b</a:t>
            </a:r>
            <a:r>
              <a:rPr lang="en-US" dirty="0">
                <a:solidFill>
                  <a:schemeClr val="accent1">
                    <a:lumMod val="50000"/>
                  </a:schemeClr>
                </a:solidFill>
              </a:rPr>
              <a:t>")</a:t>
            </a:r>
          </a:p>
          <a:p>
            <a:r>
              <a:rPr lang="en-US" dirty="0">
                <a:solidFill>
                  <a:schemeClr val="accent1">
                    <a:lumMod val="50000"/>
                  </a:schemeClr>
                </a:solidFill>
              </a:rPr>
              <a:t>As you see, the + operator behaves different way with different datatypes.</a:t>
            </a:r>
          </a:p>
        </p:txBody>
      </p:sp>
      <p:sp>
        <p:nvSpPr>
          <p:cNvPr id="10" name="Rectangle 9">
            <a:extLst>
              <a:ext uri="{FF2B5EF4-FFF2-40B4-BE49-F238E27FC236}">
                <a16:creationId xmlns:a16="http://schemas.microsoft.com/office/drawing/2014/main" id="{9E9A4FDE-3275-B025-8314-D1D407574D44}"/>
              </a:ext>
            </a:extLst>
          </p:cNvPr>
          <p:cNvSpPr/>
          <p:nvPr/>
        </p:nvSpPr>
        <p:spPr>
          <a:xfrm>
            <a:off x="4370963" y="-6"/>
            <a:ext cx="3612204" cy="5933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rPr>
              <a:t>Polymorphism</a:t>
            </a:r>
            <a:endParaRPr lang="en-US" sz="1800" dirty="0">
              <a:solidFill>
                <a:schemeClr val="accent1">
                  <a:lumMod val="50000"/>
                </a:schemeClr>
              </a:solidFill>
            </a:endParaRPr>
          </a:p>
        </p:txBody>
      </p:sp>
      <p:pic>
        <p:nvPicPr>
          <p:cNvPr id="4" name="Picture 3">
            <a:extLst>
              <a:ext uri="{FF2B5EF4-FFF2-40B4-BE49-F238E27FC236}">
                <a16:creationId xmlns:a16="http://schemas.microsoft.com/office/drawing/2014/main" id="{49D6A933-215C-82B3-0E89-5BC2E48ED8FE}"/>
              </a:ext>
            </a:extLst>
          </p:cNvPr>
          <p:cNvPicPr>
            <a:picLocks noChangeAspect="1"/>
          </p:cNvPicPr>
          <p:nvPr/>
        </p:nvPicPr>
        <p:blipFill>
          <a:blip r:embed="rId3"/>
          <a:stretch>
            <a:fillRect/>
          </a:stretch>
        </p:blipFill>
        <p:spPr>
          <a:xfrm>
            <a:off x="2209798" y="2035614"/>
            <a:ext cx="1300265" cy="1950398"/>
          </a:xfrm>
          <a:prstGeom prst="rect">
            <a:avLst/>
          </a:prstGeom>
        </p:spPr>
      </p:pic>
    </p:spTree>
    <p:extLst>
      <p:ext uri="{BB962C8B-B14F-4D97-AF65-F5344CB8AC3E}">
        <p14:creationId xmlns:p14="http://schemas.microsoft.com/office/powerpoint/2010/main" val="17063355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1E3D2E-DC2E-8D7B-7B4B-53398E4F6527}"/>
              </a:ext>
            </a:extLst>
          </p:cNvPr>
          <p:cNvSpPr/>
          <p:nvPr/>
        </p:nvSpPr>
        <p:spPr>
          <a:xfrm>
            <a:off x="0" y="1"/>
            <a:ext cx="660508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2">
                    <a:lumMod val="75000"/>
                  </a:schemeClr>
                </a:solidFill>
              </a:rPr>
              <a:t>GUI</a:t>
            </a:r>
          </a:p>
          <a:p>
            <a:r>
              <a:rPr lang="en-US" dirty="0">
                <a:solidFill>
                  <a:schemeClr val="accent1">
                    <a:lumMod val="50000"/>
                  </a:schemeClr>
                </a:solidFill>
              </a:rPr>
              <a:t>Introduction to GUI in </a:t>
            </a:r>
            <a:r>
              <a:rPr lang="en-US" dirty="0" err="1">
                <a:solidFill>
                  <a:schemeClr val="accent1">
                    <a:lumMod val="50000"/>
                  </a:schemeClr>
                </a:solidFill>
              </a:rPr>
              <a:t>PythonGUI</a:t>
            </a:r>
            <a:r>
              <a:rPr lang="en-US" dirty="0">
                <a:solidFill>
                  <a:schemeClr val="accent1">
                    <a:lumMod val="50000"/>
                  </a:schemeClr>
                </a:solidFill>
              </a:rPr>
              <a:t> (Graphical User Interface): A way for users to interact with applications using windows, buttons, text fields, menus, etc., instead of typing commands in the terminal. </a:t>
            </a:r>
          </a:p>
          <a:p>
            <a:r>
              <a:rPr lang="en-US" dirty="0">
                <a:solidFill>
                  <a:schemeClr val="accent1">
                    <a:lumMod val="50000"/>
                  </a:schemeClr>
                </a:solidFill>
              </a:rPr>
              <a:t>Python provides several libraries for GUI development:</a:t>
            </a:r>
          </a:p>
          <a:p>
            <a:r>
              <a:rPr lang="en-US" dirty="0" err="1">
                <a:solidFill>
                  <a:schemeClr val="accent1">
                    <a:lumMod val="50000"/>
                  </a:schemeClr>
                </a:solidFill>
              </a:rPr>
              <a:t>Tkinter</a:t>
            </a:r>
            <a:r>
              <a:rPr lang="en-US" dirty="0">
                <a:solidFill>
                  <a:schemeClr val="accent1">
                    <a:lumMod val="50000"/>
                  </a:schemeClr>
                </a:solidFill>
              </a:rPr>
              <a:t> (standard, built-in)</a:t>
            </a:r>
          </a:p>
          <a:p>
            <a:r>
              <a:rPr lang="en-US" dirty="0" err="1">
                <a:solidFill>
                  <a:schemeClr val="accent1">
                    <a:lumMod val="50000"/>
                  </a:schemeClr>
                </a:solidFill>
              </a:rPr>
              <a:t>PyQt</a:t>
            </a:r>
            <a:r>
              <a:rPr lang="en-US" dirty="0">
                <a:solidFill>
                  <a:schemeClr val="accent1">
                    <a:lumMod val="50000"/>
                  </a:schemeClr>
                </a:solidFill>
              </a:rPr>
              <a:t> / </a:t>
            </a:r>
            <a:r>
              <a:rPr lang="en-US" dirty="0" err="1">
                <a:solidFill>
                  <a:schemeClr val="accent1">
                    <a:lumMod val="50000"/>
                  </a:schemeClr>
                </a:solidFill>
              </a:rPr>
              <a:t>PySide</a:t>
            </a:r>
            <a:r>
              <a:rPr lang="en-US" dirty="0">
                <a:solidFill>
                  <a:schemeClr val="accent1">
                    <a:lumMod val="50000"/>
                  </a:schemeClr>
                </a:solidFill>
              </a:rPr>
              <a:t> (advanced, supports modern apps)</a:t>
            </a:r>
          </a:p>
          <a:p>
            <a:r>
              <a:rPr lang="en-US" dirty="0" err="1">
                <a:solidFill>
                  <a:schemeClr val="accent1">
                    <a:lumMod val="50000"/>
                  </a:schemeClr>
                </a:solidFill>
              </a:rPr>
              <a:t>Kivy</a:t>
            </a:r>
            <a:r>
              <a:rPr lang="en-US" dirty="0">
                <a:solidFill>
                  <a:schemeClr val="accent1">
                    <a:lumMod val="50000"/>
                  </a:schemeClr>
                </a:solidFill>
              </a:rPr>
              <a:t> (for mobile &amp; multi-touch apps)</a:t>
            </a:r>
          </a:p>
          <a:p>
            <a:r>
              <a:rPr lang="en-US" dirty="0" err="1">
                <a:solidFill>
                  <a:schemeClr val="accent1">
                    <a:lumMod val="50000"/>
                  </a:schemeClr>
                </a:solidFill>
              </a:rPr>
              <a:t>wxPython</a:t>
            </a:r>
            <a:r>
              <a:rPr lang="en-US" dirty="0">
                <a:solidFill>
                  <a:schemeClr val="accent1">
                    <a:lumMod val="50000"/>
                  </a:schemeClr>
                </a:solidFill>
              </a:rPr>
              <a:t> (native look &amp; feel apps)</a:t>
            </a:r>
          </a:p>
          <a:p>
            <a:r>
              <a:rPr lang="en-US" dirty="0">
                <a:solidFill>
                  <a:schemeClr val="accent1">
                    <a:lumMod val="50000"/>
                  </a:schemeClr>
                </a:solidFill>
              </a:rPr>
              <a:t>GUI makes applications user-friendly and suitable for real-world use.</a:t>
            </a:r>
          </a:p>
          <a:p>
            <a:endParaRPr lang="en-US" dirty="0">
              <a:solidFill>
                <a:schemeClr val="accent1">
                  <a:lumMod val="50000"/>
                </a:schemeClr>
              </a:solidFill>
            </a:endParaRPr>
          </a:p>
          <a:p>
            <a:r>
              <a:rPr lang="en-US" b="1" dirty="0">
                <a:solidFill>
                  <a:schemeClr val="accent1">
                    <a:lumMod val="50000"/>
                  </a:schemeClr>
                </a:solidFill>
              </a:rPr>
              <a:t>What is </a:t>
            </a:r>
            <a:r>
              <a:rPr lang="en-US" b="1" dirty="0" err="1">
                <a:solidFill>
                  <a:schemeClr val="accent1">
                    <a:lumMod val="50000"/>
                  </a:schemeClr>
                </a:solidFill>
              </a:rPr>
              <a:t>Tkinter</a:t>
            </a:r>
            <a:r>
              <a:rPr lang="en-US" b="1" dirty="0">
                <a:solidFill>
                  <a:schemeClr val="accent1">
                    <a:lumMod val="50000"/>
                  </a:schemeClr>
                </a:solidFill>
              </a:rPr>
              <a:t> and How to Use It: </a:t>
            </a:r>
          </a:p>
          <a:p>
            <a:r>
              <a:rPr lang="en-US" dirty="0" err="1">
                <a:solidFill>
                  <a:schemeClr val="accent1">
                    <a:lumMod val="50000"/>
                  </a:schemeClr>
                </a:solidFill>
              </a:rPr>
              <a:t>Tkinter</a:t>
            </a:r>
            <a:r>
              <a:rPr lang="en-US" dirty="0">
                <a:solidFill>
                  <a:schemeClr val="accent1">
                    <a:lumMod val="50000"/>
                  </a:schemeClr>
                </a:solidFill>
              </a:rPr>
              <a:t>: Standard Python library for GUI programming. Comes pre-installed with Python. Lightweight and easy to learn.</a:t>
            </a:r>
          </a:p>
          <a:p>
            <a:r>
              <a:rPr lang="en-US" dirty="0">
                <a:solidFill>
                  <a:schemeClr val="accent1">
                    <a:lumMod val="50000"/>
                  </a:schemeClr>
                </a:solidFill>
              </a:rPr>
              <a:t>import </a:t>
            </a:r>
            <a:r>
              <a:rPr lang="en-US" dirty="0" err="1">
                <a:solidFill>
                  <a:schemeClr val="accent1">
                    <a:lumMod val="50000"/>
                  </a:schemeClr>
                </a:solidFill>
              </a:rPr>
              <a:t>tkinter</a:t>
            </a:r>
            <a:r>
              <a:rPr lang="en-US" dirty="0">
                <a:solidFill>
                  <a:schemeClr val="accent1">
                    <a:lumMod val="50000"/>
                  </a:schemeClr>
                </a:solidFill>
              </a:rPr>
              <a:t> as </a:t>
            </a:r>
            <a:r>
              <a:rPr lang="en-US" dirty="0" err="1">
                <a:solidFill>
                  <a:schemeClr val="accent1">
                    <a:lumMod val="50000"/>
                  </a:schemeClr>
                </a:solidFill>
              </a:rPr>
              <a:t>tk</a:t>
            </a:r>
            <a:endParaRPr lang="en-US" dirty="0">
              <a:solidFill>
                <a:schemeClr val="accent1">
                  <a:lumMod val="50000"/>
                </a:schemeClr>
              </a:solidFill>
            </a:endParaRPr>
          </a:p>
          <a:p>
            <a:r>
              <a:rPr lang="en-US" dirty="0">
                <a:solidFill>
                  <a:schemeClr val="accent1">
                    <a:lumMod val="50000"/>
                  </a:schemeClr>
                </a:solidFill>
              </a:rPr>
              <a:t>root = </a:t>
            </a:r>
            <a:r>
              <a:rPr lang="en-US" dirty="0" err="1">
                <a:solidFill>
                  <a:schemeClr val="accent1">
                    <a:lumMod val="50000"/>
                  </a:schemeClr>
                </a:solidFill>
              </a:rPr>
              <a:t>tk.Tk</a:t>
            </a:r>
            <a:r>
              <a:rPr lang="en-US" dirty="0">
                <a:solidFill>
                  <a:schemeClr val="accent1">
                    <a:lumMod val="50000"/>
                  </a:schemeClr>
                </a:solidFill>
              </a:rPr>
              <a:t>()       # Create main application window</a:t>
            </a:r>
          </a:p>
          <a:p>
            <a:r>
              <a:rPr lang="en-US" dirty="0" err="1">
                <a:solidFill>
                  <a:schemeClr val="accent1">
                    <a:lumMod val="50000"/>
                  </a:schemeClr>
                </a:solidFill>
              </a:rPr>
              <a:t>root.title</a:t>
            </a:r>
            <a:r>
              <a:rPr lang="en-US" dirty="0">
                <a:solidFill>
                  <a:schemeClr val="accent1">
                    <a:lumMod val="50000"/>
                  </a:schemeClr>
                </a:solidFill>
              </a:rPr>
              <a:t>("My GUI App")</a:t>
            </a:r>
          </a:p>
          <a:p>
            <a:r>
              <a:rPr lang="en-US" dirty="0" err="1">
                <a:solidFill>
                  <a:schemeClr val="accent1">
                    <a:lumMod val="50000"/>
                  </a:schemeClr>
                </a:solidFill>
              </a:rPr>
              <a:t>root.geometry</a:t>
            </a:r>
            <a:r>
              <a:rPr lang="en-US" dirty="0">
                <a:solidFill>
                  <a:schemeClr val="accent1">
                    <a:lumMod val="50000"/>
                  </a:schemeClr>
                </a:solidFill>
              </a:rPr>
              <a:t>("300x200")  # Set window size (width x height)</a:t>
            </a:r>
          </a:p>
          <a:p>
            <a:r>
              <a:rPr lang="en-US" dirty="0" err="1">
                <a:solidFill>
                  <a:schemeClr val="accent1">
                    <a:lumMod val="50000"/>
                  </a:schemeClr>
                </a:solidFill>
              </a:rPr>
              <a:t>root.mainloop</a:t>
            </a:r>
            <a:r>
              <a:rPr lang="en-US" dirty="0">
                <a:solidFill>
                  <a:schemeClr val="accent1">
                    <a:lumMod val="50000"/>
                  </a:schemeClr>
                </a:solidFill>
              </a:rPr>
              <a:t>()      # Run the application loop</a:t>
            </a:r>
          </a:p>
          <a:p>
            <a:endParaRPr lang="en-US" dirty="0">
              <a:solidFill>
                <a:schemeClr val="accent1">
                  <a:lumMod val="50000"/>
                </a:schemeClr>
              </a:solidFill>
            </a:endParaRPr>
          </a:p>
          <a:p>
            <a:r>
              <a:rPr lang="en-US" dirty="0">
                <a:solidFill>
                  <a:schemeClr val="accent1">
                    <a:lumMod val="50000"/>
                  </a:schemeClr>
                </a:solidFill>
              </a:rPr>
              <a:t>Tk() → main window.</a:t>
            </a:r>
          </a:p>
          <a:p>
            <a:r>
              <a:rPr lang="en-US" dirty="0" err="1">
                <a:solidFill>
                  <a:schemeClr val="accent1">
                    <a:lumMod val="50000"/>
                  </a:schemeClr>
                </a:solidFill>
              </a:rPr>
              <a:t>mainloop</a:t>
            </a:r>
            <a:r>
              <a:rPr lang="en-US" dirty="0">
                <a:solidFill>
                  <a:schemeClr val="accent1">
                    <a:lumMod val="50000"/>
                  </a:schemeClr>
                </a:solidFill>
              </a:rPr>
              <a:t>() → keeps the window running until the user closes it.</a:t>
            </a:r>
          </a:p>
        </p:txBody>
      </p:sp>
      <p:sp>
        <p:nvSpPr>
          <p:cNvPr id="2" name="Rectangle 1">
            <a:extLst>
              <a:ext uri="{FF2B5EF4-FFF2-40B4-BE49-F238E27FC236}">
                <a16:creationId xmlns:a16="http://schemas.microsoft.com/office/drawing/2014/main" id="{7E7E397D-B6B3-E61E-D149-33C1852AE66E}"/>
              </a:ext>
            </a:extLst>
          </p:cNvPr>
          <p:cNvSpPr/>
          <p:nvPr/>
        </p:nvSpPr>
        <p:spPr>
          <a:xfrm>
            <a:off x="6605081" y="0"/>
            <a:ext cx="5586919" cy="6857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main application window</a:t>
            </a:r>
          </a:p>
          <a:p>
            <a:r>
              <a:rPr lang="en-US" dirty="0">
                <a:solidFill>
                  <a:schemeClr val="accent1">
                    <a:lumMod val="50000"/>
                  </a:schemeClr>
                </a:solidFill>
              </a:rPr>
              <a:t>Tk() creates the main window (a blank GUI window).</a:t>
            </a:r>
          </a:p>
          <a:p>
            <a:r>
              <a:rPr lang="en-US" dirty="0">
                <a:solidFill>
                  <a:schemeClr val="accent1">
                    <a:lumMod val="50000"/>
                  </a:schemeClr>
                </a:solidFill>
              </a:rPr>
              <a:t>We call it root because it’s the "root" window for the app.</a:t>
            </a:r>
          </a:p>
          <a:p>
            <a:r>
              <a:rPr lang="en-US" dirty="0">
                <a:solidFill>
                  <a:schemeClr val="accent1">
                    <a:lumMod val="50000"/>
                  </a:schemeClr>
                </a:solidFill>
              </a:rPr>
              <a:t>This is where all other widgets (buttons, labels, etc.) will live.</a:t>
            </a:r>
          </a:p>
          <a:p>
            <a:endParaRPr lang="en-US" dirty="0">
              <a:solidFill>
                <a:schemeClr val="accent1">
                  <a:lumMod val="50000"/>
                </a:schemeClr>
              </a:solidFill>
            </a:endParaRPr>
          </a:p>
          <a:p>
            <a:r>
              <a:rPr lang="en-IN" dirty="0" err="1">
                <a:solidFill>
                  <a:schemeClr val="accent1">
                    <a:lumMod val="50000"/>
                  </a:schemeClr>
                </a:solidFill>
              </a:rPr>
              <a:t>root.mainloop</a:t>
            </a:r>
            <a:r>
              <a:rPr lang="en-IN" dirty="0">
                <a:solidFill>
                  <a:schemeClr val="accent1">
                    <a:lumMod val="50000"/>
                  </a:schemeClr>
                </a:solidFill>
              </a:rPr>
              <a:t>(): </a:t>
            </a:r>
          </a:p>
          <a:p>
            <a:r>
              <a:rPr lang="en-US" dirty="0">
                <a:solidFill>
                  <a:schemeClr val="accent1">
                    <a:lumMod val="50000"/>
                  </a:schemeClr>
                </a:solidFill>
              </a:rPr>
              <a:t>This keeps the window open and listens for user actions (like clicks, key presses, etc.).</a:t>
            </a:r>
          </a:p>
          <a:p>
            <a:r>
              <a:rPr lang="en-US" dirty="0">
                <a:solidFill>
                  <a:schemeClr val="accent1">
                    <a:lumMod val="50000"/>
                  </a:schemeClr>
                </a:solidFill>
              </a:rPr>
              <a:t>Without </a:t>
            </a:r>
            <a:r>
              <a:rPr lang="en-US" dirty="0" err="1">
                <a:solidFill>
                  <a:schemeClr val="accent1">
                    <a:lumMod val="50000"/>
                  </a:schemeClr>
                </a:solidFill>
              </a:rPr>
              <a:t>mainloop</a:t>
            </a:r>
            <a:r>
              <a:rPr lang="en-US" dirty="0">
                <a:solidFill>
                  <a:schemeClr val="accent1">
                    <a:lumMod val="50000"/>
                  </a:schemeClr>
                </a:solidFill>
              </a:rPr>
              <a:t>(), the window would appear and then instantly close.</a:t>
            </a:r>
          </a:p>
          <a:p>
            <a:r>
              <a:rPr lang="en-US" dirty="0">
                <a:solidFill>
                  <a:schemeClr val="accent1">
                    <a:lumMod val="50000"/>
                  </a:schemeClr>
                </a:solidFill>
              </a:rPr>
              <a:t>It’s like the "engine" that keeps the GUI running.</a:t>
            </a:r>
            <a:endParaRPr lang="en-IN" dirty="0">
              <a:solidFill>
                <a:schemeClr val="accent1">
                  <a:lumMod val="50000"/>
                </a:schemeClr>
              </a:solidFill>
            </a:endParaRPr>
          </a:p>
        </p:txBody>
      </p:sp>
    </p:spTree>
    <p:extLst>
      <p:ext uri="{BB962C8B-B14F-4D97-AF65-F5344CB8AC3E}">
        <p14:creationId xmlns:p14="http://schemas.microsoft.com/office/powerpoint/2010/main" val="2549972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6DA31-FB2F-9CAA-CDAC-3B43FEF5184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9FC8CC5-63ED-3C3B-13C4-7CAC10DF7A94}"/>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Adding a Button: </a:t>
            </a:r>
            <a:r>
              <a:rPr lang="en-US" dirty="0">
                <a:solidFill>
                  <a:schemeClr val="accent1">
                    <a:lumMod val="50000"/>
                  </a:schemeClr>
                </a:solidFill>
              </a:rPr>
              <a:t>Used to trigger actions/events when clicked.</a:t>
            </a:r>
          </a:p>
          <a:p>
            <a:r>
              <a:rPr lang="en-IN" dirty="0">
                <a:solidFill>
                  <a:schemeClr val="accent1">
                    <a:lumMod val="50000"/>
                  </a:schemeClr>
                </a:solidFill>
              </a:rPr>
              <a:t>import </a:t>
            </a:r>
            <a:r>
              <a:rPr lang="en-IN" dirty="0" err="1">
                <a:solidFill>
                  <a:schemeClr val="accent1">
                    <a:lumMod val="50000"/>
                  </a:schemeClr>
                </a:solidFill>
              </a:rPr>
              <a:t>tkinter</a:t>
            </a:r>
            <a:r>
              <a:rPr lang="en-IN" dirty="0">
                <a:solidFill>
                  <a:schemeClr val="accent1">
                    <a:lumMod val="50000"/>
                  </a:schemeClr>
                </a:solidFill>
              </a:rPr>
              <a:t> as </a:t>
            </a:r>
            <a:r>
              <a:rPr lang="en-IN" dirty="0" err="1">
                <a:solidFill>
                  <a:schemeClr val="accent1">
                    <a:lumMod val="50000"/>
                  </a:schemeClr>
                </a:solidFill>
              </a:rPr>
              <a:t>tk</a:t>
            </a:r>
            <a:endParaRPr lang="en-IN" dirty="0">
              <a:solidFill>
                <a:schemeClr val="accent1">
                  <a:lumMod val="50000"/>
                </a:schemeClr>
              </a:solidFill>
            </a:endParaRPr>
          </a:p>
          <a:p>
            <a:r>
              <a:rPr lang="en-IN" dirty="0">
                <a:solidFill>
                  <a:schemeClr val="accent1">
                    <a:lumMod val="50000"/>
                  </a:schemeClr>
                </a:solidFill>
              </a:rPr>
              <a:t>def </a:t>
            </a:r>
            <a:r>
              <a:rPr lang="en-IN" dirty="0" err="1">
                <a:solidFill>
                  <a:schemeClr val="accent1">
                    <a:lumMod val="50000"/>
                  </a:schemeClr>
                </a:solidFill>
              </a:rPr>
              <a:t>on_click</a:t>
            </a:r>
            <a:r>
              <a:rPr lang="en-IN" dirty="0">
                <a:solidFill>
                  <a:schemeClr val="accent1">
                    <a:lumMod val="50000"/>
                  </a:schemeClr>
                </a:solidFill>
              </a:rPr>
              <a:t>():</a:t>
            </a:r>
          </a:p>
          <a:p>
            <a:r>
              <a:rPr lang="en-IN" dirty="0">
                <a:solidFill>
                  <a:schemeClr val="accent1">
                    <a:lumMod val="50000"/>
                  </a:schemeClr>
                </a:solidFill>
              </a:rPr>
              <a:t>    print("Button clicked!")</a:t>
            </a:r>
          </a:p>
          <a:p>
            <a:r>
              <a:rPr lang="en-IN" dirty="0">
                <a:solidFill>
                  <a:schemeClr val="accent1">
                    <a:lumMod val="50000"/>
                  </a:schemeClr>
                </a:solidFill>
              </a:rPr>
              <a:t>root = </a:t>
            </a:r>
            <a:r>
              <a:rPr lang="en-IN" dirty="0" err="1">
                <a:solidFill>
                  <a:schemeClr val="accent1">
                    <a:lumMod val="50000"/>
                  </a:schemeClr>
                </a:solidFill>
              </a:rPr>
              <a:t>tk.Tk</a:t>
            </a:r>
            <a:r>
              <a:rPr lang="en-IN" dirty="0">
                <a:solidFill>
                  <a:schemeClr val="accent1">
                    <a:lumMod val="50000"/>
                  </a:schemeClr>
                </a:solidFill>
              </a:rPr>
              <a:t>()</a:t>
            </a:r>
          </a:p>
          <a:p>
            <a:r>
              <a:rPr lang="en-IN" dirty="0">
                <a:solidFill>
                  <a:schemeClr val="accent1">
                    <a:lumMod val="50000"/>
                  </a:schemeClr>
                </a:solidFill>
              </a:rPr>
              <a:t>button = </a:t>
            </a:r>
            <a:r>
              <a:rPr lang="en-IN" dirty="0" err="1">
                <a:solidFill>
                  <a:schemeClr val="accent1">
                    <a:lumMod val="50000"/>
                  </a:schemeClr>
                </a:solidFill>
              </a:rPr>
              <a:t>tk.Button</a:t>
            </a:r>
            <a:r>
              <a:rPr lang="en-IN" dirty="0">
                <a:solidFill>
                  <a:schemeClr val="accent1">
                    <a:lumMod val="50000"/>
                  </a:schemeClr>
                </a:solidFill>
              </a:rPr>
              <a:t>(root, text="Click Me", command=</a:t>
            </a:r>
            <a:r>
              <a:rPr lang="en-IN" dirty="0" err="1">
                <a:solidFill>
                  <a:schemeClr val="accent1">
                    <a:lumMod val="50000"/>
                  </a:schemeClr>
                </a:solidFill>
              </a:rPr>
              <a:t>on_click</a:t>
            </a:r>
            <a:r>
              <a:rPr lang="en-IN" dirty="0">
                <a:solidFill>
                  <a:schemeClr val="accent1">
                    <a:lumMod val="50000"/>
                  </a:schemeClr>
                </a:solidFill>
              </a:rPr>
              <a:t>)</a:t>
            </a:r>
          </a:p>
          <a:p>
            <a:r>
              <a:rPr lang="en-IN" dirty="0" err="1">
                <a:solidFill>
                  <a:schemeClr val="accent1">
                    <a:lumMod val="50000"/>
                  </a:schemeClr>
                </a:solidFill>
              </a:rPr>
              <a:t>button.pack</a:t>
            </a:r>
            <a:r>
              <a:rPr lang="en-IN" dirty="0">
                <a:solidFill>
                  <a:schemeClr val="accent1">
                    <a:lumMod val="50000"/>
                  </a:schemeClr>
                </a:solidFill>
              </a:rPr>
              <a:t>()</a:t>
            </a:r>
          </a:p>
          <a:p>
            <a:r>
              <a:rPr lang="en-IN" dirty="0" err="1">
                <a:solidFill>
                  <a:schemeClr val="accent1">
                    <a:lumMod val="50000"/>
                  </a:schemeClr>
                </a:solidFill>
              </a:rPr>
              <a:t>root.mainloop</a:t>
            </a:r>
            <a:r>
              <a:rPr lang="en-IN" dirty="0">
                <a:solidFill>
                  <a:schemeClr val="accent1">
                    <a:lumMod val="50000"/>
                  </a:schemeClr>
                </a:solidFill>
              </a:rPr>
              <a:t>()</a:t>
            </a:r>
          </a:p>
          <a:p>
            <a:endParaRPr lang="en-IN" dirty="0">
              <a:solidFill>
                <a:schemeClr val="accent1">
                  <a:lumMod val="50000"/>
                </a:schemeClr>
              </a:solidFill>
            </a:endParaRPr>
          </a:p>
          <a:p>
            <a:r>
              <a:rPr lang="en-US" dirty="0">
                <a:solidFill>
                  <a:schemeClr val="accent1">
                    <a:lumMod val="50000"/>
                  </a:schemeClr>
                </a:solidFill>
              </a:rPr>
              <a:t>Parameters:</a:t>
            </a:r>
          </a:p>
          <a:p>
            <a:r>
              <a:rPr lang="en-US" dirty="0">
                <a:solidFill>
                  <a:schemeClr val="accent1">
                    <a:lumMod val="50000"/>
                  </a:schemeClr>
                </a:solidFill>
              </a:rPr>
              <a:t>text → label of button</a:t>
            </a:r>
          </a:p>
          <a:p>
            <a:r>
              <a:rPr lang="en-US" dirty="0">
                <a:solidFill>
                  <a:schemeClr val="accent1">
                    <a:lumMod val="50000"/>
                  </a:schemeClr>
                </a:solidFill>
              </a:rPr>
              <a:t>command → function to execute when clicked.</a:t>
            </a:r>
          </a:p>
          <a:p>
            <a:r>
              <a:rPr lang="en-US" dirty="0">
                <a:solidFill>
                  <a:schemeClr val="accent1">
                    <a:lumMod val="50000"/>
                  </a:schemeClr>
                </a:solidFill>
              </a:rPr>
              <a:t>pack(), .grid(), .place() → methods to arrange widgets</a:t>
            </a:r>
          </a:p>
          <a:p>
            <a:endParaRPr lang="en-US"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9CAB5D74-5B5E-7379-E1AA-58A39F35EAB9}"/>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Creating Entry Widget: </a:t>
            </a:r>
            <a:r>
              <a:rPr lang="en-US" dirty="0">
                <a:solidFill>
                  <a:schemeClr val="accent1">
                    <a:lumMod val="50000"/>
                  </a:schemeClr>
                </a:solidFill>
              </a:rPr>
              <a:t>Entry widget allows users to input single-line text.</a:t>
            </a:r>
          </a:p>
          <a:p>
            <a:r>
              <a:rPr lang="en-US" dirty="0">
                <a:solidFill>
                  <a:schemeClr val="accent1">
                    <a:lumMod val="50000"/>
                  </a:schemeClr>
                </a:solidFill>
              </a:rPr>
              <a:t>import </a:t>
            </a:r>
            <a:r>
              <a:rPr lang="en-US" dirty="0" err="1">
                <a:solidFill>
                  <a:schemeClr val="accent1">
                    <a:lumMod val="50000"/>
                  </a:schemeClr>
                </a:solidFill>
              </a:rPr>
              <a:t>tkinter</a:t>
            </a:r>
            <a:r>
              <a:rPr lang="en-US" dirty="0">
                <a:solidFill>
                  <a:schemeClr val="accent1">
                    <a:lumMod val="50000"/>
                  </a:schemeClr>
                </a:solidFill>
              </a:rPr>
              <a:t> as </a:t>
            </a:r>
            <a:r>
              <a:rPr lang="en-US" dirty="0" err="1">
                <a:solidFill>
                  <a:schemeClr val="accent1">
                    <a:lumMod val="50000"/>
                  </a:schemeClr>
                </a:solidFill>
              </a:rPr>
              <a:t>tk</a:t>
            </a:r>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root = </a:t>
            </a:r>
            <a:r>
              <a:rPr lang="en-US" dirty="0" err="1">
                <a:solidFill>
                  <a:schemeClr val="accent1">
                    <a:lumMod val="50000"/>
                  </a:schemeClr>
                </a:solidFill>
              </a:rPr>
              <a:t>tk.Tk</a:t>
            </a:r>
            <a:r>
              <a:rPr lang="en-US" dirty="0">
                <a:solidFill>
                  <a:schemeClr val="accent1">
                    <a:lumMod val="50000"/>
                  </a:schemeClr>
                </a:solidFill>
              </a:rPr>
              <a:t>()</a:t>
            </a:r>
          </a:p>
          <a:p>
            <a:r>
              <a:rPr lang="en-US" dirty="0">
                <a:solidFill>
                  <a:schemeClr val="accent1">
                    <a:lumMod val="50000"/>
                  </a:schemeClr>
                </a:solidFill>
              </a:rPr>
              <a:t>entry = </a:t>
            </a:r>
            <a:r>
              <a:rPr lang="en-US" dirty="0" err="1">
                <a:solidFill>
                  <a:schemeClr val="accent1">
                    <a:lumMod val="50000"/>
                  </a:schemeClr>
                </a:solidFill>
              </a:rPr>
              <a:t>tk.Entry</a:t>
            </a:r>
            <a:r>
              <a:rPr lang="en-US" dirty="0">
                <a:solidFill>
                  <a:schemeClr val="accent1">
                    <a:lumMod val="50000"/>
                  </a:schemeClr>
                </a:solidFill>
              </a:rPr>
              <a:t>(root, width=30)</a:t>
            </a:r>
          </a:p>
          <a:p>
            <a:r>
              <a:rPr lang="en-US" dirty="0" err="1">
                <a:solidFill>
                  <a:schemeClr val="accent1">
                    <a:lumMod val="50000"/>
                  </a:schemeClr>
                </a:solidFill>
              </a:rPr>
              <a:t>entry.pack</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show_text</a:t>
            </a:r>
            <a:r>
              <a:rPr lang="en-US" dirty="0">
                <a:solidFill>
                  <a:schemeClr val="accent1">
                    <a:lumMod val="50000"/>
                  </a:schemeClr>
                </a:solidFill>
              </a:rPr>
              <a:t>():</a:t>
            </a:r>
          </a:p>
          <a:p>
            <a:r>
              <a:rPr lang="en-US" dirty="0">
                <a:solidFill>
                  <a:schemeClr val="accent1">
                    <a:lumMod val="50000"/>
                  </a:schemeClr>
                </a:solidFill>
              </a:rPr>
              <a:t>    print("Entered:", </a:t>
            </a:r>
            <a:r>
              <a:rPr lang="en-US" dirty="0" err="1">
                <a:solidFill>
                  <a:schemeClr val="accent1">
                    <a:lumMod val="50000"/>
                  </a:schemeClr>
                </a:solidFill>
              </a:rPr>
              <a:t>entry.get</a:t>
            </a:r>
            <a:r>
              <a:rPr lang="en-US" dirty="0">
                <a:solidFill>
                  <a:schemeClr val="accent1">
                    <a:lumMod val="50000"/>
                  </a:schemeClr>
                </a:solidFill>
              </a:rPr>
              <a:t>())</a:t>
            </a:r>
          </a:p>
          <a:p>
            <a:endParaRPr lang="en-US" dirty="0">
              <a:solidFill>
                <a:schemeClr val="accent1">
                  <a:lumMod val="50000"/>
                </a:schemeClr>
              </a:solidFill>
            </a:endParaRPr>
          </a:p>
          <a:p>
            <a:r>
              <a:rPr lang="en-US" dirty="0" err="1">
                <a:solidFill>
                  <a:schemeClr val="accent1">
                    <a:lumMod val="50000"/>
                  </a:schemeClr>
                </a:solidFill>
              </a:rPr>
              <a:t>btn</a:t>
            </a:r>
            <a:r>
              <a:rPr lang="en-US" dirty="0">
                <a:solidFill>
                  <a:schemeClr val="accent1">
                    <a:lumMod val="50000"/>
                  </a:schemeClr>
                </a:solidFill>
              </a:rPr>
              <a:t> = </a:t>
            </a:r>
            <a:r>
              <a:rPr lang="en-US" dirty="0" err="1">
                <a:solidFill>
                  <a:schemeClr val="accent1">
                    <a:lumMod val="50000"/>
                  </a:schemeClr>
                </a:solidFill>
              </a:rPr>
              <a:t>tk.Button</a:t>
            </a:r>
            <a:r>
              <a:rPr lang="en-US" dirty="0">
                <a:solidFill>
                  <a:schemeClr val="accent1">
                    <a:lumMod val="50000"/>
                  </a:schemeClr>
                </a:solidFill>
              </a:rPr>
              <a:t>(root, text="Submit", command=</a:t>
            </a:r>
            <a:r>
              <a:rPr lang="en-US" dirty="0" err="1">
                <a:solidFill>
                  <a:schemeClr val="accent1">
                    <a:lumMod val="50000"/>
                  </a:schemeClr>
                </a:solidFill>
              </a:rPr>
              <a:t>show_text</a:t>
            </a:r>
            <a:r>
              <a:rPr lang="en-US" dirty="0">
                <a:solidFill>
                  <a:schemeClr val="accent1">
                    <a:lumMod val="50000"/>
                  </a:schemeClr>
                </a:solidFill>
              </a:rPr>
              <a:t>)</a:t>
            </a:r>
          </a:p>
          <a:p>
            <a:r>
              <a:rPr lang="en-US" dirty="0" err="1">
                <a:solidFill>
                  <a:schemeClr val="accent1">
                    <a:lumMod val="50000"/>
                  </a:schemeClr>
                </a:solidFill>
              </a:rPr>
              <a:t>btn.pack</a:t>
            </a:r>
            <a:r>
              <a:rPr lang="en-US" dirty="0">
                <a:solidFill>
                  <a:schemeClr val="accent1">
                    <a:lumMod val="50000"/>
                  </a:schemeClr>
                </a:solidFill>
              </a:rPr>
              <a:t>()</a:t>
            </a:r>
          </a:p>
          <a:p>
            <a:r>
              <a:rPr lang="en-US" dirty="0" err="1">
                <a:solidFill>
                  <a:schemeClr val="accent1">
                    <a:lumMod val="50000"/>
                  </a:schemeClr>
                </a:solidFill>
              </a:rPr>
              <a:t>root.mainloop</a:t>
            </a:r>
            <a:r>
              <a:rPr lang="en-US" dirty="0">
                <a:solidFill>
                  <a:schemeClr val="accent1">
                    <a:lumMod val="50000"/>
                  </a:schemeClr>
                </a:solidFill>
              </a:rPr>
              <a:t>()</a:t>
            </a:r>
          </a:p>
          <a:p>
            <a:endParaRPr lang="en-US" dirty="0">
              <a:solidFill>
                <a:schemeClr val="accent1">
                  <a:lumMod val="50000"/>
                </a:schemeClr>
              </a:solidFill>
            </a:endParaRPr>
          </a:p>
          <a:p>
            <a:r>
              <a:rPr lang="en-US" dirty="0" err="1">
                <a:solidFill>
                  <a:schemeClr val="accent1">
                    <a:lumMod val="50000"/>
                  </a:schemeClr>
                </a:solidFill>
              </a:rPr>
              <a:t>entry.get</a:t>
            </a:r>
            <a:r>
              <a:rPr lang="en-US" dirty="0">
                <a:solidFill>
                  <a:schemeClr val="accent1">
                    <a:lumMod val="50000"/>
                  </a:schemeClr>
                </a:solidFill>
              </a:rPr>
              <a:t>() → retrieves text entered</a:t>
            </a:r>
          </a:p>
          <a:p>
            <a:r>
              <a:rPr lang="en-US" dirty="0" err="1">
                <a:solidFill>
                  <a:schemeClr val="accent1">
                    <a:lumMod val="50000"/>
                  </a:schemeClr>
                </a:solidFill>
              </a:rPr>
              <a:t>entry.insert</a:t>
            </a:r>
            <a:r>
              <a:rPr lang="en-US" dirty="0">
                <a:solidFill>
                  <a:schemeClr val="accent1">
                    <a:lumMod val="50000"/>
                  </a:schemeClr>
                </a:solidFill>
              </a:rPr>
              <a:t>(pos, text) → insert </a:t>
            </a:r>
            <a:r>
              <a:rPr lang="en-US" dirty="0" err="1">
                <a:solidFill>
                  <a:schemeClr val="accent1">
                    <a:lumMod val="50000"/>
                  </a:schemeClr>
                </a:solidFill>
              </a:rPr>
              <a:t>textentry</a:t>
            </a:r>
            <a:r>
              <a:rPr lang="en-US" dirty="0">
                <a:solidFill>
                  <a:schemeClr val="accent1">
                    <a:lumMod val="50000"/>
                  </a:schemeClr>
                </a:solidFill>
              </a:rPr>
              <a:t>.</a:t>
            </a:r>
          </a:p>
          <a:p>
            <a:r>
              <a:rPr lang="en-US" dirty="0">
                <a:solidFill>
                  <a:schemeClr val="accent1">
                    <a:lumMod val="50000"/>
                  </a:schemeClr>
                </a:solidFill>
              </a:rPr>
              <a:t>delete(start, end) → delete text</a:t>
            </a: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Tree>
    <p:extLst>
      <p:ext uri="{BB962C8B-B14F-4D97-AF65-F5344CB8AC3E}">
        <p14:creationId xmlns:p14="http://schemas.microsoft.com/office/powerpoint/2010/main" val="23321784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4C002-73B6-F00F-6976-BA0CFD26575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97A788E-DD4C-7AFA-34BD-0A6182525E25}"/>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Creating Text Widget: </a:t>
            </a:r>
            <a:r>
              <a:rPr lang="en-US" dirty="0">
                <a:solidFill>
                  <a:schemeClr val="accent1">
                    <a:lumMod val="50000"/>
                  </a:schemeClr>
                </a:solidFill>
              </a:rPr>
              <a:t>Text widget is for multi-line input/output (like a notepad).</a:t>
            </a:r>
          </a:p>
          <a:p>
            <a:r>
              <a:rPr lang="en-US" dirty="0">
                <a:solidFill>
                  <a:schemeClr val="accent1">
                    <a:lumMod val="50000"/>
                  </a:schemeClr>
                </a:solidFill>
              </a:rPr>
              <a:t>import </a:t>
            </a:r>
            <a:r>
              <a:rPr lang="en-US" dirty="0" err="1">
                <a:solidFill>
                  <a:schemeClr val="accent1">
                    <a:lumMod val="50000"/>
                  </a:schemeClr>
                </a:solidFill>
              </a:rPr>
              <a:t>tkinter</a:t>
            </a:r>
            <a:r>
              <a:rPr lang="en-US" dirty="0">
                <a:solidFill>
                  <a:schemeClr val="accent1">
                    <a:lumMod val="50000"/>
                  </a:schemeClr>
                </a:solidFill>
              </a:rPr>
              <a:t> as </a:t>
            </a:r>
            <a:r>
              <a:rPr lang="en-US" dirty="0" err="1">
                <a:solidFill>
                  <a:schemeClr val="accent1">
                    <a:lumMod val="50000"/>
                  </a:schemeClr>
                </a:solidFill>
              </a:rPr>
              <a:t>tk</a:t>
            </a:r>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root = </a:t>
            </a:r>
            <a:r>
              <a:rPr lang="en-US" dirty="0" err="1">
                <a:solidFill>
                  <a:schemeClr val="accent1">
                    <a:lumMod val="50000"/>
                  </a:schemeClr>
                </a:solidFill>
              </a:rPr>
              <a:t>tk.Tk</a:t>
            </a:r>
            <a:r>
              <a:rPr lang="en-US" dirty="0">
                <a:solidFill>
                  <a:schemeClr val="accent1">
                    <a:lumMod val="50000"/>
                  </a:schemeClr>
                </a:solidFill>
              </a:rPr>
              <a:t>()</a:t>
            </a:r>
          </a:p>
          <a:p>
            <a:r>
              <a:rPr lang="en-US" dirty="0">
                <a:solidFill>
                  <a:schemeClr val="accent1">
                    <a:lumMod val="50000"/>
                  </a:schemeClr>
                </a:solidFill>
              </a:rPr>
              <a:t>text = </a:t>
            </a:r>
            <a:r>
              <a:rPr lang="en-US" dirty="0" err="1">
                <a:solidFill>
                  <a:schemeClr val="accent1">
                    <a:lumMod val="50000"/>
                  </a:schemeClr>
                </a:solidFill>
              </a:rPr>
              <a:t>tk.Text</a:t>
            </a:r>
            <a:r>
              <a:rPr lang="en-US" dirty="0">
                <a:solidFill>
                  <a:schemeClr val="accent1">
                    <a:lumMod val="50000"/>
                  </a:schemeClr>
                </a:solidFill>
              </a:rPr>
              <a:t>(root, height=5, width=30)</a:t>
            </a:r>
          </a:p>
          <a:p>
            <a:r>
              <a:rPr lang="en-US" dirty="0" err="1">
                <a:solidFill>
                  <a:schemeClr val="accent1">
                    <a:lumMod val="50000"/>
                  </a:schemeClr>
                </a:solidFill>
              </a:rPr>
              <a:t>text.pack</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get_text</a:t>
            </a:r>
            <a:r>
              <a:rPr lang="en-US" dirty="0">
                <a:solidFill>
                  <a:schemeClr val="accent1">
                    <a:lumMod val="50000"/>
                  </a:schemeClr>
                </a:solidFill>
              </a:rPr>
              <a:t>():</a:t>
            </a:r>
          </a:p>
          <a:p>
            <a:r>
              <a:rPr lang="en-US" dirty="0">
                <a:solidFill>
                  <a:schemeClr val="accent1">
                    <a:lumMod val="50000"/>
                  </a:schemeClr>
                </a:solidFill>
              </a:rPr>
              <a:t>    print(</a:t>
            </a:r>
            <a:r>
              <a:rPr lang="en-US" dirty="0" err="1">
                <a:solidFill>
                  <a:schemeClr val="accent1">
                    <a:lumMod val="50000"/>
                  </a:schemeClr>
                </a:solidFill>
              </a:rPr>
              <a:t>text.get</a:t>
            </a:r>
            <a:r>
              <a:rPr lang="en-US" dirty="0">
                <a:solidFill>
                  <a:schemeClr val="accent1">
                    <a:lumMod val="50000"/>
                  </a:schemeClr>
                </a:solidFill>
              </a:rPr>
              <a:t>("1.0", "end-1c"))  # from line 1, char 0 to end</a:t>
            </a:r>
          </a:p>
          <a:p>
            <a:endParaRPr lang="en-US" dirty="0">
              <a:solidFill>
                <a:schemeClr val="accent1">
                  <a:lumMod val="50000"/>
                </a:schemeClr>
              </a:solidFill>
            </a:endParaRPr>
          </a:p>
          <a:p>
            <a:r>
              <a:rPr lang="en-US" dirty="0" err="1">
                <a:solidFill>
                  <a:schemeClr val="accent1">
                    <a:lumMod val="50000"/>
                  </a:schemeClr>
                </a:solidFill>
              </a:rPr>
              <a:t>btn</a:t>
            </a:r>
            <a:r>
              <a:rPr lang="en-US" dirty="0">
                <a:solidFill>
                  <a:schemeClr val="accent1">
                    <a:lumMod val="50000"/>
                  </a:schemeClr>
                </a:solidFill>
              </a:rPr>
              <a:t> = </a:t>
            </a:r>
            <a:r>
              <a:rPr lang="en-US" dirty="0" err="1">
                <a:solidFill>
                  <a:schemeClr val="accent1">
                    <a:lumMod val="50000"/>
                  </a:schemeClr>
                </a:solidFill>
              </a:rPr>
              <a:t>tk.Button</a:t>
            </a:r>
            <a:r>
              <a:rPr lang="en-US" dirty="0">
                <a:solidFill>
                  <a:schemeClr val="accent1">
                    <a:lumMod val="50000"/>
                  </a:schemeClr>
                </a:solidFill>
              </a:rPr>
              <a:t>(root, text="Show Text", command=</a:t>
            </a:r>
            <a:r>
              <a:rPr lang="en-US" dirty="0" err="1">
                <a:solidFill>
                  <a:schemeClr val="accent1">
                    <a:lumMod val="50000"/>
                  </a:schemeClr>
                </a:solidFill>
              </a:rPr>
              <a:t>get_text</a:t>
            </a:r>
            <a:r>
              <a:rPr lang="en-US" dirty="0">
                <a:solidFill>
                  <a:schemeClr val="accent1">
                    <a:lumMod val="50000"/>
                  </a:schemeClr>
                </a:solidFill>
              </a:rPr>
              <a:t>)</a:t>
            </a:r>
          </a:p>
          <a:p>
            <a:r>
              <a:rPr lang="en-US" dirty="0" err="1">
                <a:solidFill>
                  <a:schemeClr val="accent1">
                    <a:lumMod val="50000"/>
                  </a:schemeClr>
                </a:solidFill>
              </a:rPr>
              <a:t>btn.pack</a:t>
            </a:r>
            <a:r>
              <a:rPr lang="en-US" dirty="0">
                <a:solidFill>
                  <a:schemeClr val="accent1">
                    <a:lumMod val="50000"/>
                  </a:schemeClr>
                </a:solidFill>
              </a:rPr>
              <a:t>()</a:t>
            </a:r>
          </a:p>
          <a:p>
            <a:r>
              <a:rPr lang="en-US" dirty="0" err="1">
                <a:solidFill>
                  <a:schemeClr val="accent1">
                    <a:lumMod val="50000"/>
                  </a:schemeClr>
                </a:solidFill>
              </a:rPr>
              <a:t>root.mainloop</a:t>
            </a:r>
            <a:r>
              <a:rPr lang="en-US" dirty="0">
                <a:solidFill>
                  <a:schemeClr val="accent1">
                    <a:lumMod val="50000"/>
                  </a:schemeClr>
                </a:solidFill>
              </a:rPr>
              <a:t>()</a:t>
            </a:r>
          </a:p>
          <a:p>
            <a:endParaRPr lang="en-US"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909178A6-B622-797E-4B09-7B8321A95B3C}"/>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Creating Check Button: </a:t>
            </a:r>
            <a:r>
              <a:rPr lang="en-US" dirty="0">
                <a:solidFill>
                  <a:schemeClr val="accent1">
                    <a:lumMod val="50000"/>
                  </a:schemeClr>
                </a:solidFill>
              </a:rPr>
              <a:t>Allows multiple selections (like yes/no, hobbies).</a:t>
            </a:r>
          </a:p>
          <a:p>
            <a:r>
              <a:rPr lang="en-US" dirty="0">
                <a:solidFill>
                  <a:schemeClr val="accent1">
                    <a:lumMod val="50000"/>
                  </a:schemeClr>
                </a:solidFill>
              </a:rPr>
              <a:t>import </a:t>
            </a:r>
            <a:r>
              <a:rPr lang="en-US" dirty="0" err="1">
                <a:solidFill>
                  <a:schemeClr val="accent1">
                    <a:lumMod val="50000"/>
                  </a:schemeClr>
                </a:solidFill>
              </a:rPr>
              <a:t>tkinter</a:t>
            </a:r>
            <a:r>
              <a:rPr lang="en-US" dirty="0">
                <a:solidFill>
                  <a:schemeClr val="accent1">
                    <a:lumMod val="50000"/>
                  </a:schemeClr>
                </a:solidFill>
              </a:rPr>
              <a:t> as </a:t>
            </a:r>
            <a:r>
              <a:rPr lang="en-US" dirty="0" err="1">
                <a:solidFill>
                  <a:schemeClr val="accent1">
                    <a:lumMod val="50000"/>
                  </a:schemeClr>
                </a:solidFill>
              </a:rPr>
              <a:t>tk</a:t>
            </a:r>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root = </a:t>
            </a:r>
            <a:r>
              <a:rPr lang="en-US" dirty="0" err="1">
                <a:solidFill>
                  <a:schemeClr val="accent1">
                    <a:lumMod val="50000"/>
                  </a:schemeClr>
                </a:solidFill>
              </a:rPr>
              <a:t>tk.Tk</a:t>
            </a:r>
            <a:r>
              <a:rPr lang="en-US" dirty="0">
                <a:solidFill>
                  <a:schemeClr val="accent1">
                    <a:lumMod val="50000"/>
                  </a:schemeClr>
                </a:solidFill>
              </a:rPr>
              <a:t>()</a:t>
            </a:r>
          </a:p>
          <a:p>
            <a:r>
              <a:rPr lang="en-US" dirty="0">
                <a:solidFill>
                  <a:schemeClr val="accent1">
                    <a:lumMod val="50000"/>
                  </a:schemeClr>
                </a:solidFill>
              </a:rPr>
              <a:t>var1 = </a:t>
            </a:r>
            <a:r>
              <a:rPr lang="en-US" dirty="0" err="1">
                <a:solidFill>
                  <a:schemeClr val="accent1">
                    <a:lumMod val="50000"/>
                  </a:schemeClr>
                </a:solidFill>
              </a:rPr>
              <a:t>tk.IntVar</a:t>
            </a:r>
            <a:r>
              <a:rPr lang="en-US" dirty="0">
                <a:solidFill>
                  <a:schemeClr val="accent1">
                    <a:lumMod val="50000"/>
                  </a:schemeClr>
                </a:solidFill>
              </a:rPr>
              <a:t>()</a:t>
            </a:r>
          </a:p>
          <a:p>
            <a:r>
              <a:rPr lang="en-US" dirty="0">
                <a:solidFill>
                  <a:schemeClr val="accent1">
                    <a:lumMod val="50000"/>
                  </a:schemeClr>
                </a:solidFill>
              </a:rPr>
              <a:t>var2 = </a:t>
            </a:r>
            <a:r>
              <a:rPr lang="en-US" dirty="0" err="1">
                <a:solidFill>
                  <a:schemeClr val="accent1">
                    <a:lumMod val="50000"/>
                  </a:schemeClr>
                </a:solidFill>
              </a:rPr>
              <a:t>tk.IntVar</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chk1 = </a:t>
            </a:r>
            <a:r>
              <a:rPr lang="en-US" dirty="0" err="1">
                <a:solidFill>
                  <a:schemeClr val="accent1">
                    <a:lumMod val="50000"/>
                  </a:schemeClr>
                </a:solidFill>
              </a:rPr>
              <a:t>tk.Checkbutton</a:t>
            </a:r>
            <a:r>
              <a:rPr lang="en-US" dirty="0">
                <a:solidFill>
                  <a:schemeClr val="accent1">
                    <a:lumMod val="50000"/>
                  </a:schemeClr>
                </a:solidFill>
              </a:rPr>
              <a:t>(root, text="Python", variable=var1)</a:t>
            </a:r>
          </a:p>
          <a:p>
            <a:r>
              <a:rPr lang="en-US" dirty="0">
                <a:solidFill>
                  <a:schemeClr val="accent1">
                    <a:lumMod val="50000"/>
                  </a:schemeClr>
                </a:solidFill>
              </a:rPr>
              <a:t>chk2 = </a:t>
            </a:r>
            <a:r>
              <a:rPr lang="en-US" dirty="0" err="1">
                <a:solidFill>
                  <a:schemeClr val="accent1">
                    <a:lumMod val="50000"/>
                  </a:schemeClr>
                </a:solidFill>
              </a:rPr>
              <a:t>tk.Checkbutton</a:t>
            </a:r>
            <a:r>
              <a:rPr lang="en-US" dirty="0">
                <a:solidFill>
                  <a:schemeClr val="accent1">
                    <a:lumMod val="50000"/>
                  </a:schemeClr>
                </a:solidFill>
              </a:rPr>
              <a:t>(root, text="Java", variable=var2)</a:t>
            </a:r>
          </a:p>
          <a:p>
            <a:endParaRPr lang="en-US" dirty="0">
              <a:solidFill>
                <a:schemeClr val="accent1">
                  <a:lumMod val="50000"/>
                </a:schemeClr>
              </a:solidFill>
            </a:endParaRPr>
          </a:p>
          <a:p>
            <a:r>
              <a:rPr lang="en-US" dirty="0">
                <a:solidFill>
                  <a:schemeClr val="accent1">
                    <a:lumMod val="50000"/>
                  </a:schemeClr>
                </a:solidFill>
              </a:rPr>
              <a:t>chk1.pack()</a:t>
            </a:r>
          </a:p>
          <a:p>
            <a:r>
              <a:rPr lang="en-US" dirty="0">
                <a:solidFill>
                  <a:schemeClr val="accent1">
                    <a:lumMod val="50000"/>
                  </a:schemeClr>
                </a:solidFill>
              </a:rPr>
              <a:t>chk2.pack()</a:t>
            </a: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show_selection</a:t>
            </a:r>
            <a:r>
              <a:rPr lang="en-US" dirty="0">
                <a:solidFill>
                  <a:schemeClr val="accent1">
                    <a:lumMod val="50000"/>
                  </a:schemeClr>
                </a:solidFill>
              </a:rPr>
              <a:t>():</a:t>
            </a:r>
          </a:p>
          <a:p>
            <a:r>
              <a:rPr lang="en-US" dirty="0">
                <a:solidFill>
                  <a:schemeClr val="accent1">
                    <a:lumMod val="50000"/>
                  </a:schemeClr>
                </a:solidFill>
              </a:rPr>
              <a:t>    print("Python:", var1.get(), "Java:", var2.get())</a:t>
            </a:r>
          </a:p>
          <a:p>
            <a:endParaRPr lang="en-US" dirty="0">
              <a:solidFill>
                <a:schemeClr val="accent1">
                  <a:lumMod val="50000"/>
                </a:schemeClr>
              </a:solidFill>
            </a:endParaRPr>
          </a:p>
          <a:p>
            <a:r>
              <a:rPr lang="en-US" dirty="0" err="1">
                <a:solidFill>
                  <a:schemeClr val="accent1">
                    <a:lumMod val="50000"/>
                  </a:schemeClr>
                </a:solidFill>
              </a:rPr>
              <a:t>btn</a:t>
            </a:r>
            <a:r>
              <a:rPr lang="en-US" dirty="0">
                <a:solidFill>
                  <a:schemeClr val="accent1">
                    <a:lumMod val="50000"/>
                  </a:schemeClr>
                </a:solidFill>
              </a:rPr>
              <a:t> = </a:t>
            </a:r>
            <a:r>
              <a:rPr lang="en-US" dirty="0" err="1">
                <a:solidFill>
                  <a:schemeClr val="accent1">
                    <a:lumMod val="50000"/>
                  </a:schemeClr>
                </a:solidFill>
              </a:rPr>
              <a:t>tk.Button</a:t>
            </a:r>
            <a:r>
              <a:rPr lang="en-US" dirty="0">
                <a:solidFill>
                  <a:schemeClr val="accent1">
                    <a:lumMod val="50000"/>
                  </a:schemeClr>
                </a:solidFill>
              </a:rPr>
              <a:t>(root, text="Submit", command=</a:t>
            </a:r>
            <a:r>
              <a:rPr lang="en-US" dirty="0" err="1">
                <a:solidFill>
                  <a:schemeClr val="accent1">
                    <a:lumMod val="50000"/>
                  </a:schemeClr>
                </a:solidFill>
              </a:rPr>
              <a:t>show_selection</a:t>
            </a:r>
            <a:r>
              <a:rPr lang="en-US" dirty="0">
                <a:solidFill>
                  <a:schemeClr val="accent1">
                    <a:lumMod val="50000"/>
                  </a:schemeClr>
                </a:solidFill>
              </a:rPr>
              <a:t>)</a:t>
            </a:r>
          </a:p>
          <a:p>
            <a:r>
              <a:rPr lang="en-US" dirty="0" err="1">
                <a:solidFill>
                  <a:schemeClr val="accent1">
                    <a:lumMod val="50000"/>
                  </a:schemeClr>
                </a:solidFill>
              </a:rPr>
              <a:t>btn.pack</a:t>
            </a:r>
            <a:r>
              <a:rPr lang="en-US" dirty="0">
                <a:solidFill>
                  <a:schemeClr val="accent1">
                    <a:lumMod val="50000"/>
                  </a:schemeClr>
                </a:solidFill>
              </a:rPr>
              <a:t>()</a:t>
            </a:r>
          </a:p>
          <a:p>
            <a:r>
              <a:rPr lang="en-US" dirty="0" err="1">
                <a:solidFill>
                  <a:schemeClr val="accent1">
                    <a:lumMod val="50000"/>
                  </a:schemeClr>
                </a:solidFill>
              </a:rPr>
              <a:t>root.mainloop</a:t>
            </a:r>
            <a:r>
              <a:rPr lang="en-US" dirty="0">
                <a:solidFill>
                  <a:schemeClr val="accent1">
                    <a:lumMod val="50000"/>
                  </a:schemeClr>
                </a:solidFill>
              </a:rPr>
              <a:t>()</a:t>
            </a:r>
          </a:p>
          <a:p>
            <a:endParaRPr lang="en-US"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Tree>
    <p:extLst>
      <p:ext uri="{BB962C8B-B14F-4D97-AF65-F5344CB8AC3E}">
        <p14:creationId xmlns:p14="http://schemas.microsoft.com/office/powerpoint/2010/main" val="32437742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34F46-2FBD-A8A2-002A-01507882E56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E257463-7FE3-FEEC-7D32-0D44CFEA2DE8}"/>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Creating Radio Button: </a:t>
            </a:r>
            <a:r>
              <a:rPr lang="en-US" dirty="0">
                <a:solidFill>
                  <a:schemeClr val="accent1">
                    <a:lumMod val="50000"/>
                  </a:schemeClr>
                </a:solidFill>
              </a:rPr>
              <a:t>Allows single selection from multiple options.</a:t>
            </a:r>
          </a:p>
          <a:p>
            <a:r>
              <a:rPr lang="en-IN" dirty="0">
                <a:solidFill>
                  <a:schemeClr val="accent1">
                    <a:lumMod val="50000"/>
                  </a:schemeClr>
                </a:solidFill>
              </a:rPr>
              <a:t>import </a:t>
            </a:r>
            <a:r>
              <a:rPr lang="en-IN" dirty="0" err="1">
                <a:solidFill>
                  <a:schemeClr val="accent1">
                    <a:lumMod val="50000"/>
                  </a:schemeClr>
                </a:solidFill>
              </a:rPr>
              <a:t>tkinter</a:t>
            </a:r>
            <a:r>
              <a:rPr lang="en-IN" dirty="0">
                <a:solidFill>
                  <a:schemeClr val="accent1">
                    <a:lumMod val="50000"/>
                  </a:schemeClr>
                </a:solidFill>
              </a:rPr>
              <a:t> as </a:t>
            </a:r>
            <a:r>
              <a:rPr lang="en-IN" dirty="0" err="1">
                <a:solidFill>
                  <a:schemeClr val="accent1">
                    <a:lumMod val="50000"/>
                  </a:schemeClr>
                </a:solidFill>
              </a:rPr>
              <a:t>tk</a:t>
            </a:r>
            <a:endParaRPr lang="en-IN" dirty="0">
              <a:solidFill>
                <a:schemeClr val="accent1">
                  <a:lumMod val="50000"/>
                </a:schemeClr>
              </a:solidFill>
            </a:endParaRPr>
          </a:p>
          <a:p>
            <a:endParaRPr lang="en-IN" dirty="0">
              <a:solidFill>
                <a:schemeClr val="accent1">
                  <a:lumMod val="50000"/>
                </a:schemeClr>
              </a:solidFill>
            </a:endParaRPr>
          </a:p>
          <a:p>
            <a:r>
              <a:rPr lang="en-IN" dirty="0">
                <a:solidFill>
                  <a:schemeClr val="accent1">
                    <a:lumMod val="50000"/>
                  </a:schemeClr>
                </a:solidFill>
              </a:rPr>
              <a:t>root = </a:t>
            </a:r>
            <a:r>
              <a:rPr lang="en-IN" dirty="0" err="1">
                <a:solidFill>
                  <a:schemeClr val="accent1">
                    <a:lumMod val="50000"/>
                  </a:schemeClr>
                </a:solidFill>
              </a:rPr>
              <a:t>tk.Tk</a:t>
            </a:r>
            <a:r>
              <a:rPr lang="en-IN" dirty="0">
                <a:solidFill>
                  <a:schemeClr val="accent1">
                    <a:lumMod val="50000"/>
                  </a:schemeClr>
                </a:solidFill>
              </a:rPr>
              <a:t>()</a:t>
            </a:r>
          </a:p>
          <a:p>
            <a:r>
              <a:rPr lang="en-IN" dirty="0">
                <a:solidFill>
                  <a:schemeClr val="accent1">
                    <a:lumMod val="50000"/>
                  </a:schemeClr>
                </a:solidFill>
              </a:rPr>
              <a:t>var = </a:t>
            </a:r>
            <a:r>
              <a:rPr lang="en-IN" dirty="0" err="1">
                <a:solidFill>
                  <a:schemeClr val="accent1">
                    <a:lumMod val="50000"/>
                  </a:schemeClr>
                </a:solidFill>
              </a:rPr>
              <a:t>tk.StringVar</a:t>
            </a:r>
            <a:r>
              <a:rPr lang="en-IN" dirty="0">
                <a:solidFill>
                  <a:schemeClr val="accent1">
                    <a:lumMod val="50000"/>
                  </a:schemeClr>
                </a:solidFill>
              </a:rPr>
              <a:t>()</a:t>
            </a:r>
          </a:p>
          <a:p>
            <a:endParaRPr lang="en-IN" dirty="0">
              <a:solidFill>
                <a:schemeClr val="accent1">
                  <a:lumMod val="50000"/>
                </a:schemeClr>
              </a:solidFill>
            </a:endParaRPr>
          </a:p>
          <a:p>
            <a:r>
              <a:rPr lang="en-IN" dirty="0">
                <a:solidFill>
                  <a:schemeClr val="accent1">
                    <a:lumMod val="50000"/>
                  </a:schemeClr>
                </a:solidFill>
              </a:rPr>
              <a:t>rb1 = </a:t>
            </a:r>
            <a:r>
              <a:rPr lang="en-IN" dirty="0" err="1">
                <a:solidFill>
                  <a:schemeClr val="accent1">
                    <a:lumMod val="50000"/>
                  </a:schemeClr>
                </a:solidFill>
              </a:rPr>
              <a:t>tk.Radiobutton</a:t>
            </a:r>
            <a:r>
              <a:rPr lang="en-IN" dirty="0">
                <a:solidFill>
                  <a:schemeClr val="accent1">
                    <a:lumMod val="50000"/>
                  </a:schemeClr>
                </a:solidFill>
              </a:rPr>
              <a:t>(root, text="Male", variable=var, value="Male")</a:t>
            </a:r>
          </a:p>
          <a:p>
            <a:r>
              <a:rPr lang="en-IN" dirty="0">
                <a:solidFill>
                  <a:schemeClr val="accent1">
                    <a:lumMod val="50000"/>
                  </a:schemeClr>
                </a:solidFill>
              </a:rPr>
              <a:t>rb2 = </a:t>
            </a:r>
            <a:r>
              <a:rPr lang="en-IN" dirty="0" err="1">
                <a:solidFill>
                  <a:schemeClr val="accent1">
                    <a:lumMod val="50000"/>
                  </a:schemeClr>
                </a:solidFill>
              </a:rPr>
              <a:t>tk.Radiobutton</a:t>
            </a:r>
            <a:r>
              <a:rPr lang="en-IN" dirty="0">
                <a:solidFill>
                  <a:schemeClr val="accent1">
                    <a:lumMod val="50000"/>
                  </a:schemeClr>
                </a:solidFill>
              </a:rPr>
              <a:t>(root, text="Female", variable=var, value="Female")</a:t>
            </a:r>
          </a:p>
          <a:p>
            <a:endParaRPr lang="en-IN" dirty="0">
              <a:solidFill>
                <a:schemeClr val="accent1">
                  <a:lumMod val="50000"/>
                </a:schemeClr>
              </a:solidFill>
            </a:endParaRPr>
          </a:p>
          <a:p>
            <a:r>
              <a:rPr lang="en-IN" dirty="0">
                <a:solidFill>
                  <a:schemeClr val="accent1">
                    <a:lumMod val="50000"/>
                  </a:schemeClr>
                </a:solidFill>
              </a:rPr>
              <a:t>rb1.pack()</a:t>
            </a:r>
          </a:p>
          <a:p>
            <a:r>
              <a:rPr lang="en-IN" dirty="0">
                <a:solidFill>
                  <a:schemeClr val="accent1">
                    <a:lumMod val="50000"/>
                  </a:schemeClr>
                </a:solidFill>
              </a:rPr>
              <a:t>rb2.pack()</a:t>
            </a:r>
          </a:p>
          <a:p>
            <a:endParaRPr lang="en-IN" dirty="0">
              <a:solidFill>
                <a:schemeClr val="accent1">
                  <a:lumMod val="50000"/>
                </a:schemeClr>
              </a:solidFill>
            </a:endParaRPr>
          </a:p>
          <a:p>
            <a:r>
              <a:rPr lang="en-IN" dirty="0">
                <a:solidFill>
                  <a:schemeClr val="accent1">
                    <a:lumMod val="50000"/>
                  </a:schemeClr>
                </a:solidFill>
              </a:rPr>
              <a:t>def </a:t>
            </a:r>
            <a:r>
              <a:rPr lang="en-IN" dirty="0" err="1">
                <a:solidFill>
                  <a:schemeClr val="accent1">
                    <a:lumMod val="50000"/>
                  </a:schemeClr>
                </a:solidFill>
              </a:rPr>
              <a:t>show_choice</a:t>
            </a:r>
            <a:r>
              <a:rPr lang="en-IN" dirty="0">
                <a:solidFill>
                  <a:schemeClr val="accent1">
                    <a:lumMod val="50000"/>
                  </a:schemeClr>
                </a:solidFill>
              </a:rPr>
              <a:t>():</a:t>
            </a:r>
          </a:p>
          <a:p>
            <a:r>
              <a:rPr lang="en-IN" dirty="0">
                <a:solidFill>
                  <a:schemeClr val="accent1">
                    <a:lumMod val="50000"/>
                  </a:schemeClr>
                </a:solidFill>
              </a:rPr>
              <a:t>    print("Selected:", </a:t>
            </a:r>
            <a:r>
              <a:rPr lang="en-IN" dirty="0" err="1">
                <a:solidFill>
                  <a:schemeClr val="accent1">
                    <a:lumMod val="50000"/>
                  </a:schemeClr>
                </a:solidFill>
              </a:rPr>
              <a:t>var.get</a:t>
            </a:r>
            <a:r>
              <a:rPr lang="en-IN" dirty="0">
                <a:solidFill>
                  <a:schemeClr val="accent1">
                    <a:lumMod val="50000"/>
                  </a:schemeClr>
                </a:solidFill>
              </a:rPr>
              <a:t>())</a:t>
            </a:r>
          </a:p>
          <a:p>
            <a:endParaRPr lang="en-IN" dirty="0">
              <a:solidFill>
                <a:schemeClr val="accent1">
                  <a:lumMod val="50000"/>
                </a:schemeClr>
              </a:solidFill>
            </a:endParaRPr>
          </a:p>
          <a:p>
            <a:r>
              <a:rPr lang="en-IN" dirty="0" err="1">
                <a:solidFill>
                  <a:schemeClr val="accent1">
                    <a:lumMod val="50000"/>
                  </a:schemeClr>
                </a:solidFill>
              </a:rPr>
              <a:t>btn</a:t>
            </a:r>
            <a:r>
              <a:rPr lang="en-IN" dirty="0">
                <a:solidFill>
                  <a:schemeClr val="accent1">
                    <a:lumMod val="50000"/>
                  </a:schemeClr>
                </a:solidFill>
              </a:rPr>
              <a:t> = </a:t>
            </a:r>
            <a:r>
              <a:rPr lang="en-IN" dirty="0" err="1">
                <a:solidFill>
                  <a:schemeClr val="accent1">
                    <a:lumMod val="50000"/>
                  </a:schemeClr>
                </a:solidFill>
              </a:rPr>
              <a:t>tk.Button</a:t>
            </a:r>
            <a:r>
              <a:rPr lang="en-IN" dirty="0">
                <a:solidFill>
                  <a:schemeClr val="accent1">
                    <a:lumMod val="50000"/>
                  </a:schemeClr>
                </a:solidFill>
              </a:rPr>
              <a:t>(root, text="Submit", command=</a:t>
            </a:r>
            <a:r>
              <a:rPr lang="en-IN" dirty="0" err="1">
                <a:solidFill>
                  <a:schemeClr val="accent1">
                    <a:lumMod val="50000"/>
                  </a:schemeClr>
                </a:solidFill>
              </a:rPr>
              <a:t>show_choice</a:t>
            </a:r>
            <a:r>
              <a:rPr lang="en-IN" dirty="0">
                <a:solidFill>
                  <a:schemeClr val="accent1">
                    <a:lumMod val="50000"/>
                  </a:schemeClr>
                </a:solidFill>
              </a:rPr>
              <a:t>)</a:t>
            </a:r>
          </a:p>
          <a:p>
            <a:r>
              <a:rPr lang="en-IN" dirty="0" err="1">
                <a:solidFill>
                  <a:schemeClr val="accent1">
                    <a:lumMod val="50000"/>
                  </a:schemeClr>
                </a:solidFill>
              </a:rPr>
              <a:t>btn.pack</a:t>
            </a:r>
            <a:r>
              <a:rPr lang="en-IN" dirty="0">
                <a:solidFill>
                  <a:schemeClr val="accent1">
                    <a:lumMod val="50000"/>
                  </a:schemeClr>
                </a:solidFill>
              </a:rPr>
              <a:t>()</a:t>
            </a:r>
          </a:p>
          <a:p>
            <a:r>
              <a:rPr lang="en-IN" dirty="0" err="1">
                <a:solidFill>
                  <a:schemeClr val="accent1">
                    <a:lumMod val="50000"/>
                  </a:schemeClr>
                </a:solidFill>
              </a:rPr>
              <a:t>root.mainloop</a:t>
            </a:r>
            <a:r>
              <a:rPr lang="en-IN" dirty="0">
                <a:solidFill>
                  <a:schemeClr val="accent1">
                    <a:lumMod val="50000"/>
                  </a:schemeClr>
                </a:solidFill>
              </a:rPr>
              <a:t>()</a:t>
            </a: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48D750C5-95E3-6ABD-09DF-C5F882295C8E}"/>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Creating List Boxes: </a:t>
            </a:r>
            <a:r>
              <a:rPr lang="en-US" dirty="0">
                <a:solidFill>
                  <a:schemeClr val="accent1">
                    <a:lumMod val="50000"/>
                  </a:schemeClr>
                </a:solidFill>
              </a:rPr>
              <a:t>Displays a list of items, allows selection.</a:t>
            </a:r>
          </a:p>
          <a:p>
            <a:r>
              <a:rPr lang="en-US" dirty="0">
                <a:solidFill>
                  <a:schemeClr val="accent1">
                    <a:lumMod val="50000"/>
                  </a:schemeClr>
                </a:solidFill>
              </a:rPr>
              <a:t>import </a:t>
            </a:r>
            <a:r>
              <a:rPr lang="en-US" dirty="0" err="1">
                <a:solidFill>
                  <a:schemeClr val="accent1">
                    <a:lumMod val="50000"/>
                  </a:schemeClr>
                </a:solidFill>
              </a:rPr>
              <a:t>tkinter</a:t>
            </a:r>
            <a:r>
              <a:rPr lang="en-US" dirty="0">
                <a:solidFill>
                  <a:schemeClr val="accent1">
                    <a:lumMod val="50000"/>
                  </a:schemeClr>
                </a:solidFill>
              </a:rPr>
              <a:t> as </a:t>
            </a:r>
            <a:r>
              <a:rPr lang="en-US" dirty="0" err="1">
                <a:solidFill>
                  <a:schemeClr val="accent1">
                    <a:lumMod val="50000"/>
                  </a:schemeClr>
                </a:solidFill>
              </a:rPr>
              <a:t>tk</a:t>
            </a:r>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root = </a:t>
            </a:r>
            <a:r>
              <a:rPr lang="en-US" dirty="0" err="1">
                <a:solidFill>
                  <a:schemeClr val="accent1">
                    <a:lumMod val="50000"/>
                  </a:schemeClr>
                </a:solidFill>
              </a:rPr>
              <a:t>tk.Tk</a:t>
            </a:r>
            <a:r>
              <a:rPr lang="en-US" dirty="0">
                <a:solidFill>
                  <a:schemeClr val="accent1">
                    <a:lumMod val="50000"/>
                  </a:schemeClr>
                </a:solidFill>
              </a:rPr>
              <a:t>()</a:t>
            </a:r>
          </a:p>
          <a:p>
            <a:r>
              <a:rPr lang="en-US" dirty="0" err="1">
                <a:solidFill>
                  <a:schemeClr val="accent1">
                    <a:lumMod val="50000"/>
                  </a:schemeClr>
                </a:solidFill>
              </a:rPr>
              <a:t>listbox</a:t>
            </a:r>
            <a:r>
              <a:rPr lang="en-US" dirty="0">
                <a:solidFill>
                  <a:schemeClr val="accent1">
                    <a:lumMod val="50000"/>
                  </a:schemeClr>
                </a:solidFill>
              </a:rPr>
              <a:t> = </a:t>
            </a:r>
            <a:r>
              <a:rPr lang="en-US" dirty="0" err="1">
                <a:solidFill>
                  <a:schemeClr val="accent1">
                    <a:lumMod val="50000"/>
                  </a:schemeClr>
                </a:solidFill>
              </a:rPr>
              <a:t>tk.Listbox</a:t>
            </a:r>
            <a:r>
              <a:rPr lang="en-US" dirty="0">
                <a:solidFill>
                  <a:schemeClr val="accent1">
                    <a:lumMod val="50000"/>
                  </a:schemeClr>
                </a:solidFill>
              </a:rPr>
              <a:t>(root)</a:t>
            </a:r>
          </a:p>
          <a:p>
            <a:r>
              <a:rPr lang="en-US" dirty="0" err="1">
                <a:solidFill>
                  <a:schemeClr val="accent1">
                    <a:lumMod val="50000"/>
                  </a:schemeClr>
                </a:solidFill>
              </a:rPr>
              <a:t>listbox.insert</a:t>
            </a:r>
            <a:r>
              <a:rPr lang="en-US" dirty="0">
                <a:solidFill>
                  <a:schemeClr val="accent1">
                    <a:lumMod val="50000"/>
                  </a:schemeClr>
                </a:solidFill>
              </a:rPr>
              <a:t>(1, "Python")</a:t>
            </a:r>
          </a:p>
          <a:p>
            <a:r>
              <a:rPr lang="en-US" dirty="0" err="1">
                <a:solidFill>
                  <a:schemeClr val="accent1">
                    <a:lumMod val="50000"/>
                  </a:schemeClr>
                </a:solidFill>
              </a:rPr>
              <a:t>listbox.insert</a:t>
            </a:r>
            <a:r>
              <a:rPr lang="en-US" dirty="0">
                <a:solidFill>
                  <a:schemeClr val="accent1">
                    <a:lumMod val="50000"/>
                  </a:schemeClr>
                </a:solidFill>
              </a:rPr>
              <a:t>(2, "Java")</a:t>
            </a:r>
          </a:p>
          <a:p>
            <a:r>
              <a:rPr lang="en-US" dirty="0" err="1">
                <a:solidFill>
                  <a:schemeClr val="accent1">
                    <a:lumMod val="50000"/>
                  </a:schemeClr>
                </a:solidFill>
              </a:rPr>
              <a:t>listbox.insert</a:t>
            </a:r>
            <a:r>
              <a:rPr lang="en-US" dirty="0">
                <a:solidFill>
                  <a:schemeClr val="accent1">
                    <a:lumMod val="50000"/>
                  </a:schemeClr>
                </a:solidFill>
              </a:rPr>
              <a:t>(3, "C++")</a:t>
            </a:r>
          </a:p>
          <a:p>
            <a:r>
              <a:rPr lang="en-US" dirty="0" err="1">
                <a:solidFill>
                  <a:schemeClr val="accent1">
                    <a:lumMod val="50000"/>
                  </a:schemeClr>
                </a:solidFill>
              </a:rPr>
              <a:t>listbox.pack</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show_selection</a:t>
            </a:r>
            <a:r>
              <a:rPr lang="en-US" dirty="0">
                <a:solidFill>
                  <a:schemeClr val="accent1">
                    <a:lumMod val="50000"/>
                  </a:schemeClr>
                </a:solidFill>
              </a:rPr>
              <a:t>():</a:t>
            </a:r>
          </a:p>
          <a:p>
            <a:r>
              <a:rPr lang="en-US" dirty="0">
                <a:solidFill>
                  <a:schemeClr val="accent1">
                    <a:lumMod val="50000"/>
                  </a:schemeClr>
                </a:solidFill>
              </a:rPr>
              <a:t>    print("Selected:", </a:t>
            </a:r>
            <a:r>
              <a:rPr lang="en-US" dirty="0" err="1">
                <a:solidFill>
                  <a:schemeClr val="accent1">
                    <a:lumMod val="50000"/>
                  </a:schemeClr>
                </a:solidFill>
              </a:rPr>
              <a:t>listbox.get</a:t>
            </a:r>
            <a:r>
              <a:rPr lang="en-US" dirty="0">
                <a:solidFill>
                  <a:schemeClr val="accent1">
                    <a:lumMod val="50000"/>
                  </a:schemeClr>
                </a:solidFill>
              </a:rPr>
              <a:t>(</a:t>
            </a:r>
            <a:r>
              <a:rPr lang="en-US" dirty="0" err="1">
                <a:solidFill>
                  <a:schemeClr val="accent1">
                    <a:lumMod val="50000"/>
                  </a:schemeClr>
                </a:solidFill>
              </a:rPr>
              <a:t>listbox.curselection</a:t>
            </a:r>
            <a:r>
              <a:rPr lang="en-US" dirty="0">
                <a:solidFill>
                  <a:schemeClr val="accent1">
                    <a:lumMod val="50000"/>
                  </a:schemeClr>
                </a:solidFill>
              </a:rPr>
              <a:t>()))</a:t>
            </a:r>
          </a:p>
          <a:p>
            <a:endParaRPr lang="en-US" dirty="0">
              <a:solidFill>
                <a:schemeClr val="accent1">
                  <a:lumMod val="50000"/>
                </a:schemeClr>
              </a:solidFill>
            </a:endParaRPr>
          </a:p>
          <a:p>
            <a:r>
              <a:rPr lang="en-US" dirty="0" err="1">
                <a:solidFill>
                  <a:schemeClr val="accent1">
                    <a:lumMod val="50000"/>
                  </a:schemeClr>
                </a:solidFill>
              </a:rPr>
              <a:t>btn</a:t>
            </a:r>
            <a:r>
              <a:rPr lang="en-US" dirty="0">
                <a:solidFill>
                  <a:schemeClr val="accent1">
                    <a:lumMod val="50000"/>
                  </a:schemeClr>
                </a:solidFill>
              </a:rPr>
              <a:t> = </a:t>
            </a:r>
            <a:r>
              <a:rPr lang="en-US" dirty="0" err="1">
                <a:solidFill>
                  <a:schemeClr val="accent1">
                    <a:lumMod val="50000"/>
                  </a:schemeClr>
                </a:solidFill>
              </a:rPr>
              <a:t>tk.Button</a:t>
            </a:r>
            <a:r>
              <a:rPr lang="en-US" dirty="0">
                <a:solidFill>
                  <a:schemeClr val="accent1">
                    <a:lumMod val="50000"/>
                  </a:schemeClr>
                </a:solidFill>
              </a:rPr>
              <a:t>(root, text="Show", command=</a:t>
            </a:r>
            <a:r>
              <a:rPr lang="en-US" dirty="0" err="1">
                <a:solidFill>
                  <a:schemeClr val="accent1">
                    <a:lumMod val="50000"/>
                  </a:schemeClr>
                </a:solidFill>
              </a:rPr>
              <a:t>show_selection</a:t>
            </a:r>
            <a:r>
              <a:rPr lang="en-US" dirty="0">
                <a:solidFill>
                  <a:schemeClr val="accent1">
                    <a:lumMod val="50000"/>
                  </a:schemeClr>
                </a:solidFill>
              </a:rPr>
              <a:t>)</a:t>
            </a:r>
          </a:p>
          <a:p>
            <a:r>
              <a:rPr lang="en-US" dirty="0" err="1">
                <a:solidFill>
                  <a:schemeClr val="accent1">
                    <a:lumMod val="50000"/>
                  </a:schemeClr>
                </a:solidFill>
              </a:rPr>
              <a:t>btn.pack</a:t>
            </a:r>
            <a:r>
              <a:rPr lang="en-US" dirty="0">
                <a:solidFill>
                  <a:schemeClr val="accent1">
                    <a:lumMod val="50000"/>
                  </a:schemeClr>
                </a:solidFill>
              </a:rPr>
              <a:t>()</a:t>
            </a:r>
          </a:p>
          <a:p>
            <a:r>
              <a:rPr lang="en-US" dirty="0" err="1">
                <a:solidFill>
                  <a:schemeClr val="accent1">
                    <a:lumMod val="50000"/>
                  </a:schemeClr>
                </a:solidFill>
              </a:rPr>
              <a:t>root.mainloop</a:t>
            </a:r>
            <a:r>
              <a:rPr lang="en-US" dirty="0">
                <a:solidFill>
                  <a:schemeClr val="accent1">
                    <a:lumMod val="50000"/>
                  </a:schemeClr>
                </a:solidFill>
              </a:rPr>
              <a:t>()</a:t>
            </a:r>
          </a:p>
          <a:p>
            <a:endParaRPr lang="en-US"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Tree>
    <p:extLst>
      <p:ext uri="{BB962C8B-B14F-4D97-AF65-F5344CB8AC3E}">
        <p14:creationId xmlns:p14="http://schemas.microsoft.com/office/powerpoint/2010/main" val="19661314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80560-A113-9E09-931A-067837451C2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7FFD575-C1E2-2B22-390A-4B21F9F616F6}"/>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a:p>
            <a:r>
              <a:rPr lang="en-IN" b="1" dirty="0">
                <a:solidFill>
                  <a:schemeClr val="accent1">
                    <a:lumMod val="50000"/>
                  </a:schemeClr>
                </a:solidFill>
              </a:rPr>
              <a:t>Develop Menus Option: </a:t>
            </a:r>
            <a:r>
              <a:rPr lang="en-US" dirty="0">
                <a:solidFill>
                  <a:schemeClr val="accent1">
                    <a:lumMod val="50000"/>
                  </a:schemeClr>
                </a:solidFill>
              </a:rPr>
              <a:t>Menus are used for navigation (like File, Edit, Help).</a:t>
            </a:r>
          </a:p>
          <a:p>
            <a:endParaRPr lang="en-IN" dirty="0">
              <a:solidFill>
                <a:schemeClr val="accent1">
                  <a:lumMod val="50000"/>
                </a:schemeClr>
              </a:solidFill>
            </a:endParaRPr>
          </a:p>
          <a:p>
            <a:r>
              <a:rPr lang="en-IN" dirty="0">
                <a:solidFill>
                  <a:schemeClr val="accent1">
                    <a:lumMod val="50000"/>
                  </a:schemeClr>
                </a:solidFill>
              </a:rPr>
              <a:t>import </a:t>
            </a:r>
            <a:r>
              <a:rPr lang="en-IN" dirty="0" err="1">
                <a:solidFill>
                  <a:schemeClr val="accent1">
                    <a:lumMod val="50000"/>
                  </a:schemeClr>
                </a:solidFill>
              </a:rPr>
              <a:t>tkinter</a:t>
            </a:r>
            <a:r>
              <a:rPr lang="en-IN" dirty="0">
                <a:solidFill>
                  <a:schemeClr val="accent1">
                    <a:lumMod val="50000"/>
                  </a:schemeClr>
                </a:solidFill>
              </a:rPr>
              <a:t> as </a:t>
            </a:r>
            <a:r>
              <a:rPr lang="en-IN" dirty="0" err="1">
                <a:solidFill>
                  <a:schemeClr val="accent1">
                    <a:lumMod val="50000"/>
                  </a:schemeClr>
                </a:solidFill>
              </a:rPr>
              <a:t>tk</a:t>
            </a:r>
            <a:endParaRPr lang="en-IN" dirty="0">
              <a:solidFill>
                <a:schemeClr val="accent1">
                  <a:lumMod val="50000"/>
                </a:schemeClr>
              </a:solidFill>
            </a:endParaRPr>
          </a:p>
          <a:p>
            <a:endParaRPr lang="en-IN" dirty="0">
              <a:solidFill>
                <a:schemeClr val="accent1">
                  <a:lumMod val="50000"/>
                </a:schemeClr>
              </a:solidFill>
            </a:endParaRPr>
          </a:p>
          <a:p>
            <a:r>
              <a:rPr lang="en-IN" dirty="0">
                <a:solidFill>
                  <a:schemeClr val="accent1">
                    <a:lumMod val="50000"/>
                  </a:schemeClr>
                </a:solidFill>
              </a:rPr>
              <a:t>root = </a:t>
            </a:r>
            <a:r>
              <a:rPr lang="en-IN" dirty="0" err="1">
                <a:solidFill>
                  <a:schemeClr val="accent1">
                    <a:lumMod val="50000"/>
                  </a:schemeClr>
                </a:solidFill>
              </a:rPr>
              <a:t>tk.Tk</a:t>
            </a:r>
            <a:r>
              <a:rPr lang="en-IN" dirty="0">
                <a:solidFill>
                  <a:schemeClr val="accent1">
                    <a:lumMod val="50000"/>
                  </a:schemeClr>
                </a:solidFill>
              </a:rPr>
              <a:t>()</a:t>
            </a:r>
          </a:p>
          <a:p>
            <a:r>
              <a:rPr lang="en-IN" dirty="0" err="1">
                <a:solidFill>
                  <a:schemeClr val="accent1">
                    <a:lumMod val="50000"/>
                  </a:schemeClr>
                </a:solidFill>
              </a:rPr>
              <a:t>menu_bar</a:t>
            </a:r>
            <a:r>
              <a:rPr lang="en-IN" dirty="0">
                <a:solidFill>
                  <a:schemeClr val="accent1">
                    <a:lumMod val="50000"/>
                  </a:schemeClr>
                </a:solidFill>
              </a:rPr>
              <a:t> = </a:t>
            </a:r>
            <a:r>
              <a:rPr lang="en-IN" dirty="0" err="1">
                <a:solidFill>
                  <a:schemeClr val="accent1">
                    <a:lumMod val="50000"/>
                  </a:schemeClr>
                </a:solidFill>
              </a:rPr>
              <a:t>tk.Menu</a:t>
            </a:r>
            <a:r>
              <a:rPr lang="en-IN" dirty="0">
                <a:solidFill>
                  <a:schemeClr val="accent1">
                    <a:lumMod val="50000"/>
                  </a:schemeClr>
                </a:solidFill>
              </a:rPr>
              <a:t>(root)</a:t>
            </a:r>
          </a:p>
          <a:p>
            <a:endParaRPr lang="en-IN" dirty="0">
              <a:solidFill>
                <a:schemeClr val="accent1">
                  <a:lumMod val="50000"/>
                </a:schemeClr>
              </a:solidFill>
            </a:endParaRPr>
          </a:p>
          <a:p>
            <a:r>
              <a:rPr lang="en-IN" dirty="0" err="1">
                <a:solidFill>
                  <a:schemeClr val="accent1">
                    <a:lumMod val="50000"/>
                  </a:schemeClr>
                </a:solidFill>
              </a:rPr>
              <a:t>file_menu</a:t>
            </a:r>
            <a:r>
              <a:rPr lang="en-IN" dirty="0">
                <a:solidFill>
                  <a:schemeClr val="accent1">
                    <a:lumMod val="50000"/>
                  </a:schemeClr>
                </a:solidFill>
              </a:rPr>
              <a:t> = </a:t>
            </a:r>
            <a:r>
              <a:rPr lang="en-IN" dirty="0" err="1">
                <a:solidFill>
                  <a:schemeClr val="accent1">
                    <a:lumMod val="50000"/>
                  </a:schemeClr>
                </a:solidFill>
              </a:rPr>
              <a:t>tk.Menu</a:t>
            </a:r>
            <a:r>
              <a:rPr lang="en-IN" dirty="0">
                <a:solidFill>
                  <a:schemeClr val="accent1">
                    <a:lumMod val="50000"/>
                  </a:schemeClr>
                </a:solidFill>
              </a:rPr>
              <a:t>(</a:t>
            </a:r>
            <a:r>
              <a:rPr lang="en-IN" dirty="0" err="1">
                <a:solidFill>
                  <a:schemeClr val="accent1">
                    <a:lumMod val="50000"/>
                  </a:schemeClr>
                </a:solidFill>
              </a:rPr>
              <a:t>menu_bar</a:t>
            </a:r>
            <a:r>
              <a:rPr lang="en-IN" dirty="0">
                <a:solidFill>
                  <a:schemeClr val="accent1">
                    <a:lumMod val="50000"/>
                  </a:schemeClr>
                </a:solidFill>
              </a:rPr>
              <a:t>, </a:t>
            </a:r>
            <a:r>
              <a:rPr lang="en-IN" dirty="0" err="1">
                <a:solidFill>
                  <a:schemeClr val="accent1">
                    <a:lumMod val="50000"/>
                  </a:schemeClr>
                </a:solidFill>
              </a:rPr>
              <a:t>tearoff</a:t>
            </a:r>
            <a:r>
              <a:rPr lang="en-IN" dirty="0">
                <a:solidFill>
                  <a:schemeClr val="accent1">
                    <a:lumMod val="50000"/>
                  </a:schemeClr>
                </a:solidFill>
              </a:rPr>
              <a:t>=0)</a:t>
            </a:r>
          </a:p>
          <a:p>
            <a:r>
              <a:rPr lang="en-IN" dirty="0" err="1">
                <a:solidFill>
                  <a:schemeClr val="accent1">
                    <a:lumMod val="50000"/>
                  </a:schemeClr>
                </a:solidFill>
              </a:rPr>
              <a:t>file_menu.add_command</a:t>
            </a:r>
            <a:r>
              <a:rPr lang="en-IN" dirty="0">
                <a:solidFill>
                  <a:schemeClr val="accent1">
                    <a:lumMod val="50000"/>
                  </a:schemeClr>
                </a:solidFill>
              </a:rPr>
              <a:t>(label="New")</a:t>
            </a:r>
          </a:p>
          <a:p>
            <a:r>
              <a:rPr lang="en-IN" dirty="0" err="1">
                <a:solidFill>
                  <a:schemeClr val="accent1">
                    <a:lumMod val="50000"/>
                  </a:schemeClr>
                </a:solidFill>
              </a:rPr>
              <a:t>file_menu.add_command</a:t>
            </a:r>
            <a:r>
              <a:rPr lang="en-IN" dirty="0">
                <a:solidFill>
                  <a:schemeClr val="accent1">
                    <a:lumMod val="50000"/>
                  </a:schemeClr>
                </a:solidFill>
              </a:rPr>
              <a:t>(label="Open")</a:t>
            </a:r>
          </a:p>
          <a:p>
            <a:r>
              <a:rPr lang="en-IN" dirty="0" err="1">
                <a:solidFill>
                  <a:schemeClr val="accent1">
                    <a:lumMod val="50000"/>
                  </a:schemeClr>
                </a:solidFill>
              </a:rPr>
              <a:t>file_menu.add_separator</a:t>
            </a:r>
            <a:r>
              <a:rPr lang="en-IN" dirty="0">
                <a:solidFill>
                  <a:schemeClr val="accent1">
                    <a:lumMod val="50000"/>
                  </a:schemeClr>
                </a:solidFill>
              </a:rPr>
              <a:t>()</a:t>
            </a:r>
          </a:p>
          <a:p>
            <a:r>
              <a:rPr lang="en-IN" dirty="0" err="1">
                <a:solidFill>
                  <a:schemeClr val="accent1">
                    <a:lumMod val="50000"/>
                  </a:schemeClr>
                </a:solidFill>
              </a:rPr>
              <a:t>file_menu.add_command</a:t>
            </a:r>
            <a:r>
              <a:rPr lang="en-IN" dirty="0">
                <a:solidFill>
                  <a:schemeClr val="accent1">
                    <a:lumMod val="50000"/>
                  </a:schemeClr>
                </a:solidFill>
              </a:rPr>
              <a:t>(label="Exit", command=</a:t>
            </a:r>
            <a:r>
              <a:rPr lang="en-IN" dirty="0" err="1">
                <a:solidFill>
                  <a:schemeClr val="accent1">
                    <a:lumMod val="50000"/>
                  </a:schemeClr>
                </a:solidFill>
              </a:rPr>
              <a:t>root.quit</a:t>
            </a:r>
            <a:r>
              <a:rPr lang="en-IN" dirty="0">
                <a:solidFill>
                  <a:schemeClr val="accent1">
                    <a:lumMod val="50000"/>
                  </a:schemeClr>
                </a:solidFill>
              </a:rPr>
              <a:t>)</a:t>
            </a:r>
          </a:p>
          <a:p>
            <a:endParaRPr lang="en-IN" dirty="0">
              <a:solidFill>
                <a:schemeClr val="accent1">
                  <a:lumMod val="50000"/>
                </a:schemeClr>
              </a:solidFill>
            </a:endParaRPr>
          </a:p>
          <a:p>
            <a:r>
              <a:rPr lang="en-IN" dirty="0" err="1">
                <a:solidFill>
                  <a:schemeClr val="accent1">
                    <a:lumMod val="50000"/>
                  </a:schemeClr>
                </a:solidFill>
              </a:rPr>
              <a:t>menu_bar.add_cascade</a:t>
            </a:r>
            <a:r>
              <a:rPr lang="en-IN" dirty="0">
                <a:solidFill>
                  <a:schemeClr val="accent1">
                    <a:lumMod val="50000"/>
                  </a:schemeClr>
                </a:solidFill>
              </a:rPr>
              <a:t>(label="File", menu=</a:t>
            </a:r>
            <a:r>
              <a:rPr lang="en-IN" dirty="0" err="1">
                <a:solidFill>
                  <a:schemeClr val="accent1">
                    <a:lumMod val="50000"/>
                  </a:schemeClr>
                </a:solidFill>
              </a:rPr>
              <a:t>file_menu</a:t>
            </a:r>
            <a:r>
              <a:rPr lang="en-IN" dirty="0">
                <a:solidFill>
                  <a:schemeClr val="accent1">
                    <a:lumMod val="50000"/>
                  </a:schemeClr>
                </a:solidFill>
              </a:rPr>
              <a:t>)</a:t>
            </a:r>
          </a:p>
          <a:p>
            <a:r>
              <a:rPr lang="en-IN" dirty="0" err="1">
                <a:solidFill>
                  <a:schemeClr val="accent1">
                    <a:lumMod val="50000"/>
                  </a:schemeClr>
                </a:solidFill>
              </a:rPr>
              <a:t>root.config</a:t>
            </a:r>
            <a:r>
              <a:rPr lang="en-IN" dirty="0">
                <a:solidFill>
                  <a:schemeClr val="accent1">
                    <a:lumMod val="50000"/>
                  </a:schemeClr>
                </a:solidFill>
              </a:rPr>
              <a:t>(menu=</a:t>
            </a:r>
            <a:r>
              <a:rPr lang="en-IN" dirty="0" err="1">
                <a:solidFill>
                  <a:schemeClr val="accent1">
                    <a:lumMod val="50000"/>
                  </a:schemeClr>
                </a:solidFill>
              </a:rPr>
              <a:t>menu_bar</a:t>
            </a:r>
            <a:r>
              <a:rPr lang="en-IN" dirty="0">
                <a:solidFill>
                  <a:schemeClr val="accent1">
                    <a:lumMod val="50000"/>
                  </a:schemeClr>
                </a:solidFill>
              </a:rPr>
              <a:t>)</a:t>
            </a:r>
          </a:p>
          <a:p>
            <a:r>
              <a:rPr lang="en-IN" dirty="0" err="1">
                <a:solidFill>
                  <a:schemeClr val="accent1">
                    <a:lumMod val="50000"/>
                  </a:schemeClr>
                </a:solidFill>
              </a:rPr>
              <a:t>root.mainloop</a:t>
            </a:r>
            <a:r>
              <a:rPr lang="en-IN" dirty="0">
                <a:solidFill>
                  <a:schemeClr val="accent1">
                    <a:lumMod val="50000"/>
                  </a:schemeClr>
                </a:solidFill>
              </a:rPr>
              <a:t>()</a:t>
            </a:r>
          </a:p>
          <a:p>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D2C02ABD-1D3D-FD28-C6FB-C0A195E2B32C}"/>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accent2">
                  <a:lumMod val="75000"/>
                </a:schemeClr>
              </a:solidFill>
            </a:endParaRPr>
          </a:p>
        </p:txBody>
      </p:sp>
    </p:spTree>
    <p:extLst>
      <p:ext uri="{BB962C8B-B14F-4D97-AF65-F5344CB8AC3E}">
        <p14:creationId xmlns:p14="http://schemas.microsoft.com/office/powerpoint/2010/main" val="2511416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5F87-2F99-99B4-B360-0C69B5526AE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31DFD6E-83A3-B13F-E2DC-8A83A0551EE5}"/>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err="1">
                <a:solidFill>
                  <a:schemeClr val="accent1">
                    <a:lumMod val="50000"/>
                  </a:schemeClr>
                </a:solidFill>
              </a:rPr>
              <a:t>dir</a:t>
            </a:r>
            <a:r>
              <a:rPr lang="en-IN" b="1" dirty="0">
                <a:solidFill>
                  <a:schemeClr val="accent1">
                    <a:lumMod val="50000"/>
                  </a:schemeClr>
                </a:solidFill>
              </a:rPr>
              <a:t>() Function: </a:t>
            </a:r>
            <a:r>
              <a:rPr lang="en-US" b="1" dirty="0" err="1">
                <a:solidFill>
                  <a:schemeClr val="accent1">
                    <a:lumMod val="50000"/>
                  </a:schemeClr>
                </a:solidFill>
              </a:rPr>
              <a:t>dir</a:t>
            </a:r>
            <a:r>
              <a:rPr lang="en-US" b="1" dirty="0">
                <a:solidFill>
                  <a:schemeClr val="accent1">
                    <a:lumMod val="50000"/>
                  </a:schemeClr>
                </a:solidFill>
              </a:rPr>
              <a:t>() lists the directory of attributes</a:t>
            </a:r>
            <a:endParaRPr lang="en-IN" b="1" dirty="0">
              <a:solidFill>
                <a:schemeClr val="accent1">
                  <a:lumMod val="50000"/>
                </a:schemeClr>
              </a:solidFill>
            </a:endParaRPr>
          </a:p>
          <a:p>
            <a:endParaRPr lang="en-IN" dirty="0">
              <a:solidFill>
                <a:schemeClr val="accent1">
                  <a:lumMod val="50000"/>
                </a:schemeClr>
              </a:solidFill>
            </a:endParaRPr>
          </a:p>
          <a:p>
            <a:r>
              <a:rPr lang="en-US" dirty="0">
                <a:solidFill>
                  <a:schemeClr val="accent1">
                    <a:lumMod val="50000"/>
                  </a:schemeClr>
                </a:solidFill>
              </a:rPr>
              <a:t>The </a:t>
            </a:r>
            <a:r>
              <a:rPr lang="en-US" dirty="0" err="1">
                <a:solidFill>
                  <a:schemeClr val="accent1">
                    <a:lumMod val="50000"/>
                  </a:schemeClr>
                </a:solidFill>
              </a:rPr>
              <a:t>dir</a:t>
            </a:r>
            <a:r>
              <a:rPr lang="en-US" dirty="0">
                <a:solidFill>
                  <a:schemeClr val="accent1">
                    <a:lumMod val="50000"/>
                  </a:schemeClr>
                </a:solidFill>
              </a:rPr>
              <a:t>() function in Python is a built-in function. used to List all the attributes (variables, functions, classes, etc.) of an object. Inspect what properties, methods, and names are available in a module, class, instance, or object. It is mainly used for introspection (checking the structure of an object at runtime).</a:t>
            </a:r>
            <a:endParaRPr lang="en-IN" dirty="0">
              <a:solidFill>
                <a:schemeClr val="accent1">
                  <a:lumMod val="50000"/>
                </a:schemeClr>
              </a:solidFill>
            </a:endParaRPr>
          </a:p>
          <a:p>
            <a:endParaRPr lang="en-IN" dirty="0">
              <a:solidFill>
                <a:schemeClr val="accent1">
                  <a:lumMod val="50000"/>
                </a:schemeClr>
              </a:solidFill>
            </a:endParaRPr>
          </a:p>
          <a:p>
            <a:r>
              <a:rPr lang="en-IN" dirty="0">
                <a:solidFill>
                  <a:schemeClr val="accent1">
                    <a:lumMod val="50000"/>
                  </a:schemeClr>
                </a:solidFill>
              </a:rPr>
              <a:t>import math</a:t>
            </a:r>
          </a:p>
          <a:p>
            <a:r>
              <a:rPr lang="en-US" dirty="0">
                <a:solidFill>
                  <a:schemeClr val="accent1">
                    <a:lumMod val="50000"/>
                  </a:schemeClr>
                </a:solidFill>
              </a:rPr>
              <a:t>print(</a:t>
            </a:r>
            <a:r>
              <a:rPr lang="en-US" dirty="0" err="1">
                <a:solidFill>
                  <a:schemeClr val="accent1">
                    <a:lumMod val="50000"/>
                  </a:schemeClr>
                </a:solidFill>
              </a:rPr>
              <a:t>dir</a:t>
            </a:r>
            <a:r>
              <a:rPr lang="en-US" dirty="0">
                <a:solidFill>
                  <a:schemeClr val="accent1">
                    <a:lumMod val="50000"/>
                  </a:schemeClr>
                </a:solidFill>
              </a:rPr>
              <a:t>(math))   # Lists all constants and functions in math module</a:t>
            </a:r>
          </a:p>
          <a:p>
            <a:endParaRPr lang="en-US" dirty="0">
              <a:solidFill>
                <a:schemeClr val="accent1">
                  <a:lumMod val="50000"/>
                </a:schemeClr>
              </a:solidFill>
            </a:endParaRPr>
          </a:p>
          <a:p>
            <a:r>
              <a:rPr lang="en-US" dirty="0">
                <a:solidFill>
                  <a:schemeClr val="accent1">
                    <a:lumMod val="50000"/>
                  </a:schemeClr>
                </a:solidFill>
              </a:rPr>
              <a:t>What does </a:t>
            </a:r>
            <a:r>
              <a:rPr lang="en-US" dirty="0" err="1">
                <a:solidFill>
                  <a:schemeClr val="accent1">
                    <a:lumMod val="50000"/>
                  </a:schemeClr>
                </a:solidFill>
              </a:rPr>
              <a:t>dir</a:t>
            </a:r>
            <a:r>
              <a:rPr lang="en-US" dirty="0">
                <a:solidFill>
                  <a:schemeClr val="accent1">
                    <a:lumMod val="50000"/>
                  </a:schemeClr>
                </a:solidFill>
              </a:rPr>
              <a:t>() show?</a:t>
            </a:r>
          </a:p>
          <a:p>
            <a:r>
              <a:rPr lang="en-US" dirty="0">
                <a:solidFill>
                  <a:schemeClr val="accent1">
                    <a:lumMod val="50000"/>
                  </a:schemeClr>
                </a:solidFill>
              </a:rPr>
              <a:t>Built-in attributes/methods (starting and ending with __ dunder methods).</a:t>
            </a:r>
          </a:p>
          <a:p>
            <a:r>
              <a:rPr lang="en-US" dirty="0">
                <a:solidFill>
                  <a:schemeClr val="accent1">
                    <a:lumMod val="50000"/>
                  </a:schemeClr>
                </a:solidFill>
              </a:rPr>
              <a:t>User-defined attributes/methods if applied to a class, instance, or module.</a:t>
            </a:r>
            <a:endParaRPr lang="en-IN" dirty="0">
              <a:solidFill>
                <a:schemeClr val="accent1">
                  <a:lumMod val="50000"/>
                </a:schemeClr>
              </a:solidFill>
            </a:endParaRPr>
          </a:p>
          <a:p>
            <a:endParaRPr lang="en-IN" dirty="0">
              <a:solidFill>
                <a:schemeClr val="accent1">
                  <a:lumMod val="50000"/>
                </a:schemeClr>
              </a:solidFill>
            </a:endParaRPr>
          </a:p>
          <a:p>
            <a:endParaRPr lang="en-IN" dirty="0">
              <a:solidFill>
                <a:schemeClr val="accent1">
                  <a:lumMod val="50000"/>
                </a:schemeClr>
              </a:solidFill>
            </a:endParaRPr>
          </a:p>
          <a:p>
            <a:r>
              <a:rPr lang="en-IN" dirty="0">
                <a:solidFill>
                  <a:schemeClr val="accent1">
                    <a:lumMod val="50000"/>
                  </a:schemeClr>
                </a:solidFill>
              </a:rPr>
              <a:t>Example with Modules:</a:t>
            </a:r>
          </a:p>
          <a:p>
            <a:r>
              <a:rPr lang="pt-BR" dirty="0">
                <a:solidFill>
                  <a:schemeClr val="accent1">
                    <a:lumMod val="50000"/>
                  </a:schemeClr>
                </a:solidFill>
              </a:rPr>
              <a:t>import os</a:t>
            </a:r>
          </a:p>
          <a:p>
            <a:r>
              <a:rPr lang="pt-BR" dirty="0">
                <a:solidFill>
                  <a:schemeClr val="accent1">
                    <a:lumMod val="50000"/>
                  </a:schemeClr>
                </a:solidFill>
              </a:rPr>
              <a:t>print(dir(os))</a:t>
            </a:r>
          </a:p>
          <a:p>
            <a:r>
              <a:rPr lang="en-US" dirty="0">
                <a:solidFill>
                  <a:schemeClr val="accent1">
                    <a:lumMod val="50000"/>
                  </a:schemeClr>
                </a:solidFill>
              </a:rPr>
              <a:t>Lists all functions and attributes available in the </a:t>
            </a:r>
            <a:r>
              <a:rPr lang="en-US" dirty="0" err="1">
                <a:solidFill>
                  <a:schemeClr val="accent1">
                    <a:lumMod val="50000"/>
                  </a:schemeClr>
                </a:solidFill>
              </a:rPr>
              <a:t>os</a:t>
            </a:r>
            <a:r>
              <a:rPr lang="en-US" dirty="0">
                <a:solidFill>
                  <a:schemeClr val="accent1">
                    <a:lumMod val="50000"/>
                  </a:schemeClr>
                </a:solidFill>
              </a:rPr>
              <a:t> module.</a:t>
            </a:r>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013FA840-DA74-E217-1845-FCCFE1D241CF}"/>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solidFill>
                  <a:schemeClr val="accent1">
                    <a:lumMod val="50000"/>
                  </a:schemeClr>
                </a:solidFill>
              </a:rPr>
              <a:t>x = [1, 2, 3]</a:t>
            </a:r>
          </a:p>
          <a:p>
            <a:r>
              <a:rPr lang="fr-FR" dirty="0" err="1">
                <a:solidFill>
                  <a:schemeClr val="accent1">
                    <a:lumMod val="50000"/>
                  </a:schemeClr>
                </a:solidFill>
              </a:rPr>
              <a:t>print</a:t>
            </a:r>
            <a:r>
              <a:rPr lang="fr-FR" dirty="0">
                <a:solidFill>
                  <a:schemeClr val="accent1">
                    <a:lumMod val="50000"/>
                  </a:schemeClr>
                </a:solidFill>
              </a:rPr>
              <a:t>(</a:t>
            </a:r>
            <a:r>
              <a:rPr lang="fr-FR" dirty="0" err="1">
                <a:solidFill>
                  <a:schemeClr val="accent1">
                    <a:lumMod val="50000"/>
                  </a:schemeClr>
                </a:solidFill>
              </a:rPr>
              <a:t>dir</a:t>
            </a:r>
            <a:r>
              <a:rPr lang="fr-FR" dirty="0">
                <a:solidFill>
                  <a:schemeClr val="accent1">
                    <a:lumMod val="50000"/>
                  </a:schemeClr>
                </a:solidFill>
              </a:rPr>
              <a:t>(x))</a:t>
            </a:r>
          </a:p>
          <a:p>
            <a:r>
              <a:rPr lang="en-US" dirty="0">
                <a:solidFill>
                  <a:schemeClr val="accent1">
                    <a:lumMod val="50000"/>
                  </a:schemeClr>
                </a:solidFill>
              </a:rPr>
              <a:t>Output will include methods </a:t>
            </a:r>
            <a:r>
              <a:rPr lang="en-US" dirty="0" err="1">
                <a:solidFill>
                  <a:schemeClr val="accent1">
                    <a:lumMod val="50000"/>
                  </a:schemeClr>
                </a:solidFill>
              </a:rPr>
              <a:t>like:append</a:t>
            </a:r>
            <a:r>
              <a:rPr lang="en-US" dirty="0">
                <a:solidFill>
                  <a:schemeClr val="accent1">
                    <a:lumMod val="50000"/>
                  </a:schemeClr>
                </a:solidFill>
              </a:rPr>
              <a:t>, clear, copy, extend, index, insert, pop, remove, reverse, sort.</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The </a:t>
            </a:r>
            <a:r>
              <a:rPr lang="en-US" dirty="0" err="1">
                <a:solidFill>
                  <a:schemeClr val="accent1">
                    <a:lumMod val="50000"/>
                  </a:schemeClr>
                </a:solidFill>
              </a:rPr>
              <a:t>dir</a:t>
            </a:r>
            <a:r>
              <a:rPr lang="en-US" dirty="0">
                <a:solidFill>
                  <a:schemeClr val="accent1">
                    <a:lumMod val="50000"/>
                  </a:schemeClr>
                </a:solidFill>
              </a:rPr>
              <a:t>() function is a powerful tool in Python for introspection and exploration. It lists all the attributes (variables, methods, classes, etc.) available in the current scope, or for a given object/module. This makes it especially useful for debugging, learning new libraries, and understanding objects.</a:t>
            </a:r>
          </a:p>
          <a:p>
            <a:endParaRPr lang="fr-FR" dirty="0">
              <a:solidFill>
                <a:schemeClr val="accent1">
                  <a:lumMod val="50000"/>
                </a:schemeClr>
              </a:solidFill>
            </a:endParaRPr>
          </a:p>
        </p:txBody>
      </p:sp>
    </p:spTree>
    <p:extLst>
      <p:ext uri="{BB962C8B-B14F-4D97-AF65-F5344CB8AC3E}">
        <p14:creationId xmlns:p14="http://schemas.microsoft.com/office/powerpoint/2010/main" val="4530129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356DE-6696-8544-CFAD-900DC4A26D1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375D82C-6009-B698-8758-574624FC8E33}"/>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err="1">
                <a:solidFill>
                  <a:schemeClr val="accent1">
                    <a:lumMod val="50000"/>
                  </a:schemeClr>
                </a:solidFill>
              </a:rPr>
              <a:t>PyPI</a:t>
            </a:r>
            <a:r>
              <a:rPr lang="en-IN" b="1" dirty="0">
                <a:solidFill>
                  <a:schemeClr val="accent1">
                    <a:lumMod val="50000"/>
                  </a:schemeClr>
                </a:solidFill>
              </a:rPr>
              <a:t> (Python Package Index)</a:t>
            </a:r>
          </a:p>
          <a:p>
            <a:r>
              <a:rPr lang="en-US" dirty="0">
                <a:solidFill>
                  <a:schemeClr val="accent1">
                    <a:lumMod val="50000"/>
                  </a:schemeClr>
                </a:solidFill>
              </a:rPr>
              <a:t>It is the official online repository where Python developers publish and share open-source Python packages and libraries. an app store for Python code.</a:t>
            </a:r>
          </a:p>
          <a:p>
            <a:endParaRPr lang="en-US" dirty="0">
              <a:solidFill>
                <a:schemeClr val="accent1">
                  <a:lumMod val="50000"/>
                </a:schemeClr>
              </a:solidFill>
            </a:endParaRPr>
          </a:p>
          <a:p>
            <a:r>
              <a:rPr lang="en-IN" dirty="0">
                <a:solidFill>
                  <a:schemeClr val="accent1">
                    <a:lumMod val="50000"/>
                  </a:schemeClr>
                </a:solidFill>
              </a:rPr>
              <a:t>Key Points about </a:t>
            </a:r>
            <a:r>
              <a:rPr lang="en-IN" dirty="0" err="1">
                <a:solidFill>
                  <a:schemeClr val="accent1">
                    <a:lumMod val="50000"/>
                  </a:schemeClr>
                </a:solidFill>
              </a:rPr>
              <a:t>PyPI</a:t>
            </a:r>
            <a:r>
              <a:rPr lang="en-IN" dirty="0">
                <a:solidFill>
                  <a:schemeClr val="accent1">
                    <a:lumMod val="50000"/>
                  </a:schemeClr>
                </a:solidFill>
              </a:rPr>
              <a:t>:</a:t>
            </a:r>
          </a:p>
          <a:p>
            <a:r>
              <a:rPr lang="en-IN" dirty="0">
                <a:solidFill>
                  <a:schemeClr val="accent1">
                    <a:lumMod val="50000"/>
                  </a:schemeClr>
                </a:solidFill>
              </a:rPr>
              <a:t>Full form: Python Package Index.</a:t>
            </a:r>
          </a:p>
          <a:p>
            <a:r>
              <a:rPr lang="en-IN" dirty="0">
                <a:solidFill>
                  <a:schemeClr val="accent1">
                    <a:lumMod val="50000"/>
                  </a:schemeClr>
                </a:solidFill>
              </a:rPr>
              <a:t>Website: </a:t>
            </a:r>
            <a:r>
              <a:rPr lang="en-IN" dirty="0">
                <a:solidFill>
                  <a:schemeClr val="accent1">
                    <a:lumMod val="50000"/>
                  </a:schemeClr>
                </a:solidFill>
                <a:hlinkClick r:id="rId2"/>
              </a:rPr>
              <a:t>https://pypi.org</a:t>
            </a:r>
            <a:r>
              <a:rPr lang="en-IN" dirty="0">
                <a:solidFill>
                  <a:schemeClr val="accent1">
                    <a:lumMod val="50000"/>
                  </a:schemeClr>
                </a:solidFill>
              </a:rPr>
              <a:t>.</a:t>
            </a:r>
          </a:p>
          <a:p>
            <a:r>
              <a:rPr lang="en-IN" dirty="0">
                <a:solidFill>
                  <a:schemeClr val="accent1">
                    <a:lumMod val="50000"/>
                  </a:schemeClr>
                </a:solidFill>
              </a:rPr>
              <a:t>Purpose: Provides a central place to download, install, and share Python packages.</a:t>
            </a:r>
          </a:p>
          <a:p>
            <a:r>
              <a:rPr lang="en-US" dirty="0">
                <a:solidFill>
                  <a:schemeClr val="accent1">
                    <a:lumMod val="50000"/>
                  </a:schemeClr>
                </a:solidFill>
              </a:rPr>
              <a:t>Contents: Thousands of community-contributed packages (e.g., Django, Flask, NumPy, Pandas).</a:t>
            </a:r>
          </a:p>
          <a:p>
            <a:r>
              <a:rPr lang="en-US" dirty="0">
                <a:solidFill>
                  <a:schemeClr val="accent1">
                    <a:lumMod val="50000"/>
                  </a:schemeClr>
                </a:solidFill>
              </a:rPr>
              <a:t>Who manages it: Maintained by the Python Packaging Authority (</a:t>
            </a:r>
            <a:r>
              <a:rPr lang="en-US" dirty="0" err="1">
                <a:solidFill>
                  <a:schemeClr val="accent1">
                    <a:lumMod val="50000"/>
                  </a:schemeClr>
                </a:solidFill>
              </a:rPr>
              <a:t>PyPA</a:t>
            </a:r>
            <a:r>
              <a:rPr lang="en-US" dirty="0">
                <a:solidFill>
                  <a:schemeClr val="accent1">
                    <a:lumMod val="50000"/>
                  </a:schemeClr>
                </a:solidFill>
              </a:rPr>
              <a:t>).</a:t>
            </a:r>
          </a:p>
          <a:p>
            <a:endParaRPr lang="en-IN" dirty="0">
              <a:solidFill>
                <a:schemeClr val="accent1">
                  <a:lumMod val="50000"/>
                </a:schemeClr>
              </a:solidFill>
            </a:endParaRPr>
          </a:p>
          <a:p>
            <a:endParaRPr lang="en-IN" dirty="0">
              <a:solidFill>
                <a:schemeClr val="accent1">
                  <a:lumMod val="50000"/>
                </a:schemeClr>
              </a:solidFill>
            </a:endParaRPr>
          </a:p>
          <a:p>
            <a:r>
              <a:rPr lang="en-US" dirty="0">
                <a:solidFill>
                  <a:schemeClr val="accent1">
                    <a:lumMod val="50000"/>
                  </a:schemeClr>
                </a:solidFill>
              </a:rPr>
              <a:t>Developers upload packages. </a:t>
            </a:r>
          </a:p>
          <a:p>
            <a:r>
              <a:rPr lang="en-US" dirty="0">
                <a:solidFill>
                  <a:schemeClr val="accent1">
                    <a:lumMod val="50000"/>
                  </a:schemeClr>
                </a:solidFill>
              </a:rPr>
              <a:t>Users install packages.</a:t>
            </a:r>
            <a:endParaRPr lang="en-IN" dirty="0">
              <a:solidFill>
                <a:schemeClr val="accent1">
                  <a:lumMod val="50000"/>
                </a:schemeClr>
              </a:solidFill>
            </a:endParaRPr>
          </a:p>
        </p:txBody>
      </p:sp>
      <p:sp>
        <p:nvSpPr>
          <p:cNvPr id="2" name="Rectangle 1">
            <a:extLst>
              <a:ext uri="{FF2B5EF4-FFF2-40B4-BE49-F238E27FC236}">
                <a16:creationId xmlns:a16="http://schemas.microsoft.com/office/drawing/2014/main" id="{4E0AA52A-6C46-0FDD-BE11-68AB83B8F12B}"/>
              </a:ext>
            </a:extLst>
          </p:cNvPr>
          <p:cNvSpPr/>
          <p:nvPr/>
        </p:nvSpPr>
        <p:spPr>
          <a:xfrm>
            <a:off x="609600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dirty="0">
              <a:solidFill>
                <a:schemeClr val="accent1">
                  <a:lumMod val="50000"/>
                </a:schemeClr>
              </a:solidFill>
            </a:endParaRPr>
          </a:p>
        </p:txBody>
      </p:sp>
    </p:spTree>
    <p:extLst>
      <p:ext uri="{BB962C8B-B14F-4D97-AF65-F5344CB8AC3E}">
        <p14:creationId xmlns:p14="http://schemas.microsoft.com/office/powerpoint/2010/main" val="31298136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B2FC2-3E66-E6C4-BCA6-94328056F3A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7D8A553-9AC7-35A6-FC6B-59DBE7036718}"/>
              </a:ext>
            </a:extLst>
          </p:cNvPr>
          <p:cNvSpPr/>
          <p:nvPr/>
        </p:nvSpPr>
        <p:spPr>
          <a:xfrm>
            <a:off x="0" y="0"/>
            <a:ext cx="12192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Regular Expressions (Regex)</a:t>
            </a:r>
          </a:p>
          <a:p>
            <a:r>
              <a:rPr lang="en-US" b="1" dirty="0">
                <a:solidFill>
                  <a:schemeClr val="accent1">
                    <a:lumMod val="50000"/>
                  </a:schemeClr>
                </a:solidFill>
              </a:rPr>
              <a:t>Definition: </a:t>
            </a:r>
            <a:r>
              <a:rPr lang="en-US" dirty="0">
                <a:solidFill>
                  <a:schemeClr val="accent1">
                    <a:lumMod val="50000"/>
                  </a:schemeClr>
                </a:solidFill>
              </a:rPr>
              <a:t>Regular Expressions (regex) are patterns used to search, match, and manipulate text. In Python, regex is implemented through the built-in re module.</a:t>
            </a:r>
          </a:p>
          <a:p>
            <a:endParaRPr lang="en-IN" dirty="0">
              <a:solidFill>
                <a:schemeClr val="accent1">
                  <a:lumMod val="50000"/>
                </a:schemeClr>
              </a:solidFill>
            </a:endParaRPr>
          </a:p>
          <a:p>
            <a:r>
              <a:rPr lang="en-US" dirty="0">
                <a:solidFill>
                  <a:schemeClr val="accent1">
                    <a:lumMod val="50000"/>
                  </a:schemeClr>
                </a:solidFill>
              </a:rPr>
              <a:t>Where to Use:</a:t>
            </a:r>
          </a:p>
          <a:p>
            <a:r>
              <a:rPr lang="en-US" dirty="0">
                <a:solidFill>
                  <a:schemeClr val="accent1">
                    <a:lumMod val="50000"/>
                  </a:schemeClr>
                </a:solidFill>
              </a:rPr>
              <a:t>Validation: Check if input matches a pattern (e.g., email, phone number, password).</a:t>
            </a:r>
          </a:p>
          <a:p>
            <a:r>
              <a:rPr lang="en-US" dirty="0">
                <a:solidFill>
                  <a:schemeClr val="accent1">
                    <a:lumMod val="50000"/>
                  </a:schemeClr>
                </a:solidFill>
              </a:rPr>
              <a:t>Searching: Find words or patterns in a large block of text.</a:t>
            </a:r>
          </a:p>
          <a:p>
            <a:r>
              <a:rPr lang="en-US" dirty="0">
                <a:solidFill>
                  <a:schemeClr val="accent1">
                    <a:lumMod val="50000"/>
                  </a:schemeClr>
                </a:solidFill>
              </a:rPr>
              <a:t>Extraction: Extract useful information (e.g., dates, prices, hashtags).</a:t>
            </a:r>
          </a:p>
          <a:p>
            <a:r>
              <a:rPr lang="en-US" dirty="0">
                <a:solidFill>
                  <a:schemeClr val="accent1">
                    <a:lumMod val="50000"/>
                  </a:schemeClr>
                </a:solidFill>
              </a:rPr>
              <a:t>Data Cleaning: Remove unwanted characters, symbols, or whitespace.</a:t>
            </a:r>
          </a:p>
          <a:p>
            <a:r>
              <a:rPr lang="en-US" dirty="0">
                <a:solidFill>
                  <a:schemeClr val="accent1">
                    <a:lumMod val="50000"/>
                  </a:schemeClr>
                </a:solidFill>
              </a:rPr>
              <a:t>String Manipulation: Replace or split text based on patterns.</a:t>
            </a:r>
          </a:p>
          <a:p>
            <a:endParaRPr lang="en-IN" dirty="0">
              <a:solidFill>
                <a:schemeClr val="accent1">
                  <a:lumMod val="50000"/>
                </a:schemeClr>
              </a:solidFill>
            </a:endParaRPr>
          </a:p>
          <a:p>
            <a:r>
              <a:rPr lang="en-US" b="1" dirty="0">
                <a:solidFill>
                  <a:schemeClr val="accent1">
                    <a:lumMod val="50000"/>
                  </a:schemeClr>
                </a:solidFill>
              </a:rPr>
              <a:t>Simple, Special Characters Matching Examples</a:t>
            </a:r>
          </a:p>
          <a:p>
            <a:r>
              <a:rPr lang="en-US" dirty="0">
                <a:solidFill>
                  <a:schemeClr val="accent1">
                    <a:lumMod val="50000"/>
                  </a:schemeClr>
                </a:solidFill>
              </a:rPr>
              <a:t>import re</a:t>
            </a:r>
          </a:p>
          <a:p>
            <a:r>
              <a:rPr lang="en-US" dirty="0">
                <a:solidFill>
                  <a:schemeClr val="accent1">
                    <a:lumMod val="50000"/>
                  </a:schemeClr>
                </a:solidFill>
              </a:rPr>
              <a:t>text = "Python is powerful"</a:t>
            </a:r>
          </a:p>
          <a:p>
            <a:r>
              <a:rPr lang="en-US" dirty="0">
                <a:solidFill>
                  <a:schemeClr val="accent1">
                    <a:lumMod val="50000"/>
                  </a:schemeClr>
                </a:solidFill>
              </a:rPr>
              <a:t>pattern = </a:t>
            </a:r>
            <a:r>
              <a:rPr lang="en-US" dirty="0" err="1">
                <a:solidFill>
                  <a:schemeClr val="accent1">
                    <a:lumMod val="50000"/>
                  </a:schemeClr>
                </a:solidFill>
              </a:rPr>
              <a:t>r"Python</a:t>
            </a:r>
            <a:r>
              <a:rPr lang="en-US" dirty="0">
                <a:solidFill>
                  <a:schemeClr val="accent1">
                    <a:lumMod val="50000"/>
                  </a:schemeClr>
                </a:solidFill>
              </a:rPr>
              <a:t>"</a:t>
            </a:r>
          </a:p>
          <a:p>
            <a:r>
              <a:rPr lang="en-US" dirty="0">
                <a:solidFill>
                  <a:schemeClr val="accent1">
                    <a:lumMod val="50000"/>
                  </a:schemeClr>
                </a:solidFill>
              </a:rPr>
              <a:t>match = </a:t>
            </a:r>
            <a:r>
              <a:rPr lang="en-US" dirty="0" err="1">
                <a:solidFill>
                  <a:schemeClr val="accent1">
                    <a:lumMod val="50000"/>
                  </a:schemeClr>
                </a:solidFill>
              </a:rPr>
              <a:t>re.search</a:t>
            </a:r>
            <a:r>
              <a:rPr lang="en-US" dirty="0">
                <a:solidFill>
                  <a:schemeClr val="accent1">
                    <a:lumMod val="50000"/>
                  </a:schemeClr>
                </a:solidFill>
              </a:rPr>
              <a:t>(pattern, text)</a:t>
            </a:r>
          </a:p>
          <a:p>
            <a:r>
              <a:rPr lang="en-US" dirty="0">
                <a:solidFill>
                  <a:schemeClr val="accent1">
                    <a:lumMod val="50000"/>
                  </a:schemeClr>
                </a:solidFill>
              </a:rPr>
              <a:t>print(match)</a:t>
            </a:r>
          </a:p>
          <a:p>
            <a:endParaRPr lang="en-US" dirty="0">
              <a:solidFill>
                <a:schemeClr val="accent1">
                  <a:lumMod val="50000"/>
                </a:schemeClr>
              </a:solidFill>
            </a:endParaRPr>
          </a:p>
          <a:p>
            <a:r>
              <a:rPr lang="en-US" dirty="0">
                <a:solidFill>
                  <a:schemeClr val="accent1">
                    <a:lumMod val="50000"/>
                  </a:schemeClr>
                </a:solidFill>
              </a:rPr>
              <a:t>text = "Python is powerful“</a:t>
            </a:r>
          </a:p>
          <a:p>
            <a:r>
              <a:rPr lang="en-US" dirty="0">
                <a:solidFill>
                  <a:schemeClr val="accent1">
                    <a:lumMod val="50000"/>
                  </a:schemeClr>
                </a:solidFill>
              </a:rPr>
              <a:t>pattern = </a:t>
            </a:r>
            <a:r>
              <a:rPr lang="en-US" dirty="0" err="1">
                <a:solidFill>
                  <a:schemeClr val="accent1">
                    <a:lumMod val="50000"/>
                  </a:schemeClr>
                </a:solidFill>
              </a:rPr>
              <a:t>r"Python</a:t>
            </a:r>
            <a:r>
              <a:rPr lang="en-US" dirty="0">
                <a:solidFill>
                  <a:schemeClr val="accent1">
                    <a:lumMod val="50000"/>
                  </a:schemeClr>
                </a:solidFill>
              </a:rPr>
              <a:t>“: looks for the exact word Python.</a:t>
            </a:r>
          </a:p>
          <a:p>
            <a:r>
              <a:rPr lang="en-US" dirty="0" err="1">
                <a:solidFill>
                  <a:schemeClr val="accent1">
                    <a:lumMod val="50000"/>
                  </a:schemeClr>
                </a:solidFill>
              </a:rPr>
              <a:t>re.search</a:t>
            </a:r>
            <a:r>
              <a:rPr lang="en-US" dirty="0">
                <a:solidFill>
                  <a:schemeClr val="accent1">
                    <a:lumMod val="50000"/>
                  </a:schemeClr>
                </a:solidFill>
              </a:rPr>
              <a:t>(pattern, text): finds the first occurrence of "Python" in the string.</a:t>
            </a:r>
          </a:p>
          <a:p>
            <a:r>
              <a:rPr lang="en-US" dirty="0">
                <a:solidFill>
                  <a:schemeClr val="accent1">
                    <a:lumMod val="50000"/>
                  </a:schemeClr>
                </a:solidFill>
              </a:rPr>
              <a:t>Since "Python" is present at the very beginning, match will be a match object, not the text itself.</a:t>
            </a:r>
          </a:p>
          <a:p>
            <a:r>
              <a:rPr lang="en-US" dirty="0">
                <a:solidFill>
                  <a:schemeClr val="accent1">
                    <a:lumMod val="50000"/>
                  </a:schemeClr>
                </a:solidFill>
              </a:rPr>
              <a:t>Printing match shows its details:</a:t>
            </a:r>
          </a:p>
        </p:txBody>
      </p:sp>
      <p:sp>
        <p:nvSpPr>
          <p:cNvPr id="4" name="Rectangle 3">
            <a:extLst>
              <a:ext uri="{FF2B5EF4-FFF2-40B4-BE49-F238E27FC236}">
                <a16:creationId xmlns:a16="http://schemas.microsoft.com/office/drawing/2014/main" id="{324A60C3-4736-1598-25B0-212D28D09E0E}"/>
              </a:ext>
            </a:extLst>
          </p:cNvPr>
          <p:cNvSpPr/>
          <p:nvPr/>
        </p:nvSpPr>
        <p:spPr>
          <a:xfrm>
            <a:off x="5107022" y="3093395"/>
            <a:ext cx="6682904" cy="26556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&lt;</a:t>
            </a:r>
            <a:r>
              <a:rPr lang="en-US" dirty="0" err="1">
                <a:solidFill>
                  <a:schemeClr val="accent1">
                    <a:lumMod val="50000"/>
                  </a:schemeClr>
                </a:solidFill>
              </a:rPr>
              <a:t>re.Match</a:t>
            </a:r>
            <a:r>
              <a:rPr lang="en-US" dirty="0">
                <a:solidFill>
                  <a:schemeClr val="accent1">
                    <a:lumMod val="50000"/>
                  </a:schemeClr>
                </a:solidFill>
              </a:rPr>
              <a:t> object; span=(0, 6), match='Python’&gt;: This tells you it’s a match object, i.e., the result of the regex search.</a:t>
            </a:r>
          </a:p>
          <a:p>
            <a:endParaRPr lang="en-US" dirty="0">
              <a:solidFill>
                <a:schemeClr val="accent1">
                  <a:lumMod val="50000"/>
                </a:schemeClr>
              </a:solidFill>
            </a:endParaRPr>
          </a:p>
          <a:p>
            <a:r>
              <a:rPr lang="en-US" dirty="0">
                <a:solidFill>
                  <a:schemeClr val="accent1">
                    <a:lumMod val="50000"/>
                  </a:schemeClr>
                </a:solidFill>
              </a:rPr>
              <a:t>span=(0, 6)This shows the start and end index positions of the match in the string.</a:t>
            </a:r>
          </a:p>
          <a:p>
            <a:endParaRPr lang="en-US" dirty="0">
              <a:solidFill>
                <a:schemeClr val="accent1">
                  <a:lumMod val="50000"/>
                </a:schemeClr>
              </a:solidFill>
            </a:endParaRPr>
          </a:p>
          <a:p>
            <a:r>
              <a:rPr lang="en-US" dirty="0">
                <a:solidFill>
                  <a:schemeClr val="accent1">
                    <a:lumMod val="50000"/>
                  </a:schemeClr>
                </a:solidFill>
              </a:rPr>
              <a:t>0: the match starts at index 0 (the very first character of the string).</a:t>
            </a:r>
          </a:p>
          <a:p>
            <a:r>
              <a:rPr lang="en-US" dirty="0">
                <a:solidFill>
                  <a:schemeClr val="accent1">
                    <a:lumMod val="50000"/>
                  </a:schemeClr>
                </a:solidFill>
              </a:rPr>
              <a:t>6: the match ends at index 6 (exclusive, meaning up to index 5).</a:t>
            </a:r>
          </a:p>
        </p:txBody>
      </p:sp>
    </p:spTree>
    <p:extLst>
      <p:ext uri="{BB962C8B-B14F-4D97-AF65-F5344CB8AC3E}">
        <p14:creationId xmlns:p14="http://schemas.microsoft.com/office/powerpoint/2010/main" val="25601863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61BA-4393-245F-6386-A169E5C4BF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76E7800-CE83-5D1E-91EF-47FD4C0E4B48}"/>
              </a:ext>
            </a:extLst>
          </p:cNvPr>
          <p:cNvSpPr/>
          <p:nvPr/>
        </p:nvSpPr>
        <p:spPr>
          <a:xfrm>
            <a:off x="0" y="0"/>
            <a:ext cx="12192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Regular Expressions (Regex)</a:t>
            </a:r>
          </a:p>
          <a:p>
            <a:r>
              <a:rPr lang="en-US" dirty="0">
                <a:solidFill>
                  <a:schemeClr val="accent1">
                    <a:lumMod val="50000"/>
                  </a:schemeClr>
                </a:solidFill>
              </a:rPr>
              <a:t>It is the official online repository where Python developers publish and share open-source Python packages and libraries.</a:t>
            </a:r>
          </a:p>
          <a:p>
            <a:r>
              <a:rPr lang="en-US" dirty="0">
                <a:solidFill>
                  <a:schemeClr val="accent1">
                    <a:lumMod val="50000"/>
                  </a:schemeClr>
                </a:solidFill>
              </a:rPr>
              <a:t> </a:t>
            </a:r>
            <a:r>
              <a:rPr lang="en-US" dirty="0" err="1">
                <a:solidFill>
                  <a:schemeClr val="accent1">
                    <a:lumMod val="50000"/>
                  </a:schemeClr>
                </a:solidFill>
              </a:rPr>
              <a:t>number_match</a:t>
            </a:r>
            <a:r>
              <a:rPr lang="en-US" dirty="0">
                <a:solidFill>
                  <a:schemeClr val="accent1">
                    <a:lumMod val="50000"/>
                  </a:schemeClr>
                </a:solidFill>
              </a:rPr>
              <a:t>=</a:t>
            </a:r>
            <a:r>
              <a:rPr lang="en-US" dirty="0" err="1">
                <a:solidFill>
                  <a:schemeClr val="accent1">
                    <a:lumMod val="50000"/>
                  </a:schemeClr>
                </a:solidFill>
              </a:rPr>
              <a:t>re.findall</a:t>
            </a:r>
            <a:r>
              <a:rPr lang="en-US" dirty="0">
                <a:solidFill>
                  <a:schemeClr val="accent1">
                    <a:lumMod val="50000"/>
                  </a:schemeClr>
                </a:solidFill>
              </a:rPr>
              <a:t>(r"\d", "My number is 9876")   # ['9', '8', '7', '6']</a:t>
            </a:r>
          </a:p>
          <a:p>
            <a:r>
              <a:rPr lang="en-US" dirty="0" err="1">
                <a:solidFill>
                  <a:schemeClr val="accent1">
                    <a:lumMod val="50000"/>
                  </a:schemeClr>
                </a:solidFill>
              </a:rPr>
              <a:t>string_match</a:t>
            </a:r>
            <a:r>
              <a:rPr lang="en-US" dirty="0">
                <a:solidFill>
                  <a:schemeClr val="accent1">
                    <a:lumMod val="50000"/>
                  </a:schemeClr>
                </a:solidFill>
              </a:rPr>
              <a:t>=</a:t>
            </a:r>
            <a:r>
              <a:rPr lang="en-US" dirty="0" err="1">
                <a:solidFill>
                  <a:schemeClr val="accent1">
                    <a:lumMod val="50000"/>
                  </a:schemeClr>
                </a:solidFill>
              </a:rPr>
              <a:t>re.findall</a:t>
            </a:r>
            <a:r>
              <a:rPr lang="en-US" dirty="0">
                <a:solidFill>
                  <a:schemeClr val="accent1">
                    <a:lumMod val="50000"/>
                  </a:schemeClr>
                </a:solidFill>
              </a:rPr>
              <a:t>(r"\w", "Hi_123!")            # ['H', '</a:t>
            </a:r>
            <a:r>
              <a:rPr lang="en-US" dirty="0" err="1">
                <a:solidFill>
                  <a:schemeClr val="accent1">
                    <a:lumMod val="50000"/>
                  </a:schemeClr>
                </a:solidFill>
              </a:rPr>
              <a:t>i</a:t>
            </a:r>
            <a:r>
              <a:rPr lang="en-US" dirty="0">
                <a:solidFill>
                  <a:schemeClr val="accent1">
                    <a:lumMod val="50000"/>
                  </a:schemeClr>
                </a:solidFill>
              </a:rPr>
              <a:t>', '_', '1', '2', '3']</a:t>
            </a:r>
          </a:p>
          <a:p>
            <a:r>
              <a:rPr lang="en-US" dirty="0" err="1">
                <a:solidFill>
                  <a:schemeClr val="accent1">
                    <a:lumMod val="50000"/>
                  </a:schemeClr>
                </a:solidFill>
              </a:rPr>
              <a:t>pattern_match</a:t>
            </a:r>
            <a:r>
              <a:rPr lang="en-US" dirty="0">
                <a:solidFill>
                  <a:schemeClr val="accent1">
                    <a:lumMod val="50000"/>
                  </a:schemeClr>
                </a:solidFill>
              </a:rPr>
              <a:t>=</a:t>
            </a:r>
            <a:r>
              <a:rPr lang="en-US" dirty="0" err="1">
                <a:solidFill>
                  <a:schemeClr val="accent1">
                    <a:lumMod val="50000"/>
                  </a:schemeClr>
                </a:solidFill>
              </a:rPr>
              <a:t>re.findall</a:t>
            </a:r>
            <a:r>
              <a:rPr lang="en-US" dirty="0">
                <a:solidFill>
                  <a:schemeClr val="accent1">
                    <a:lumMod val="50000"/>
                  </a:schemeClr>
                </a:solidFill>
              </a:rPr>
              <a:t>(r"\s", "Hello World")        # [' ']</a:t>
            </a:r>
          </a:p>
          <a:p>
            <a:r>
              <a:rPr lang="en-US" dirty="0">
                <a:solidFill>
                  <a:schemeClr val="accent1">
                    <a:lumMod val="50000"/>
                  </a:schemeClr>
                </a:solidFill>
              </a:rPr>
              <a:t>print(</a:t>
            </a:r>
            <a:r>
              <a:rPr lang="en-US" dirty="0" err="1">
                <a:solidFill>
                  <a:schemeClr val="accent1">
                    <a:lumMod val="50000"/>
                  </a:schemeClr>
                </a:solidFill>
              </a:rPr>
              <a:t>number_match</a:t>
            </a:r>
            <a:r>
              <a:rPr lang="en-US" dirty="0">
                <a:solidFill>
                  <a:schemeClr val="accent1">
                    <a:lumMod val="50000"/>
                  </a:schemeClr>
                </a:solidFill>
              </a:rPr>
              <a:t>)</a:t>
            </a:r>
          </a:p>
          <a:p>
            <a:r>
              <a:rPr lang="en-US" dirty="0">
                <a:solidFill>
                  <a:schemeClr val="accent1">
                    <a:lumMod val="50000"/>
                  </a:schemeClr>
                </a:solidFill>
              </a:rPr>
              <a:t>print(</a:t>
            </a:r>
            <a:r>
              <a:rPr lang="en-US" dirty="0" err="1">
                <a:solidFill>
                  <a:schemeClr val="accent1">
                    <a:lumMod val="50000"/>
                  </a:schemeClr>
                </a:solidFill>
              </a:rPr>
              <a:t>string_match</a:t>
            </a:r>
            <a:r>
              <a:rPr lang="en-US" dirty="0">
                <a:solidFill>
                  <a:schemeClr val="accent1">
                    <a:lumMod val="50000"/>
                  </a:schemeClr>
                </a:solidFill>
              </a:rPr>
              <a:t>)</a:t>
            </a:r>
          </a:p>
          <a:p>
            <a:r>
              <a:rPr lang="en-US" dirty="0">
                <a:solidFill>
                  <a:schemeClr val="accent1">
                    <a:lumMod val="50000"/>
                  </a:schemeClr>
                </a:solidFill>
              </a:rPr>
              <a:t>print(</a:t>
            </a:r>
            <a:r>
              <a:rPr lang="en-US" dirty="0" err="1">
                <a:solidFill>
                  <a:schemeClr val="accent1">
                    <a:lumMod val="50000"/>
                  </a:schemeClr>
                </a:solidFill>
              </a:rPr>
              <a:t>pattern_match</a:t>
            </a:r>
            <a:r>
              <a:rPr lang="en-US" dirty="0">
                <a:solidFill>
                  <a:schemeClr val="accent1">
                    <a:lumMod val="50000"/>
                  </a:schemeClr>
                </a:solidFill>
              </a:rPr>
              <a:t>)</a:t>
            </a:r>
          </a:p>
          <a:p>
            <a:endParaRPr lang="en-US" dirty="0">
              <a:solidFill>
                <a:schemeClr val="accent1">
                  <a:lumMod val="50000"/>
                </a:schemeClr>
              </a:solidFill>
            </a:endParaRPr>
          </a:p>
          <a:p>
            <a:r>
              <a:rPr lang="en-US" dirty="0">
                <a:solidFill>
                  <a:srgbClr val="C00000"/>
                </a:solidFill>
              </a:rPr>
              <a:t>Match if string starts with "Hello“</a:t>
            </a:r>
          </a:p>
          <a:p>
            <a:r>
              <a:rPr lang="en-US" dirty="0">
                <a:solidFill>
                  <a:schemeClr val="accent1">
                    <a:lumMod val="50000"/>
                  </a:schemeClr>
                </a:solidFill>
              </a:rPr>
              <a:t>import re</a:t>
            </a:r>
          </a:p>
          <a:p>
            <a:r>
              <a:rPr lang="en-US" dirty="0">
                <a:solidFill>
                  <a:schemeClr val="accent1">
                    <a:lumMod val="50000"/>
                  </a:schemeClr>
                </a:solidFill>
              </a:rPr>
              <a:t>text = "Hello World"</a:t>
            </a:r>
          </a:p>
          <a:p>
            <a:r>
              <a:rPr lang="en-US" dirty="0">
                <a:solidFill>
                  <a:schemeClr val="accent1">
                    <a:lumMod val="50000"/>
                  </a:schemeClr>
                </a:solidFill>
              </a:rPr>
              <a:t>if </a:t>
            </a:r>
            <a:r>
              <a:rPr lang="en-US" dirty="0" err="1">
                <a:solidFill>
                  <a:schemeClr val="accent1">
                    <a:lumMod val="50000"/>
                  </a:schemeClr>
                </a:solidFill>
              </a:rPr>
              <a:t>re.match</a:t>
            </a:r>
            <a:r>
              <a:rPr lang="en-US" dirty="0">
                <a:solidFill>
                  <a:schemeClr val="accent1">
                    <a:lumMod val="50000"/>
                  </a:schemeClr>
                </a:solidFill>
              </a:rPr>
              <a:t>("^Hello", text):</a:t>
            </a:r>
          </a:p>
          <a:p>
            <a:r>
              <a:rPr lang="en-US" dirty="0">
                <a:solidFill>
                  <a:schemeClr val="accent1">
                    <a:lumMod val="50000"/>
                  </a:schemeClr>
                </a:solidFill>
              </a:rPr>
              <a:t>    print("Match found")</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rgbClr val="C00000"/>
                </a:solidFill>
              </a:rPr>
              <a:t>Real-Time Environments:</a:t>
            </a:r>
          </a:p>
          <a:p>
            <a:r>
              <a:rPr lang="en-US" dirty="0">
                <a:solidFill>
                  <a:schemeClr val="accent1">
                    <a:lumMod val="50000"/>
                  </a:schemeClr>
                </a:solidFill>
              </a:rPr>
              <a:t>Email addresses: </a:t>
            </a:r>
            <a:r>
              <a:rPr lang="en-US" dirty="0">
                <a:solidFill>
                  <a:schemeClr val="accent1">
                    <a:lumMod val="50000"/>
                  </a:schemeClr>
                </a:solidFill>
                <a:hlinkClick r:id="rId2"/>
              </a:rPr>
              <a:t>username@domain.com</a:t>
            </a:r>
            <a:endParaRPr lang="en-US" dirty="0">
              <a:solidFill>
                <a:schemeClr val="accent1">
                  <a:lumMod val="50000"/>
                </a:schemeClr>
              </a:solidFill>
            </a:endParaRPr>
          </a:p>
          <a:p>
            <a:r>
              <a:rPr lang="en-US" dirty="0">
                <a:solidFill>
                  <a:schemeClr val="accent1">
                    <a:lumMod val="50000"/>
                  </a:schemeClr>
                </a:solidFill>
              </a:rPr>
              <a:t>Mobile numbers: 10-digit numbers</a:t>
            </a:r>
          </a:p>
          <a:p>
            <a:r>
              <a:rPr lang="en-US" dirty="0">
                <a:solidFill>
                  <a:schemeClr val="accent1">
                    <a:lumMod val="50000"/>
                  </a:schemeClr>
                </a:solidFill>
              </a:rPr>
              <a:t>Passwords: Strong passwords with rules (uppercase, lowercase, digits, special chars)</a:t>
            </a:r>
          </a:p>
        </p:txBody>
      </p:sp>
      <p:sp>
        <p:nvSpPr>
          <p:cNvPr id="3" name="Rectangle 2">
            <a:extLst>
              <a:ext uri="{FF2B5EF4-FFF2-40B4-BE49-F238E27FC236}">
                <a16:creationId xmlns:a16="http://schemas.microsoft.com/office/drawing/2014/main" id="{F70507F8-1B1B-E62A-5243-E525A90A457D}"/>
              </a:ext>
            </a:extLst>
          </p:cNvPr>
          <p:cNvSpPr/>
          <p:nvPr/>
        </p:nvSpPr>
        <p:spPr>
          <a:xfrm>
            <a:off x="6741267" y="1425103"/>
            <a:ext cx="5363183" cy="2363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50000"/>
                  </a:schemeClr>
                </a:solidFill>
              </a:rPr>
              <a:t>Special Characters</a:t>
            </a:r>
          </a:p>
          <a:p>
            <a:r>
              <a:rPr lang="en-US" dirty="0">
                <a:solidFill>
                  <a:schemeClr val="accent1">
                    <a:lumMod val="50000"/>
                  </a:schemeClr>
                </a:solidFill>
              </a:rPr>
              <a:t>. (dot) → Matches any single character except newline.</a:t>
            </a:r>
          </a:p>
          <a:p>
            <a:r>
              <a:rPr lang="en-US" dirty="0">
                <a:solidFill>
                  <a:schemeClr val="accent1">
                    <a:lumMod val="50000"/>
                  </a:schemeClr>
                </a:solidFill>
              </a:rPr>
              <a:t>\d → Matches digits (0–9).</a:t>
            </a:r>
          </a:p>
          <a:p>
            <a:r>
              <a:rPr lang="en-US" dirty="0">
                <a:solidFill>
                  <a:schemeClr val="accent1">
                    <a:lumMod val="50000"/>
                  </a:schemeClr>
                </a:solidFill>
              </a:rPr>
              <a:t>\D → Matches non-digit characters.</a:t>
            </a:r>
          </a:p>
          <a:p>
            <a:r>
              <a:rPr lang="en-US" dirty="0">
                <a:solidFill>
                  <a:schemeClr val="accent1">
                    <a:lumMod val="50000"/>
                  </a:schemeClr>
                </a:solidFill>
              </a:rPr>
              <a:t>\w → Matches word characters (a–z, A–Z, 0–9, _).</a:t>
            </a:r>
          </a:p>
          <a:p>
            <a:r>
              <a:rPr lang="en-US" dirty="0">
                <a:solidFill>
                  <a:schemeClr val="accent1">
                    <a:lumMod val="50000"/>
                  </a:schemeClr>
                </a:solidFill>
              </a:rPr>
              <a:t>\W → Matches non-word characters.</a:t>
            </a:r>
          </a:p>
          <a:p>
            <a:r>
              <a:rPr lang="en-US" dirty="0">
                <a:solidFill>
                  <a:schemeClr val="accent1">
                    <a:lumMod val="50000"/>
                  </a:schemeClr>
                </a:solidFill>
              </a:rPr>
              <a:t>\s → Matches whitespace (space, tab, newline).</a:t>
            </a:r>
          </a:p>
          <a:p>
            <a:r>
              <a:rPr lang="en-US" dirty="0">
                <a:solidFill>
                  <a:schemeClr val="accent1">
                    <a:lumMod val="50000"/>
                  </a:schemeClr>
                </a:solidFill>
              </a:rPr>
              <a:t>\S → Matches non-whitespace characters.</a:t>
            </a:r>
          </a:p>
        </p:txBody>
      </p:sp>
    </p:spTree>
    <p:extLst>
      <p:ext uri="{BB962C8B-B14F-4D97-AF65-F5344CB8AC3E}">
        <p14:creationId xmlns:p14="http://schemas.microsoft.com/office/powerpoint/2010/main" val="13025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D9FDC-A10B-2172-3EA7-B327B4EB3DE3}"/>
              </a:ext>
            </a:extLst>
          </p:cNvPr>
          <p:cNvSpPr>
            <a:spLocks noGrp="1"/>
          </p:cNvSpPr>
          <p:nvPr>
            <p:ph idx="1"/>
          </p:nvPr>
        </p:nvSpPr>
        <p:spPr>
          <a:xfrm>
            <a:off x="0" y="0"/>
            <a:ext cx="12192000" cy="6858000"/>
          </a:xfrm>
        </p:spPr>
        <p:txBody>
          <a:bodyPr/>
          <a:lstStyle/>
          <a:p>
            <a:pPr marL="0" indent="0">
              <a:lnSpc>
                <a:spcPct val="80000"/>
              </a:lnSpc>
              <a:buNone/>
            </a:pPr>
            <a:r>
              <a:rPr lang="en-IN" sz="2000" b="1" dirty="0">
                <a:solidFill>
                  <a:schemeClr val="accent2">
                    <a:lumMod val="75000"/>
                  </a:schemeClr>
                </a:solidFill>
              </a:rPr>
              <a:t>Types of IDE:</a:t>
            </a:r>
          </a:p>
          <a:p>
            <a:pPr marL="0" indent="0">
              <a:buNone/>
            </a:pPr>
            <a:r>
              <a:rPr lang="en-US" sz="2000" dirty="0">
                <a:solidFill>
                  <a:schemeClr val="accent1">
                    <a:lumMod val="75000"/>
                  </a:schemeClr>
                </a:solidFill>
              </a:rPr>
              <a:t>An Integrated Development Environment or IDE is a software platform that facilitates the creation of other software applications by providing a space to write, compile, and debug code, sometimes with value-adding tools that reduce development efforts.</a:t>
            </a:r>
          </a:p>
          <a:p>
            <a:pPr marL="0" indent="0">
              <a:buNone/>
            </a:pPr>
            <a:r>
              <a:rPr lang="en-IN" sz="2000" dirty="0">
                <a:solidFill>
                  <a:schemeClr val="accent1">
                    <a:lumMod val="75000"/>
                  </a:schemeClr>
                </a:solidFill>
                <a:hlinkClick r:id="rId2">
                  <a:extLst>
                    <a:ext uri="{A12FA001-AC4F-418D-AE19-62706E023703}">
                      <ahyp:hlinkClr xmlns:ahyp="http://schemas.microsoft.com/office/drawing/2018/hyperlinkcolor" val="tx"/>
                    </a:ext>
                  </a:extLst>
                </a:hlinkClick>
              </a:rPr>
              <a:t>https://www.spiceworks.com/tech/devops/articles/what-is-ide/</a:t>
            </a:r>
            <a:endParaRPr lang="en-IN" sz="2000" dirty="0">
              <a:solidFill>
                <a:schemeClr val="accent1">
                  <a:lumMod val="75000"/>
                </a:schemeClr>
              </a:solidFill>
            </a:endParaRPr>
          </a:p>
          <a:p>
            <a:pPr marL="0" indent="0">
              <a:buNone/>
            </a:pPr>
            <a:endParaRPr lang="en-IN" sz="2000" dirty="0"/>
          </a:p>
        </p:txBody>
      </p:sp>
      <p:pic>
        <p:nvPicPr>
          <p:cNvPr id="5" name="Picture 4">
            <a:extLst>
              <a:ext uri="{FF2B5EF4-FFF2-40B4-BE49-F238E27FC236}">
                <a16:creationId xmlns:a16="http://schemas.microsoft.com/office/drawing/2014/main" id="{D8D286A3-927D-ADEB-0CA4-2BE7FF0F3AE5}"/>
              </a:ext>
            </a:extLst>
          </p:cNvPr>
          <p:cNvPicPr>
            <a:picLocks noChangeAspect="1"/>
          </p:cNvPicPr>
          <p:nvPr/>
        </p:nvPicPr>
        <p:blipFill>
          <a:blip r:embed="rId3"/>
          <a:stretch>
            <a:fillRect/>
          </a:stretch>
        </p:blipFill>
        <p:spPr>
          <a:xfrm>
            <a:off x="0" y="2140085"/>
            <a:ext cx="12192000" cy="4717915"/>
          </a:xfrm>
          <a:prstGeom prst="rect">
            <a:avLst/>
          </a:prstGeom>
        </p:spPr>
      </p:pic>
    </p:spTree>
    <p:extLst>
      <p:ext uri="{BB962C8B-B14F-4D97-AF65-F5344CB8AC3E}">
        <p14:creationId xmlns:p14="http://schemas.microsoft.com/office/powerpoint/2010/main" val="29622605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1751-E3DC-291E-A901-21D41FAA9D3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834C2C2-0F72-AA04-F4D6-3F1F4C30D3B8}"/>
              </a:ext>
            </a:extLst>
          </p:cNvPr>
          <p:cNvSpPr/>
          <p:nvPr/>
        </p:nvSpPr>
        <p:spPr>
          <a:xfrm>
            <a:off x="0" y="0"/>
            <a:ext cx="6096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Regular Expressions (Regex)</a:t>
            </a:r>
          </a:p>
          <a:p>
            <a:endParaRPr lang="en-US" dirty="0">
              <a:solidFill>
                <a:schemeClr val="accent1">
                  <a:lumMod val="50000"/>
                </a:schemeClr>
              </a:solidFill>
            </a:endParaRPr>
          </a:p>
          <a:p>
            <a:r>
              <a:rPr lang="en-US" dirty="0">
                <a:solidFill>
                  <a:srgbClr val="C00000"/>
                </a:solidFill>
              </a:rPr>
              <a:t>Email Validation</a:t>
            </a:r>
          </a:p>
          <a:p>
            <a:r>
              <a:rPr lang="en-US" dirty="0">
                <a:solidFill>
                  <a:schemeClr val="accent1">
                    <a:lumMod val="50000"/>
                  </a:schemeClr>
                </a:solidFill>
              </a:rPr>
              <a:t>import re</a:t>
            </a:r>
          </a:p>
          <a:p>
            <a:r>
              <a:rPr lang="en-US" dirty="0">
                <a:solidFill>
                  <a:schemeClr val="accent1">
                    <a:lumMod val="50000"/>
                  </a:schemeClr>
                </a:solidFill>
              </a:rPr>
              <a:t>email = "user@example.com"</a:t>
            </a:r>
          </a:p>
          <a:p>
            <a:r>
              <a:rPr lang="en-US" dirty="0">
                <a:solidFill>
                  <a:schemeClr val="accent1">
                    <a:lumMod val="50000"/>
                  </a:schemeClr>
                </a:solidFill>
              </a:rPr>
              <a:t>if </a:t>
            </a:r>
            <a:r>
              <a:rPr lang="en-US" dirty="0" err="1">
                <a:solidFill>
                  <a:schemeClr val="accent1">
                    <a:lumMod val="50000"/>
                  </a:schemeClr>
                </a:solidFill>
              </a:rPr>
              <a:t>re.match</a:t>
            </a:r>
            <a:r>
              <a:rPr lang="en-US" dirty="0">
                <a:solidFill>
                  <a:schemeClr val="accent1">
                    <a:lumMod val="50000"/>
                  </a:schemeClr>
                </a:solidFill>
              </a:rPr>
              <a:t>(r"^[a-zA-Z0-9._]+@[a-z]+\.[a-z]{2,3}$", email):</a:t>
            </a:r>
          </a:p>
          <a:p>
            <a:r>
              <a:rPr lang="en-US" dirty="0">
                <a:solidFill>
                  <a:schemeClr val="accent1">
                    <a:lumMod val="50000"/>
                  </a:schemeClr>
                </a:solidFill>
              </a:rPr>
              <a:t>    print("Valid Email")</a:t>
            </a:r>
          </a:p>
          <a:p>
            <a:r>
              <a:rPr lang="en-US" dirty="0">
                <a:solidFill>
                  <a:schemeClr val="accent1">
                    <a:lumMod val="50000"/>
                  </a:schemeClr>
                </a:solidFill>
              </a:rPr>
              <a:t>else:</a:t>
            </a:r>
          </a:p>
          <a:p>
            <a:r>
              <a:rPr lang="en-US" dirty="0">
                <a:solidFill>
                  <a:schemeClr val="accent1">
                    <a:lumMod val="50000"/>
                  </a:schemeClr>
                </a:solidFill>
              </a:rPr>
              <a:t>    print("Invalid Email")</a:t>
            </a:r>
          </a:p>
          <a:p>
            <a:endParaRPr lang="en-US" dirty="0">
              <a:solidFill>
                <a:srgbClr val="C00000"/>
              </a:solidFill>
            </a:endParaRPr>
          </a:p>
          <a:p>
            <a:r>
              <a:rPr lang="en-US" dirty="0">
                <a:solidFill>
                  <a:srgbClr val="C00000"/>
                </a:solidFill>
              </a:rPr>
              <a:t>Data Extraction / Parsing</a:t>
            </a:r>
          </a:p>
          <a:p>
            <a:r>
              <a:rPr lang="en-US" dirty="0">
                <a:solidFill>
                  <a:schemeClr val="accent1">
                    <a:lumMod val="50000"/>
                  </a:schemeClr>
                </a:solidFill>
              </a:rPr>
              <a:t>Examples: Extract all phone numbers from a document.</a:t>
            </a:r>
          </a:p>
          <a:p>
            <a:r>
              <a:rPr lang="en-US" dirty="0">
                <a:solidFill>
                  <a:schemeClr val="accent1">
                    <a:lumMod val="50000"/>
                  </a:schemeClr>
                </a:solidFill>
              </a:rPr>
              <a:t>Extract hashtags from social media posts.</a:t>
            </a:r>
          </a:p>
          <a:p>
            <a:r>
              <a:rPr lang="en-US" dirty="0">
                <a:solidFill>
                  <a:schemeClr val="accent1">
                    <a:lumMod val="50000"/>
                  </a:schemeClr>
                </a:solidFill>
              </a:rPr>
              <a:t>Extract dates, times, or IP addresses from logs.</a:t>
            </a:r>
          </a:p>
          <a:p>
            <a:r>
              <a:rPr lang="en-US" dirty="0">
                <a:solidFill>
                  <a:schemeClr val="accent1">
                    <a:lumMod val="50000"/>
                  </a:schemeClr>
                </a:solidFill>
              </a:rPr>
              <a:t>Why it’s useful: Automates data cleaning &amp; extraction from unstructured text.</a:t>
            </a:r>
          </a:p>
          <a:p>
            <a:endParaRPr lang="en-US" dirty="0">
              <a:solidFill>
                <a:schemeClr val="accent1">
                  <a:lumMod val="50000"/>
                </a:schemeClr>
              </a:solidFill>
            </a:endParaRPr>
          </a:p>
          <a:p>
            <a:r>
              <a:rPr lang="en-US" dirty="0">
                <a:solidFill>
                  <a:schemeClr val="accent1">
                    <a:lumMod val="50000"/>
                  </a:schemeClr>
                </a:solidFill>
              </a:rPr>
              <a:t>text = "Call me at 9876543210 or 9123456789"</a:t>
            </a:r>
          </a:p>
          <a:p>
            <a:r>
              <a:rPr lang="en-US" dirty="0">
                <a:solidFill>
                  <a:schemeClr val="accent1">
                    <a:lumMod val="50000"/>
                  </a:schemeClr>
                </a:solidFill>
              </a:rPr>
              <a:t>numbers = </a:t>
            </a:r>
            <a:r>
              <a:rPr lang="en-US" dirty="0" err="1">
                <a:solidFill>
                  <a:schemeClr val="accent1">
                    <a:lumMod val="50000"/>
                  </a:schemeClr>
                </a:solidFill>
              </a:rPr>
              <a:t>re.findall</a:t>
            </a:r>
            <a:r>
              <a:rPr lang="en-US" dirty="0">
                <a:solidFill>
                  <a:schemeClr val="accent1">
                    <a:lumMod val="50000"/>
                  </a:schemeClr>
                </a:solidFill>
              </a:rPr>
              <a:t>(r"\d{10}", text)</a:t>
            </a:r>
          </a:p>
          <a:p>
            <a:r>
              <a:rPr lang="en-US" dirty="0">
                <a:solidFill>
                  <a:schemeClr val="accent1">
                    <a:lumMod val="50000"/>
                  </a:schemeClr>
                </a:solidFill>
              </a:rPr>
              <a:t>print(numbers)  # ['9876543210', '9123456789']</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
        <p:nvSpPr>
          <p:cNvPr id="2" name="Rectangle 1">
            <a:extLst>
              <a:ext uri="{FF2B5EF4-FFF2-40B4-BE49-F238E27FC236}">
                <a16:creationId xmlns:a16="http://schemas.microsoft.com/office/drawing/2014/main" id="{81042F5C-80DD-AD31-6E98-D45CA73DC384}"/>
              </a:ext>
            </a:extLst>
          </p:cNvPr>
          <p:cNvSpPr/>
          <p:nvPr/>
        </p:nvSpPr>
        <p:spPr>
          <a:xfrm>
            <a:off x="6096000" y="0"/>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accent1">
                  <a:lumMod val="50000"/>
                </a:schemeClr>
              </a:solidFill>
            </a:endParaRPr>
          </a:p>
          <a:p>
            <a:r>
              <a:rPr lang="en-US" dirty="0">
                <a:solidFill>
                  <a:srgbClr val="C00000"/>
                </a:solidFill>
              </a:rPr>
              <a:t>Log Analysis &amp; Monitoring</a:t>
            </a:r>
          </a:p>
          <a:p>
            <a:r>
              <a:rPr lang="en-US" dirty="0">
                <a:solidFill>
                  <a:schemeClr val="accent1">
                    <a:lumMod val="50000"/>
                  </a:schemeClr>
                </a:solidFill>
              </a:rPr>
              <a:t>In real-time systems like servers, banking apps, or e-commerce, logs are generated constantly.</a:t>
            </a:r>
          </a:p>
          <a:p>
            <a:r>
              <a:rPr lang="en-US" dirty="0">
                <a:solidFill>
                  <a:schemeClr val="accent1">
                    <a:lumMod val="50000"/>
                  </a:schemeClr>
                </a:solidFill>
              </a:rPr>
              <a:t>Regex helps in: Detecting errors in logs. Extracting IP addresses, user actions, timestamps.</a:t>
            </a:r>
          </a:p>
          <a:p>
            <a:endParaRPr lang="en-US" dirty="0">
              <a:solidFill>
                <a:schemeClr val="accent1">
                  <a:lumMod val="50000"/>
                </a:schemeClr>
              </a:solidFill>
            </a:endParaRPr>
          </a:p>
          <a:p>
            <a:r>
              <a:rPr lang="en-US" dirty="0">
                <a:solidFill>
                  <a:schemeClr val="accent1">
                    <a:lumMod val="50000"/>
                  </a:schemeClr>
                </a:solidFill>
              </a:rPr>
              <a:t>log = "Error: User 192.168.0.1 failed login"</a:t>
            </a:r>
          </a:p>
          <a:p>
            <a:r>
              <a:rPr lang="en-US" dirty="0" err="1">
                <a:solidFill>
                  <a:schemeClr val="accent1">
                    <a:lumMod val="50000"/>
                  </a:schemeClr>
                </a:solidFill>
              </a:rPr>
              <a:t>ip</a:t>
            </a:r>
            <a:r>
              <a:rPr lang="en-US" dirty="0">
                <a:solidFill>
                  <a:schemeClr val="accent1">
                    <a:lumMod val="50000"/>
                  </a:schemeClr>
                </a:solidFill>
              </a:rPr>
              <a:t> = </a:t>
            </a:r>
            <a:r>
              <a:rPr lang="en-US" dirty="0" err="1">
                <a:solidFill>
                  <a:schemeClr val="accent1">
                    <a:lumMod val="50000"/>
                  </a:schemeClr>
                </a:solidFill>
              </a:rPr>
              <a:t>re.findall</a:t>
            </a:r>
            <a:r>
              <a:rPr lang="en-US" dirty="0">
                <a:solidFill>
                  <a:schemeClr val="accent1">
                    <a:lumMod val="50000"/>
                  </a:schemeClr>
                </a:solidFill>
              </a:rPr>
              <a:t>(r"\d+\.\d+\.\d+\.\d+", log)</a:t>
            </a:r>
          </a:p>
          <a:p>
            <a:r>
              <a:rPr lang="en-US" dirty="0">
                <a:solidFill>
                  <a:schemeClr val="accent1">
                    <a:lumMod val="50000"/>
                  </a:schemeClr>
                </a:solidFill>
              </a:rPr>
              <a:t>print(</a:t>
            </a:r>
            <a:r>
              <a:rPr lang="en-US" dirty="0" err="1">
                <a:solidFill>
                  <a:schemeClr val="accent1">
                    <a:lumMod val="50000"/>
                  </a:schemeClr>
                </a:solidFill>
              </a:rPr>
              <a:t>ip</a:t>
            </a:r>
            <a:r>
              <a:rPr lang="en-US" dirty="0">
                <a:solidFill>
                  <a:schemeClr val="accent1">
                    <a:lumMod val="50000"/>
                  </a:schemeClr>
                </a:solidFill>
              </a:rPr>
              <a:t>)  # ['192.168.0.1']</a:t>
            </a:r>
          </a:p>
          <a:p>
            <a:endParaRPr lang="en-US" dirty="0">
              <a:solidFill>
                <a:schemeClr val="accent1">
                  <a:lumMod val="50000"/>
                </a:schemeClr>
              </a:solidFill>
            </a:endParaRPr>
          </a:p>
          <a:p>
            <a:r>
              <a:rPr lang="en-US" dirty="0">
                <a:solidFill>
                  <a:srgbClr val="C00000"/>
                </a:solidFill>
              </a:rPr>
              <a:t>Text Processing &amp; Web Scraping</a:t>
            </a:r>
          </a:p>
          <a:p>
            <a:r>
              <a:rPr lang="en-US" dirty="0">
                <a:solidFill>
                  <a:schemeClr val="accent1">
                    <a:lumMod val="50000"/>
                  </a:schemeClr>
                </a:solidFill>
              </a:rPr>
              <a:t>Regex is often used to scrape data from websites or documents.</a:t>
            </a:r>
          </a:p>
          <a:p>
            <a:r>
              <a:rPr lang="en-US" dirty="0">
                <a:solidFill>
                  <a:schemeClr val="accent1">
                    <a:lumMod val="50000"/>
                  </a:schemeClr>
                </a:solidFill>
              </a:rPr>
              <a:t>Examples: Extract all links (&lt;a </a:t>
            </a:r>
            <a:r>
              <a:rPr lang="en-US" dirty="0" err="1">
                <a:solidFill>
                  <a:schemeClr val="accent1">
                    <a:lumMod val="50000"/>
                  </a:schemeClr>
                </a:solidFill>
              </a:rPr>
              <a:t>href</a:t>
            </a:r>
            <a:r>
              <a:rPr lang="en-US" dirty="0">
                <a:solidFill>
                  <a:schemeClr val="accent1">
                    <a:lumMod val="50000"/>
                  </a:schemeClr>
                </a:solidFill>
              </a:rPr>
              <a:t>="..."&gt;) from HTML pages. Extract prices from e-commerce websites.</a:t>
            </a:r>
          </a:p>
          <a:p>
            <a:r>
              <a:rPr lang="en-US" dirty="0">
                <a:solidFill>
                  <a:schemeClr val="accent1">
                    <a:lumMod val="50000"/>
                  </a:schemeClr>
                </a:solidFill>
              </a:rPr>
              <a:t>Why it’s useful: Automates large-scale data collection.</a:t>
            </a:r>
          </a:p>
          <a:p>
            <a:endParaRPr lang="en-US" dirty="0">
              <a:solidFill>
                <a:schemeClr val="accent1">
                  <a:lumMod val="50000"/>
                </a:schemeClr>
              </a:solidFill>
            </a:endParaRPr>
          </a:p>
          <a:p>
            <a:r>
              <a:rPr lang="en-US" dirty="0">
                <a:solidFill>
                  <a:srgbClr val="C00000"/>
                </a:solidFill>
              </a:rPr>
              <a:t>Automation in Real-Time Applications</a:t>
            </a:r>
          </a:p>
          <a:p>
            <a:r>
              <a:rPr lang="en-US" dirty="0">
                <a:solidFill>
                  <a:schemeClr val="accent1">
                    <a:lumMod val="50000"/>
                  </a:schemeClr>
                </a:solidFill>
              </a:rPr>
              <a:t>Regex is lightweight and fast, perfect for scripts or automated pipelines.</a:t>
            </a:r>
          </a:p>
          <a:p>
            <a:r>
              <a:rPr lang="en-US" dirty="0">
                <a:solidFill>
                  <a:schemeClr val="accent1">
                    <a:lumMod val="50000"/>
                  </a:schemeClr>
                </a:solidFill>
              </a:rPr>
              <a:t>Examples:</a:t>
            </a:r>
          </a:p>
          <a:p>
            <a:r>
              <a:rPr lang="en-US" dirty="0">
                <a:solidFill>
                  <a:schemeClr val="accent1">
                    <a:lumMod val="50000"/>
                  </a:schemeClr>
                </a:solidFill>
              </a:rPr>
              <a:t>Auto-formatting CSV files.</a:t>
            </a:r>
          </a:p>
          <a:p>
            <a:r>
              <a:rPr lang="en-US" dirty="0">
                <a:solidFill>
                  <a:schemeClr val="accent1">
                    <a:lumMod val="50000"/>
                  </a:schemeClr>
                </a:solidFill>
              </a:rPr>
              <a:t>Validating API input in web applications.</a:t>
            </a:r>
          </a:p>
          <a:p>
            <a:r>
              <a:rPr lang="en-US" dirty="0">
                <a:solidFill>
                  <a:schemeClr val="accent1">
                    <a:lumMod val="50000"/>
                  </a:schemeClr>
                </a:solidFill>
              </a:rPr>
              <a:t>Detecting spam or phishing emails.</a:t>
            </a:r>
          </a:p>
          <a:p>
            <a:endParaRPr lang="en-US" dirty="0">
              <a:solidFill>
                <a:srgbClr val="C00000"/>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7233001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ED482-70D6-1CE3-EC84-E330ED05AE4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1559BDB-15C7-48CA-15B4-E683AEFD566A}"/>
              </a:ext>
            </a:extLst>
          </p:cNvPr>
          <p:cNvSpPr/>
          <p:nvPr/>
        </p:nvSpPr>
        <p:spPr>
          <a:xfrm>
            <a:off x="0" y="0"/>
            <a:ext cx="12192000"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Decorator</a:t>
            </a:r>
          </a:p>
          <a:p>
            <a:r>
              <a:rPr lang="en-US" dirty="0">
                <a:solidFill>
                  <a:schemeClr val="accent1">
                    <a:lumMod val="50000"/>
                  </a:schemeClr>
                </a:solidFill>
              </a:rPr>
              <a:t>A decorator in Python is a special function that adds extra functionality to another function or method without changing its actual code. It’s often used for things like logging, authentication, performance measuring, etc.</a:t>
            </a:r>
          </a:p>
          <a:p>
            <a:endParaRPr lang="en-US" sz="1050" dirty="0">
              <a:solidFill>
                <a:schemeClr val="accent1">
                  <a:lumMod val="50000"/>
                </a:schemeClr>
              </a:solidFill>
            </a:endParaRPr>
          </a:p>
          <a:p>
            <a:r>
              <a:rPr lang="en-US" dirty="0">
                <a:solidFill>
                  <a:schemeClr val="accent1">
                    <a:lumMod val="50000"/>
                  </a:schemeClr>
                </a:solidFill>
              </a:rPr>
              <a:t>How it works: A decorator is just a function that takes another function as input and returns a new function with added behavior. apply it using the @decorator_name syntax above a function.</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
        <p:nvSpPr>
          <p:cNvPr id="4" name="Rectangle 3">
            <a:extLst>
              <a:ext uri="{FF2B5EF4-FFF2-40B4-BE49-F238E27FC236}">
                <a16:creationId xmlns:a16="http://schemas.microsoft.com/office/drawing/2014/main" id="{0DC1FB7E-1A0B-283E-9A2E-3D1C47F9559C}"/>
              </a:ext>
            </a:extLst>
          </p:cNvPr>
          <p:cNvSpPr/>
          <p:nvPr/>
        </p:nvSpPr>
        <p:spPr>
          <a:xfrm>
            <a:off x="0" y="1747519"/>
            <a:ext cx="4917440" cy="51883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50000"/>
                </a:schemeClr>
              </a:solidFill>
              <a:highlight>
                <a:srgbClr val="FFFF00"/>
              </a:highlight>
            </a:endParaRP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add_sprinkles</a:t>
            </a:r>
            <a:r>
              <a:rPr lang="en-US" dirty="0">
                <a:solidFill>
                  <a:schemeClr val="accent1">
                    <a:lumMod val="50000"/>
                  </a:schemeClr>
                </a:solidFill>
              </a:rPr>
              <a:t>(</a:t>
            </a:r>
            <a:r>
              <a:rPr lang="en-US" dirty="0" err="1">
                <a:solidFill>
                  <a:schemeClr val="accent1">
                    <a:lumMod val="50000"/>
                  </a:schemeClr>
                </a:solidFill>
              </a:rPr>
              <a:t>func</a:t>
            </a:r>
            <a:r>
              <a:rPr lang="en-US" dirty="0">
                <a:solidFill>
                  <a:schemeClr val="accent1">
                    <a:lumMod val="50000"/>
                  </a:schemeClr>
                </a:solidFill>
              </a:rPr>
              <a:t>):</a:t>
            </a:r>
          </a:p>
          <a:p>
            <a:r>
              <a:rPr lang="en-US" dirty="0">
                <a:solidFill>
                  <a:schemeClr val="accent1">
                    <a:lumMod val="50000"/>
                  </a:schemeClr>
                </a:solidFill>
              </a:rPr>
              <a:t>    def wrapper():</a:t>
            </a:r>
          </a:p>
          <a:p>
            <a:r>
              <a:rPr lang="en-US" dirty="0">
                <a:solidFill>
                  <a:schemeClr val="accent1">
                    <a:lumMod val="50000"/>
                  </a:schemeClr>
                </a:solidFill>
              </a:rPr>
              <a:t>        </a:t>
            </a:r>
            <a:r>
              <a:rPr lang="en-US" dirty="0" err="1">
                <a:solidFill>
                  <a:schemeClr val="accent1">
                    <a:lumMod val="50000"/>
                  </a:schemeClr>
                </a:solidFill>
              </a:rPr>
              <a:t>func</a:t>
            </a:r>
            <a:r>
              <a:rPr lang="en-US" dirty="0">
                <a:solidFill>
                  <a:schemeClr val="accent1">
                    <a:lumMod val="50000"/>
                  </a:schemeClr>
                </a:solidFill>
              </a:rPr>
              <a:t>()</a:t>
            </a:r>
          </a:p>
          <a:p>
            <a:r>
              <a:rPr lang="en-US" dirty="0">
                <a:solidFill>
                  <a:schemeClr val="accent1">
                    <a:lumMod val="50000"/>
                  </a:schemeClr>
                </a:solidFill>
              </a:rPr>
              <a:t>        print("you add sprinkles")</a:t>
            </a:r>
          </a:p>
          <a:p>
            <a:r>
              <a:rPr lang="en-US" dirty="0">
                <a:solidFill>
                  <a:schemeClr val="accent1">
                    <a:lumMod val="50000"/>
                  </a:schemeClr>
                </a:solidFill>
              </a:rPr>
              <a:t>    return wrapper</a:t>
            </a:r>
          </a:p>
          <a:p>
            <a:endParaRPr lang="en-US" dirty="0">
              <a:solidFill>
                <a:schemeClr val="accent1">
                  <a:lumMod val="50000"/>
                </a:schemeClr>
              </a:solidFill>
            </a:endParaRPr>
          </a:p>
          <a:p>
            <a:r>
              <a:rPr lang="en-US" dirty="0">
                <a:solidFill>
                  <a:schemeClr val="accent1">
                    <a:lumMod val="50000"/>
                  </a:schemeClr>
                </a:solidFill>
              </a:rPr>
              <a:t>@add_sprinkles</a:t>
            </a:r>
          </a:p>
          <a:p>
            <a:r>
              <a:rPr lang="en-US" dirty="0">
                <a:solidFill>
                  <a:schemeClr val="accent1">
                    <a:lumMod val="50000"/>
                  </a:schemeClr>
                </a:solidFill>
              </a:rPr>
              <a:t>def </a:t>
            </a:r>
            <a:r>
              <a:rPr lang="en-US" dirty="0" err="1">
                <a:solidFill>
                  <a:schemeClr val="accent1">
                    <a:lumMod val="50000"/>
                  </a:schemeClr>
                </a:solidFill>
              </a:rPr>
              <a:t>get_icecream</a:t>
            </a:r>
            <a:r>
              <a:rPr lang="en-US" dirty="0">
                <a:solidFill>
                  <a:schemeClr val="accent1">
                    <a:lumMod val="50000"/>
                  </a:schemeClr>
                </a:solidFill>
              </a:rPr>
              <a:t>():</a:t>
            </a:r>
          </a:p>
          <a:p>
            <a:r>
              <a:rPr lang="en-US" dirty="0">
                <a:solidFill>
                  <a:schemeClr val="accent1">
                    <a:lumMod val="50000"/>
                  </a:schemeClr>
                </a:solidFill>
              </a:rPr>
              <a:t>    print("Here is your ice cream")</a:t>
            </a:r>
          </a:p>
          <a:p>
            <a:r>
              <a:rPr lang="en-US" dirty="0" err="1">
                <a:solidFill>
                  <a:schemeClr val="accent1">
                    <a:lumMod val="50000"/>
                  </a:schemeClr>
                </a:solidFill>
              </a:rPr>
              <a:t>get_icecream</a:t>
            </a:r>
            <a:r>
              <a:rPr lang="en-US" dirty="0">
                <a:solidFill>
                  <a:schemeClr val="accent1">
                    <a:lumMod val="50000"/>
                  </a:schemeClr>
                </a:solidFill>
              </a:rPr>
              <a:t>()</a:t>
            </a:r>
          </a:p>
          <a:p>
            <a:endParaRPr lang="en-US" dirty="0">
              <a:solidFill>
                <a:schemeClr val="accent1">
                  <a:lumMod val="50000"/>
                </a:schemeClr>
              </a:solidFill>
              <a:highlight>
                <a:srgbClr val="FFFF00"/>
              </a:highlight>
            </a:endParaRPr>
          </a:p>
          <a:p>
            <a:r>
              <a:rPr lang="en-US" b="1" dirty="0">
                <a:solidFill>
                  <a:schemeClr val="accent1">
                    <a:lumMod val="50000"/>
                  </a:schemeClr>
                </a:solidFill>
              </a:rPr>
              <a:t>Defining the decorator</a:t>
            </a:r>
          </a:p>
          <a:p>
            <a:pPr marL="285750" indent="-285750">
              <a:buFont typeface="Arial" panose="020B0604020202020204" pitchFamily="34" charset="0"/>
              <a:buChar char="•"/>
            </a:pPr>
            <a:r>
              <a:rPr lang="en-US" dirty="0" err="1">
                <a:solidFill>
                  <a:schemeClr val="accent1">
                    <a:lumMod val="50000"/>
                  </a:schemeClr>
                </a:solidFill>
              </a:rPr>
              <a:t>add_sprinkles</a:t>
            </a:r>
            <a:r>
              <a:rPr lang="en-US" dirty="0">
                <a:solidFill>
                  <a:schemeClr val="accent1">
                    <a:lumMod val="50000"/>
                  </a:schemeClr>
                </a:solidFill>
              </a:rPr>
              <a:t> is a decorator function.</a:t>
            </a:r>
          </a:p>
          <a:p>
            <a:pPr marL="285750" indent="-285750">
              <a:buFont typeface="Arial" panose="020B0604020202020204" pitchFamily="34" charset="0"/>
              <a:buChar char="•"/>
            </a:pPr>
            <a:r>
              <a:rPr lang="en-US" dirty="0">
                <a:solidFill>
                  <a:schemeClr val="accent1">
                    <a:lumMod val="50000"/>
                  </a:schemeClr>
                </a:solidFill>
              </a:rPr>
              <a:t>It takes another function </a:t>
            </a:r>
            <a:r>
              <a:rPr lang="en-US" dirty="0" err="1">
                <a:solidFill>
                  <a:schemeClr val="accent1">
                    <a:lumMod val="50000"/>
                  </a:schemeClr>
                </a:solidFill>
              </a:rPr>
              <a:t>func</a:t>
            </a:r>
            <a:r>
              <a:rPr lang="en-US" dirty="0">
                <a:solidFill>
                  <a:schemeClr val="accent1">
                    <a:lumMod val="50000"/>
                  </a:schemeClr>
                </a:solidFill>
              </a:rPr>
              <a:t> as an argument.</a:t>
            </a:r>
          </a:p>
          <a:p>
            <a:pPr marL="285750" indent="-285750">
              <a:buFont typeface="Arial" panose="020B0604020202020204" pitchFamily="34" charset="0"/>
              <a:buChar char="•"/>
            </a:pPr>
            <a:r>
              <a:rPr lang="en-US" dirty="0">
                <a:solidFill>
                  <a:schemeClr val="accent1">
                    <a:lumMod val="50000"/>
                  </a:schemeClr>
                </a:solidFill>
              </a:rPr>
              <a:t>In this case, </a:t>
            </a:r>
            <a:r>
              <a:rPr lang="en-US" dirty="0" err="1">
                <a:solidFill>
                  <a:schemeClr val="accent1">
                    <a:lumMod val="50000"/>
                  </a:schemeClr>
                </a:solidFill>
              </a:rPr>
              <a:t>func</a:t>
            </a:r>
            <a:r>
              <a:rPr lang="en-US" dirty="0">
                <a:solidFill>
                  <a:schemeClr val="accent1">
                    <a:lumMod val="50000"/>
                  </a:schemeClr>
                </a:solidFill>
              </a:rPr>
              <a:t> will eventually be </a:t>
            </a:r>
            <a:r>
              <a:rPr lang="en-US" dirty="0" err="1">
                <a:solidFill>
                  <a:schemeClr val="accent1">
                    <a:lumMod val="50000"/>
                  </a:schemeClr>
                </a:solidFill>
              </a:rPr>
              <a:t>get_icecream</a:t>
            </a:r>
            <a:r>
              <a:rPr lang="en-US" dirty="0">
                <a:solidFill>
                  <a:schemeClr val="accent1">
                    <a:lumMod val="50000"/>
                  </a:schemeClr>
                </a:solidFill>
              </a:rPr>
              <a:t>.</a:t>
            </a:r>
          </a:p>
          <a:p>
            <a:endParaRPr lang="en-US" dirty="0">
              <a:solidFill>
                <a:schemeClr val="accent1">
                  <a:lumMod val="50000"/>
                </a:schemeClr>
              </a:solidFill>
              <a:highlight>
                <a:srgbClr val="FFFF00"/>
              </a:highlight>
            </a:endParaRPr>
          </a:p>
          <a:p>
            <a:endParaRPr lang="en-US" dirty="0">
              <a:solidFill>
                <a:schemeClr val="accent1">
                  <a:lumMod val="50000"/>
                </a:schemeClr>
              </a:solidFill>
              <a:highlight>
                <a:srgbClr val="FFFF00"/>
              </a:highlight>
            </a:endParaRPr>
          </a:p>
          <a:p>
            <a:endParaRPr lang="en-US" dirty="0">
              <a:solidFill>
                <a:schemeClr val="accent1">
                  <a:lumMod val="50000"/>
                </a:schemeClr>
              </a:solidFill>
              <a:highlight>
                <a:srgbClr val="FFFF00"/>
              </a:highlight>
            </a:endParaRPr>
          </a:p>
          <a:p>
            <a:endParaRPr lang="en-US" dirty="0">
              <a:solidFill>
                <a:schemeClr val="accent1">
                  <a:lumMod val="50000"/>
                </a:schemeClr>
              </a:solidFill>
              <a:highlight>
                <a:srgbClr val="FFFF00"/>
              </a:highlight>
            </a:endParaRPr>
          </a:p>
        </p:txBody>
      </p:sp>
      <p:sp>
        <p:nvSpPr>
          <p:cNvPr id="7" name="Rectangle 6">
            <a:extLst>
              <a:ext uri="{FF2B5EF4-FFF2-40B4-BE49-F238E27FC236}">
                <a16:creationId xmlns:a16="http://schemas.microsoft.com/office/drawing/2014/main" id="{6DD15595-2A32-27E4-873C-6E9A7A439761}"/>
              </a:ext>
            </a:extLst>
          </p:cNvPr>
          <p:cNvSpPr/>
          <p:nvPr/>
        </p:nvSpPr>
        <p:spPr>
          <a:xfrm>
            <a:off x="4917440" y="1747519"/>
            <a:ext cx="7274560" cy="51883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50000"/>
                  </a:schemeClr>
                </a:solidFill>
              </a:rPr>
              <a:t>Defining the inner wrapper function</a:t>
            </a:r>
          </a:p>
          <a:p>
            <a:pPr marL="285750" indent="-285750">
              <a:buFont typeface="Arial" panose="020B0604020202020204" pitchFamily="34" charset="0"/>
              <a:buChar char="•"/>
            </a:pPr>
            <a:r>
              <a:rPr lang="en-US" dirty="0">
                <a:solidFill>
                  <a:schemeClr val="accent1">
                    <a:lumMod val="50000"/>
                  </a:schemeClr>
                </a:solidFill>
              </a:rPr>
              <a:t>wrapper is a nested function inside </a:t>
            </a:r>
            <a:r>
              <a:rPr lang="en-US" dirty="0" err="1">
                <a:solidFill>
                  <a:schemeClr val="accent1">
                    <a:lumMod val="50000"/>
                  </a:schemeClr>
                </a:solidFill>
              </a:rPr>
              <a:t>add_sprinkles</a:t>
            </a:r>
            <a:r>
              <a:rPr lang="en-US" dirty="0">
                <a:solidFill>
                  <a:schemeClr val="accent1">
                    <a:lumMod val="50000"/>
                  </a:schemeClr>
                </a:solidFill>
              </a:rPr>
              <a:t>.</a:t>
            </a:r>
          </a:p>
          <a:p>
            <a:pPr marL="285750" indent="-285750">
              <a:buFont typeface="Arial" panose="020B0604020202020204" pitchFamily="34" charset="0"/>
              <a:buChar char="•"/>
            </a:pPr>
            <a:r>
              <a:rPr lang="en-US" dirty="0">
                <a:solidFill>
                  <a:schemeClr val="accent1">
                    <a:lumMod val="50000"/>
                  </a:schemeClr>
                </a:solidFill>
              </a:rPr>
              <a:t>This is the function that will actually replace </a:t>
            </a:r>
            <a:r>
              <a:rPr lang="en-US" dirty="0" err="1">
                <a:solidFill>
                  <a:schemeClr val="accent1">
                    <a:lumMod val="50000"/>
                  </a:schemeClr>
                </a:solidFill>
              </a:rPr>
              <a:t>get_icecream</a:t>
            </a:r>
            <a:r>
              <a:rPr lang="en-US" dirty="0">
                <a:solidFill>
                  <a:schemeClr val="accent1">
                    <a:lumMod val="50000"/>
                  </a:schemeClr>
                </a:solidFill>
              </a:rPr>
              <a:t> when we decorate it.</a:t>
            </a:r>
          </a:p>
          <a:p>
            <a:pPr marL="285750" indent="-285750">
              <a:buFont typeface="Arial" panose="020B0604020202020204" pitchFamily="34" charset="0"/>
              <a:buChar char="•"/>
            </a:pPr>
            <a:r>
              <a:rPr lang="en-US" dirty="0">
                <a:solidFill>
                  <a:schemeClr val="accent1">
                    <a:lumMod val="50000"/>
                  </a:schemeClr>
                </a:solidFill>
              </a:rPr>
              <a:t>Decorators usually use a wrapper so you can add extra behavior before or after calling the original function.</a:t>
            </a:r>
          </a:p>
          <a:p>
            <a:endParaRPr lang="en-US" dirty="0">
              <a:solidFill>
                <a:schemeClr val="accent1">
                  <a:lumMod val="50000"/>
                </a:schemeClr>
              </a:solidFill>
            </a:endParaRPr>
          </a:p>
          <a:p>
            <a:r>
              <a:rPr lang="en-US" b="1" dirty="0">
                <a:solidFill>
                  <a:schemeClr val="accent1">
                    <a:lumMod val="50000"/>
                  </a:schemeClr>
                </a:solidFill>
              </a:rPr>
              <a:t>Adding behavior inside the wrapper</a:t>
            </a:r>
          </a:p>
          <a:p>
            <a:pPr marL="285750" indent="-285750">
              <a:buFont typeface="Arial" panose="020B0604020202020204" pitchFamily="34" charset="0"/>
              <a:buChar char="•"/>
            </a:pPr>
            <a:r>
              <a:rPr lang="en-US" dirty="0">
                <a:solidFill>
                  <a:schemeClr val="accent1">
                    <a:lumMod val="50000"/>
                  </a:schemeClr>
                </a:solidFill>
              </a:rPr>
              <a:t>This is extra behavior added by the decorator.</a:t>
            </a:r>
          </a:p>
          <a:p>
            <a:pPr marL="285750" indent="-285750">
              <a:buFont typeface="Arial" panose="020B0604020202020204" pitchFamily="34" charset="0"/>
              <a:buChar char="•"/>
            </a:pPr>
            <a:r>
              <a:rPr lang="en-US" dirty="0">
                <a:solidFill>
                  <a:schemeClr val="accent1">
                    <a:lumMod val="50000"/>
                  </a:schemeClr>
                </a:solidFill>
              </a:rPr>
              <a:t>It runs before calling the original function.</a:t>
            </a:r>
          </a:p>
          <a:p>
            <a:pPr marL="285750" indent="-285750">
              <a:buFont typeface="Arial" panose="020B0604020202020204" pitchFamily="34" charset="0"/>
              <a:buChar char="•"/>
            </a:pPr>
            <a:r>
              <a:rPr lang="en-US" dirty="0">
                <a:solidFill>
                  <a:schemeClr val="accent1">
                    <a:lumMod val="50000"/>
                  </a:schemeClr>
                </a:solidFill>
              </a:rPr>
              <a:t>In our case, it’s like “adding sprinkles to ice cream.”</a:t>
            </a:r>
          </a:p>
          <a:p>
            <a:endParaRPr lang="en-US" dirty="0">
              <a:solidFill>
                <a:schemeClr val="accent1">
                  <a:lumMod val="50000"/>
                </a:schemeClr>
              </a:solidFill>
              <a:highlight>
                <a:srgbClr val="FFFF00"/>
              </a:highlight>
            </a:endParaRPr>
          </a:p>
          <a:p>
            <a:r>
              <a:rPr lang="en-US" b="1" dirty="0">
                <a:solidFill>
                  <a:schemeClr val="accent1">
                    <a:lumMod val="50000"/>
                  </a:schemeClr>
                </a:solidFill>
              </a:rPr>
              <a:t>Calling the original function</a:t>
            </a:r>
          </a:p>
          <a:p>
            <a:pPr marL="285750" indent="-285750">
              <a:buFont typeface="Arial" panose="020B0604020202020204" pitchFamily="34" charset="0"/>
              <a:buChar char="•"/>
            </a:pPr>
            <a:r>
              <a:rPr lang="en-US" dirty="0">
                <a:solidFill>
                  <a:schemeClr val="accent1">
                    <a:lumMod val="50000"/>
                  </a:schemeClr>
                </a:solidFill>
              </a:rPr>
              <a:t>Here we call the original function (</a:t>
            </a:r>
            <a:r>
              <a:rPr lang="en-US" dirty="0" err="1">
                <a:solidFill>
                  <a:schemeClr val="accent1">
                    <a:lumMod val="50000"/>
                  </a:schemeClr>
                </a:solidFill>
              </a:rPr>
              <a:t>get_icecream</a:t>
            </a:r>
            <a:r>
              <a:rPr lang="en-US" dirty="0">
                <a:solidFill>
                  <a:schemeClr val="accent1">
                    <a:lumMod val="50000"/>
                  </a:schemeClr>
                </a:solidFill>
              </a:rPr>
              <a:t>) inside the wrapper.</a:t>
            </a:r>
          </a:p>
          <a:p>
            <a:pPr marL="285750" indent="-285750">
              <a:buFont typeface="Arial" panose="020B0604020202020204" pitchFamily="34" charset="0"/>
              <a:buChar char="•"/>
            </a:pPr>
            <a:r>
              <a:rPr lang="en-US" dirty="0">
                <a:solidFill>
                  <a:schemeClr val="accent1">
                    <a:lumMod val="50000"/>
                  </a:schemeClr>
                </a:solidFill>
              </a:rPr>
              <a:t>This ensures the main behavior of </a:t>
            </a:r>
            <a:r>
              <a:rPr lang="en-US" dirty="0" err="1">
                <a:solidFill>
                  <a:schemeClr val="accent1">
                    <a:lumMod val="50000"/>
                  </a:schemeClr>
                </a:solidFill>
              </a:rPr>
              <a:t>get_icecream</a:t>
            </a:r>
            <a:r>
              <a:rPr lang="en-US" dirty="0">
                <a:solidFill>
                  <a:schemeClr val="accent1">
                    <a:lumMod val="50000"/>
                  </a:schemeClr>
                </a:solidFill>
              </a:rPr>
              <a:t> still happens.</a:t>
            </a:r>
          </a:p>
          <a:p>
            <a:pPr marL="285750" indent="-285750">
              <a:buFont typeface="Arial" panose="020B0604020202020204" pitchFamily="34" charset="0"/>
              <a:buChar char="•"/>
            </a:pPr>
            <a:r>
              <a:rPr lang="en-US" dirty="0">
                <a:solidFill>
                  <a:schemeClr val="accent1">
                    <a:lumMod val="50000"/>
                  </a:schemeClr>
                </a:solidFill>
              </a:rPr>
              <a:t>So after printing “you add sprinkles,” it prints “Here is your ice cream.”</a:t>
            </a:r>
          </a:p>
        </p:txBody>
      </p:sp>
    </p:spTree>
    <p:extLst>
      <p:ext uri="{BB962C8B-B14F-4D97-AF65-F5344CB8AC3E}">
        <p14:creationId xmlns:p14="http://schemas.microsoft.com/office/powerpoint/2010/main" val="1769815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13ED-2E44-EE63-55CA-ECFD3E9E431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B3AB33B-B3DE-6EB2-ED5B-072603C25282}"/>
              </a:ext>
            </a:extLst>
          </p:cNvPr>
          <p:cNvSpPr/>
          <p:nvPr/>
        </p:nvSpPr>
        <p:spPr>
          <a:xfrm>
            <a:off x="0" y="0"/>
            <a:ext cx="5350213"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Decorator</a:t>
            </a:r>
          </a:p>
          <a:p>
            <a:endParaRPr lang="en-US" dirty="0">
              <a:solidFill>
                <a:schemeClr val="accent1">
                  <a:lumMod val="50000"/>
                </a:schemeClr>
              </a:solidFill>
            </a:endParaRPr>
          </a:p>
          <a:p>
            <a:r>
              <a:rPr lang="en-US" dirty="0">
                <a:solidFill>
                  <a:schemeClr val="accent1">
                    <a:lumMod val="50000"/>
                  </a:schemeClr>
                </a:solidFill>
              </a:rPr>
              <a:t>def </a:t>
            </a:r>
            <a:r>
              <a:rPr lang="en-US" dirty="0" err="1">
                <a:solidFill>
                  <a:schemeClr val="accent1">
                    <a:lumMod val="50000"/>
                  </a:schemeClr>
                </a:solidFill>
              </a:rPr>
              <a:t>my_decorator</a:t>
            </a:r>
            <a:r>
              <a:rPr lang="en-US" dirty="0">
                <a:solidFill>
                  <a:schemeClr val="accent1">
                    <a:lumMod val="50000"/>
                  </a:schemeClr>
                </a:solidFill>
              </a:rPr>
              <a:t>(</a:t>
            </a:r>
            <a:r>
              <a:rPr lang="en-US" dirty="0" err="1">
                <a:solidFill>
                  <a:schemeClr val="accent1">
                    <a:lumMod val="50000"/>
                  </a:schemeClr>
                </a:solidFill>
              </a:rPr>
              <a:t>func</a:t>
            </a:r>
            <a:r>
              <a:rPr lang="en-US" dirty="0">
                <a:solidFill>
                  <a:schemeClr val="accent1">
                    <a:lumMod val="50000"/>
                  </a:schemeClr>
                </a:solidFill>
              </a:rPr>
              <a:t>):</a:t>
            </a:r>
          </a:p>
          <a:p>
            <a:r>
              <a:rPr lang="en-US" dirty="0">
                <a:solidFill>
                  <a:schemeClr val="accent1">
                    <a:lumMod val="50000"/>
                  </a:schemeClr>
                </a:solidFill>
              </a:rPr>
              <a:t>    def wrapper():</a:t>
            </a:r>
          </a:p>
          <a:p>
            <a:r>
              <a:rPr lang="en-US" dirty="0">
                <a:solidFill>
                  <a:schemeClr val="accent1">
                    <a:lumMod val="50000"/>
                  </a:schemeClr>
                </a:solidFill>
              </a:rPr>
              <a:t>        print("Before the function runs")</a:t>
            </a:r>
          </a:p>
          <a:p>
            <a:r>
              <a:rPr lang="en-US" dirty="0">
                <a:solidFill>
                  <a:schemeClr val="accent1">
                    <a:lumMod val="50000"/>
                  </a:schemeClr>
                </a:solidFill>
              </a:rPr>
              <a:t>        </a:t>
            </a:r>
            <a:r>
              <a:rPr lang="en-US" dirty="0" err="1">
                <a:solidFill>
                  <a:schemeClr val="accent1">
                    <a:lumMod val="50000"/>
                  </a:schemeClr>
                </a:solidFill>
              </a:rPr>
              <a:t>func</a:t>
            </a:r>
            <a:r>
              <a:rPr lang="en-US" dirty="0">
                <a:solidFill>
                  <a:schemeClr val="accent1">
                    <a:lumMod val="50000"/>
                  </a:schemeClr>
                </a:solidFill>
              </a:rPr>
              <a:t>()</a:t>
            </a:r>
          </a:p>
          <a:p>
            <a:r>
              <a:rPr lang="en-US" dirty="0">
                <a:solidFill>
                  <a:schemeClr val="accent1">
                    <a:lumMod val="50000"/>
                  </a:schemeClr>
                </a:solidFill>
              </a:rPr>
              <a:t>        print("After the function runs")</a:t>
            </a:r>
          </a:p>
          <a:p>
            <a:r>
              <a:rPr lang="en-US" dirty="0">
                <a:solidFill>
                  <a:schemeClr val="accent1">
                    <a:lumMod val="50000"/>
                  </a:schemeClr>
                </a:solidFill>
              </a:rPr>
              <a:t>    return wrapper</a:t>
            </a:r>
          </a:p>
          <a:p>
            <a:endParaRPr lang="en-US" dirty="0">
              <a:solidFill>
                <a:schemeClr val="accent1">
                  <a:lumMod val="50000"/>
                </a:schemeClr>
              </a:solidFill>
            </a:endParaRPr>
          </a:p>
          <a:p>
            <a:r>
              <a:rPr lang="en-US" dirty="0">
                <a:solidFill>
                  <a:schemeClr val="accent1">
                    <a:lumMod val="50000"/>
                  </a:schemeClr>
                </a:solidFill>
              </a:rPr>
              <a:t>@my_decorator</a:t>
            </a:r>
          </a:p>
          <a:p>
            <a:r>
              <a:rPr lang="en-US" dirty="0">
                <a:solidFill>
                  <a:schemeClr val="accent1">
                    <a:lumMod val="50000"/>
                  </a:schemeClr>
                </a:solidFill>
              </a:rPr>
              <a:t>def </a:t>
            </a:r>
            <a:r>
              <a:rPr lang="en-US" dirty="0" err="1">
                <a:solidFill>
                  <a:schemeClr val="accent1">
                    <a:lumMod val="50000"/>
                  </a:schemeClr>
                </a:solidFill>
              </a:rPr>
              <a:t>say_hello</a:t>
            </a:r>
            <a:r>
              <a:rPr lang="en-US" dirty="0">
                <a:solidFill>
                  <a:schemeClr val="accent1">
                    <a:lumMod val="50000"/>
                  </a:schemeClr>
                </a:solidFill>
              </a:rPr>
              <a:t>():</a:t>
            </a:r>
          </a:p>
          <a:p>
            <a:r>
              <a:rPr lang="en-US" dirty="0">
                <a:solidFill>
                  <a:schemeClr val="accent1">
                    <a:lumMod val="50000"/>
                  </a:schemeClr>
                </a:solidFill>
              </a:rPr>
              <a:t>    print("Hello!")</a:t>
            </a:r>
          </a:p>
          <a:p>
            <a:r>
              <a:rPr lang="en-US" dirty="0" err="1">
                <a:solidFill>
                  <a:schemeClr val="accent1">
                    <a:lumMod val="50000"/>
                  </a:schemeClr>
                </a:solidFill>
              </a:rPr>
              <a:t>say_hello</a:t>
            </a:r>
            <a:r>
              <a:rPr lang="en-US" dirty="0">
                <a:solidFill>
                  <a:schemeClr val="accent1">
                    <a:lumMod val="50000"/>
                  </a:schemeClr>
                </a:solidFill>
              </a:rPr>
              <a:t>()</a:t>
            </a:r>
          </a:p>
          <a:p>
            <a:endParaRPr lang="en-US" dirty="0">
              <a:solidFill>
                <a:schemeClr val="accent1">
                  <a:lumMod val="50000"/>
                </a:schemeClr>
              </a:solidFill>
            </a:endParaRPr>
          </a:p>
          <a:p>
            <a:r>
              <a:rPr lang="en-US" dirty="0">
                <a:solidFill>
                  <a:schemeClr val="accent1">
                    <a:lumMod val="50000"/>
                  </a:schemeClr>
                </a:solidFill>
              </a:rPr>
              <a:t>Here, @my_decorator automatically wraps </a:t>
            </a:r>
            <a:r>
              <a:rPr lang="en-US" dirty="0" err="1">
                <a:solidFill>
                  <a:schemeClr val="accent1">
                    <a:lumMod val="50000"/>
                  </a:schemeClr>
                </a:solidFill>
              </a:rPr>
              <a:t>say_hello</a:t>
            </a:r>
            <a:r>
              <a:rPr lang="en-US" dirty="0">
                <a:solidFill>
                  <a:schemeClr val="accent1">
                    <a:lumMod val="50000"/>
                  </a:schemeClr>
                </a:solidFill>
              </a:rPr>
              <a:t> with extra code.</a:t>
            </a:r>
          </a:p>
          <a:p>
            <a:endParaRPr lang="en-US" dirty="0">
              <a:solidFill>
                <a:schemeClr val="accent1">
                  <a:lumMod val="50000"/>
                </a:schemeClr>
              </a:solidFill>
            </a:endParaRPr>
          </a:p>
          <a:p>
            <a:r>
              <a:rPr lang="en-US" dirty="0">
                <a:solidFill>
                  <a:schemeClr val="accent1">
                    <a:lumMod val="50000"/>
                  </a:schemeClr>
                </a:solidFill>
              </a:rPr>
              <a:t>Decorators help in code reusability and cleaner syntax.</a:t>
            </a:r>
          </a:p>
          <a:p>
            <a:r>
              <a:rPr lang="en-US" dirty="0">
                <a:solidFill>
                  <a:schemeClr val="accent1">
                    <a:lumMod val="50000"/>
                  </a:schemeClr>
                </a:solidFill>
              </a:rPr>
              <a:t>They are widely used in Flask, Django, and logging.</a:t>
            </a:r>
          </a:p>
          <a:p>
            <a:r>
              <a:rPr lang="en-US" dirty="0">
                <a:solidFill>
                  <a:schemeClr val="accent1">
                    <a:lumMod val="50000"/>
                  </a:schemeClr>
                </a:solidFill>
              </a:rPr>
              <a:t>Can also take arguments (called parameterized decorators).</a:t>
            </a:r>
          </a:p>
          <a:p>
            <a:endParaRPr lang="en-US" dirty="0">
              <a:solidFill>
                <a:schemeClr val="accent1">
                  <a:lumMod val="50000"/>
                </a:schemeClr>
              </a:solidFill>
            </a:endParaRPr>
          </a:p>
          <a:p>
            <a:endParaRPr lang="en-US" dirty="0">
              <a:solidFill>
                <a:schemeClr val="accent1">
                  <a:lumMod val="50000"/>
                </a:schemeClr>
              </a:solidFill>
            </a:endParaRPr>
          </a:p>
        </p:txBody>
      </p:sp>
      <p:sp>
        <p:nvSpPr>
          <p:cNvPr id="2" name="Rectangle 1">
            <a:extLst>
              <a:ext uri="{FF2B5EF4-FFF2-40B4-BE49-F238E27FC236}">
                <a16:creationId xmlns:a16="http://schemas.microsoft.com/office/drawing/2014/main" id="{D55FC31C-0FA8-A594-8D5D-A26A37C9E4BB}"/>
              </a:ext>
            </a:extLst>
          </p:cNvPr>
          <p:cNvSpPr/>
          <p:nvPr/>
        </p:nvSpPr>
        <p:spPr>
          <a:xfrm>
            <a:off x="5350213" y="0"/>
            <a:ext cx="6841787" cy="69358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Decorators with Arguments</a:t>
            </a:r>
          </a:p>
          <a:p>
            <a:r>
              <a:rPr lang="en-US" dirty="0">
                <a:solidFill>
                  <a:schemeClr val="accent1">
                    <a:lumMod val="50000"/>
                  </a:schemeClr>
                </a:solidFill>
              </a:rPr>
              <a:t>def </a:t>
            </a:r>
            <a:r>
              <a:rPr lang="en-US" dirty="0" err="1">
                <a:solidFill>
                  <a:schemeClr val="accent1">
                    <a:lumMod val="50000"/>
                  </a:schemeClr>
                </a:solidFill>
              </a:rPr>
              <a:t>decorator_with_args</a:t>
            </a:r>
            <a:r>
              <a:rPr lang="en-US" dirty="0">
                <a:solidFill>
                  <a:schemeClr val="accent1">
                    <a:lumMod val="50000"/>
                  </a:schemeClr>
                </a:solidFill>
              </a:rPr>
              <a:t>(</a:t>
            </a:r>
            <a:r>
              <a:rPr lang="en-US" dirty="0" err="1">
                <a:solidFill>
                  <a:schemeClr val="accent1">
                    <a:lumMod val="50000"/>
                  </a:schemeClr>
                </a:solidFill>
              </a:rPr>
              <a:t>func</a:t>
            </a:r>
            <a:r>
              <a:rPr lang="en-US" dirty="0">
                <a:solidFill>
                  <a:schemeClr val="accent1">
                    <a:lumMod val="50000"/>
                  </a:schemeClr>
                </a:solidFill>
              </a:rPr>
              <a:t>):</a:t>
            </a:r>
          </a:p>
          <a:p>
            <a:r>
              <a:rPr lang="en-US" dirty="0">
                <a:solidFill>
                  <a:schemeClr val="accent1">
                    <a:lumMod val="50000"/>
                  </a:schemeClr>
                </a:solidFill>
              </a:rPr>
              <a:t>    def wrapper(name):</a:t>
            </a:r>
          </a:p>
          <a:p>
            <a:r>
              <a:rPr lang="en-US" dirty="0">
                <a:solidFill>
                  <a:schemeClr val="accent1">
                    <a:lumMod val="50000"/>
                  </a:schemeClr>
                </a:solidFill>
              </a:rPr>
              <a:t>        print(</a:t>
            </a:r>
            <a:r>
              <a:rPr lang="en-US" dirty="0" err="1">
                <a:solidFill>
                  <a:schemeClr val="accent1">
                    <a:lumMod val="50000"/>
                  </a:schemeClr>
                </a:solidFill>
              </a:rPr>
              <a:t>f"Hello</a:t>
            </a:r>
            <a:r>
              <a:rPr lang="en-US" dirty="0">
                <a:solidFill>
                  <a:schemeClr val="accent1">
                    <a:lumMod val="50000"/>
                  </a:schemeClr>
                </a:solidFill>
              </a:rPr>
              <a:t>, {name}! Before function runs")</a:t>
            </a:r>
          </a:p>
          <a:p>
            <a:r>
              <a:rPr lang="en-US" dirty="0">
                <a:solidFill>
                  <a:schemeClr val="accent1">
                    <a:lumMod val="50000"/>
                  </a:schemeClr>
                </a:solidFill>
              </a:rPr>
              <a:t>        </a:t>
            </a:r>
            <a:r>
              <a:rPr lang="en-US" dirty="0" err="1">
                <a:solidFill>
                  <a:schemeClr val="accent1">
                    <a:lumMod val="50000"/>
                  </a:schemeClr>
                </a:solidFill>
              </a:rPr>
              <a:t>func</a:t>
            </a:r>
            <a:r>
              <a:rPr lang="en-US" dirty="0">
                <a:solidFill>
                  <a:schemeClr val="accent1">
                    <a:lumMod val="50000"/>
                  </a:schemeClr>
                </a:solidFill>
              </a:rPr>
              <a:t>(name)</a:t>
            </a:r>
          </a:p>
          <a:p>
            <a:r>
              <a:rPr lang="en-US" dirty="0">
                <a:solidFill>
                  <a:schemeClr val="accent1">
                    <a:lumMod val="50000"/>
                  </a:schemeClr>
                </a:solidFill>
              </a:rPr>
              <a:t>        print(</a:t>
            </a:r>
            <a:r>
              <a:rPr lang="en-US" dirty="0" err="1">
                <a:solidFill>
                  <a:schemeClr val="accent1">
                    <a:lumMod val="50000"/>
                  </a:schemeClr>
                </a:solidFill>
              </a:rPr>
              <a:t>f"Goodbye</a:t>
            </a:r>
            <a:r>
              <a:rPr lang="en-US" dirty="0">
                <a:solidFill>
                  <a:schemeClr val="accent1">
                    <a:lumMod val="50000"/>
                  </a:schemeClr>
                </a:solidFill>
              </a:rPr>
              <a:t>, {name}! After function runs")</a:t>
            </a:r>
          </a:p>
          <a:p>
            <a:r>
              <a:rPr lang="en-US" dirty="0">
                <a:solidFill>
                  <a:schemeClr val="accent1">
                    <a:lumMod val="50000"/>
                  </a:schemeClr>
                </a:solidFill>
              </a:rPr>
              <a:t>    return wrapper</a:t>
            </a:r>
          </a:p>
          <a:p>
            <a:endParaRPr lang="en-US" dirty="0">
              <a:solidFill>
                <a:schemeClr val="accent1">
                  <a:lumMod val="50000"/>
                </a:schemeClr>
              </a:solidFill>
            </a:endParaRPr>
          </a:p>
          <a:p>
            <a:r>
              <a:rPr lang="en-US" dirty="0">
                <a:solidFill>
                  <a:schemeClr val="accent1">
                    <a:lumMod val="50000"/>
                  </a:schemeClr>
                </a:solidFill>
              </a:rPr>
              <a:t>@decorator_with_args</a:t>
            </a:r>
          </a:p>
          <a:p>
            <a:r>
              <a:rPr lang="en-US" dirty="0">
                <a:solidFill>
                  <a:schemeClr val="accent1">
                    <a:lumMod val="50000"/>
                  </a:schemeClr>
                </a:solidFill>
              </a:rPr>
              <a:t>def greet(name):</a:t>
            </a:r>
          </a:p>
          <a:p>
            <a:r>
              <a:rPr lang="en-US" dirty="0">
                <a:solidFill>
                  <a:schemeClr val="accent1">
                    <a:lumMod val="50000"/>
                  </a:schemeClr>
                </a:solidFill>
              </a:rPr>
              <a:t>    print(</a:t>
            </a:r>
            <a:r>
              <a:rPr lang="en-US" dirty="0" err="1">
                <a:solidFill>
                  <a:schemeClr val="accent1">
                    <a:lumMod val="50000"/>
                  </a:schemeClr>
                </a:solidFill>
              </a:rPr>
              <a:t>f"Greetings</a:t>
            </a:r>
            <a:r>
              <a:rPr lang="en-US" dirty="0">
                <a:solidFill>
                  <a:schemeClr val="accent1">
                    <a:lumMod val="50000"/>
                  </a:schemeClr>
                </a:solidFill>
              </a:rPr>
              <a:t>, {name}!")</a:t>
            </a:r>
          </a:p>
          <a:p>
            <a:r>
              <a:rPr lang="en-US" dirty="0">
                <a:solidFill>
                  <a:schemeClr val="accent1">
                    <a:lumMod val="50000"/>
                  </a:schemeClr>
                </a:solidFill>
              </a:rPr>
              <a:t>greet("Sachin")</a:t>
            </a:r>
          </a:p>
          <a:p>
            <a:endParaRPr lang="en-US" dirty="0">
              <a:solidFill>
                <a:schemeClr val="accent1">
                  <a:lumMod val="50000"/>
                </a:schemeClr>
              </a:solidFill>
            </a:endParaRPr>
          </a:p>
          <a:p>
            <a:r>
              <a:rPr lang="en-US" b="1" dirty="0">
                <a:solidFill>
                  <a:schemeClr val="accent1">
                    <a:lumMod val="50000"/>
                  </a:schemeClr>
                </a:solidFill>
              </a:rPr>
              <a:t>Summary</a:t>
            </a:r>
          </a:p>
          <a:p>
            <a:r>
              <a:rPr lang="en-US" dirty="0">
                <a:solidFill>
                  <a:schemeClr val="accent1">
                    <a:lumMod val="50000"/>
                  </a:schemeClr>
                </a:solidFill>
              </a:rPr>
              <a:t>Basic decorator: Adds behavior before/after a function.</a:t>
            </a:r>
          </a:p>
          <a:p>
            <a:r>
              <a:rPr lang="en-US" dirty="0">
                <a:solidFill>
                  <a:schemeClr val="accent1">
                    <a:lumMod val="50000"/>
                  </a:schemeClr>
                </a:solidFill>
              </a:rPr>
              <a:t>With arguments: Supports functions with parameters.</a:t>
            </a:r>
          </a:p>
          <a:p>
            <a:r>
              <a:rPr lang="en-US" dirty="0">
                <a:solidFill>
                  <a:schemeClr val="accent1">
                    <a:lumMod val="50000"/>
                  </a:schemeClr>
                </a:solidFill>
              </a:rPr>
              <a:t>With return values: Can modify or return results.</a:t>
            </a:r>
          </a:p>
          <a:p>
            <a:r>
              <a:rPr lang="en-US" dirty="0">
                <a:solidFill>
                  <a:schemeClr val="accent1">
                    <a:lumMod val="50000"/>
                  </a:schemeClr>
                </a:solidFill>
              </a:rPr>
              <a:t>Parameterized decorator: Decorator itself takes arguments.</a:t>
            </a:r>
          </a:p>
          <a:p>
            <a:r>
              <a:rPr lang="en-US" dirty="0">
                <a:solidFill>
                  <a:schemeClr val="accent1">
                    <a:lumMod val="50000"/>
                  </a:schemeClr>
                </a:solidFill>
              </a:rPr>
              <a:t>Preserving metadata: Use </a:t>
            </a:r>
            <a:r>
              <a:rPr lang="en-US" dirty="0" err="1">
                <a:solidFill>
                  <a:schemeClr val="accent1">
                    <a:lumMod val="50000"/>
                  </a:schemeClr>
                </a:solidFill>
              </a:rPr>
              <a:t>functools.wraps</a:t>
            </a:r>
            <a:r>
              <a:rPr lang="en-US" dirty="0">
                <a:solidFill>
                  <a:schemeClr val="accent1">
                    <a:lumMod val="50000"/>
                  </a:schemeClr>
                </a:solidFill>
              </a:rPr>
              <a:t>.</a:t>
            </a:r>
          </a:p>
          <a:p>
            <a:r>
              <a:rPr lang="en-US" dirty="0">
                <a:solidFill>
                  <a:schemeClr val="accent1">
                    <a:lumMod val="50000"/>
                  </a:schemeClr>
                </a:solidFill>
              </a:rPr>
              <a:t>Multiple decorators: Can stack for complex behavior.</a:t>
            </a:r>
          </a:p>
          <a:p>
            <a:r>
              <a:rPr lang="en-US" dirty="0">
                <a:solidFill>
                  <a:schemeClr val="accent1">
                    <a:lumMod val="50000"/>
                  </a:schemeClr>
                </a:solidFill>
              </a:rPr>
              <a:t>Practical use cases: Logging, timing, access control, caching, retries.</a:t>
            </a:r>
          </a:p>
        </p:txBody>
      </p:sp>
    </p:spTree>
    <p:extLst>
      <p:ext uri="{BB962C8B-B14F-4D97-AF65-F5344CB8AC3E}">
        <p14:creationId xmlns:p14="http://schemas.microsoft.com/office/powerpoint/2010/main" val="9172501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A1B6-3647-C975-B12F-0E140F9C2E8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B44EDEA-9C62-9C6C-C01B-A357473CEC43}"/>
              </a:ext>
            </a:extLst>
          </p:cNvPr>
          <p:cNvSpPr/>
          <p:nvPr/>
        </p:nvSpPr>
        <p:spPr>
          <a:xfrm>
            <a:off x="0" y="1"/>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Generator</a:t>
            </a:r>
          </a:p>
          <a:p>
            <a:r>
              <a:rPr lang="en-US" dirty="0">
                <a:solidFill>
                  <a:schemeClr val="accent1">
                    <a:lumMod val="50000"/>
                  </a:schemeClr>
                </a:solidFill>
              </a:rPr>
              <a:t>Generator is a special type of function that produces values one at a time using yield instead of returning them all at once with return.</a:t>
            </a:r>
          </a:p>
          <a:p>
            <a:r>
              <a:rPr lang="en-US" dirty="0">
                <a:solidFill>
                  <a:schemeClr val="accent1">
                    <a:lumMod val="50000"/>
                  </a:schemeClr>
                </a:solidFill>
              </a:rPr>
              <a:t>Normal function (return): Runs once, returns a value, then stops.</a:t>
            </a:r>
          </a:p>
          <a:p>
            <a:r>
              <a:rPr lang="en-US" dirty="0">
                <a:solidFill>
                  <a:schemeClr val="accent1">
                    <a:lumMod val="50000"/>
                  </a:schemeClr>
                </a:solidFill>
              </a:rPr>
              <a:t>Generator function (yield): Can pause and resume, producing values on demand.</a:t>
            </a:r>
          </a:p>
          <a:p>
            <a:endParaRPr lang="en-US" b="1" dirty="0">
              <a:solidFill>
                <a:schemeClr val="accent1">
                  <a:lumMod val="50000"/>
                </a:schemeClr>
              </a:solidFill>
            </a:endParaRPr>
          </a:p>
          <a:p>
            <a:r>
              <a:rPr lang="en-US" b="1" dirty="0">
                <a:solidFill>
                  <a:schemeClr val="accent1">
                    <a:lumMod val="50000"/>
                  </a:schemeClr>
                </a:solidFill>
              </a:rPr>
              <a:t>Generator Example</a:t>
            </a:r>
          </a:p>
          <a:p>
            <a:r>
              <a:rPr lang="en-US" dirty="0">
                <a:solidFill>
                  <a:schemeClr val="accent1">
                    <a:lumMod val="50000"/>
                  </a:schemeClr>
                </a:solidFill>
              </a:rPr>
              <a:t>def </a:t>
            </a:r>
            <a:r>
              <a:rPr lang="en-US" dirty="0" err="1">
                <a:solidFill>
                  <a:schemeClr val="accent1">
                    <a:lumMod val="50000"/>
                  </a:schemeClr>
                </a:solidFill>
              </a:rPr>
              <a:t>my_generator</a:t>
            </a:r>
            <a:r>
              <a:rPr lang="en-US" dirty="0">
                <a:solidFill>
                  <a:schemeClr val="accent1">
                    <a:lumMod val="50000"/>
                  </a:schemeClr>
                </a:solidFill>
              </a:rPr>
              <a:t>():</a:t>
            </a:r>
          </a:p>
          <a:p>
            <a:r>
              <a:rPr lang="en-US" dirty="0">
                <a:solidFill>
                  <a:schemeClr val="accent1">
                    <a:lumMod val="50000"/>
                  </a:schemeClr>
                </a:solidFill>
              </a:rPr>
              <a:t>    yield 1</a:t>
            </a:r>
          </a:p>
          <a:p>
            <a:r>
              <a:rPr lang="en-US" dirty="0">
                <a:solidFill>
                  <a:schemeClr val="accent1">
                    <a:lumMod val="50000"/>
                  </a:schemeClr>
                </a:solidFill>
              </a:rPr>
              <a:t>    yield 2</a:t>
            </a:r>
          </a:p>
          <a:p>
            <a:r>
              <a:rPr lang="en-US" dirty="0">
                <a:solidFill>
                  <a:schemeClr val="accent1">
                    <a:lumMod val="50000"/>
                  </a:schemeClr>
                </a:solidFill>
              </a:rPr>
              <a:t>    yield 3</a:t>
            </a:r>
          </a:p>
          <a:p>
            <a:r>
              <a:rPr lang="en-US" dirty="0">
                <a:solidFill>
                  <a:schemeClr val="accent1">
                    <a:lumMod val="50000"/>
                  </a:schemeClr>
                </a:solidFill>
              </a:rPr>
              <a:t>gen = </a:t>
            </a:r>
            <a:r>
              <a:rPr lang="en-US" dirty="0" err="1">
                <a:solidFill>
                  <a:schemeClr val="accent1">
                    <a:lumMod val="50000"/>
                  </a:schemeClr>
                </a:solidFill>
              </a:rPr>
              <a:t>my_generator</a:t>
            </a:r>
            <a:r>
              <a:rPr lang="en-US" dirty="0">
                <a:solidFill>
                  <a:schemeClr val="accent1">
                    <a:lumMod val="50000"/>
                  </a:schemeClr>
                </a:solidFill>
              </a:rPr>
              <a:t>()</a:t>
            </a:r>
          </a:p>
          <a:p>
            <a:r>
              <a:rPr lang="en-US" dirty="0">
                <a:solidFill>
                  <a:schemeClr val="accent1">
                    <a:lumMod val="50000"/>
                  </a:schemeClr>
                </a:solidFill>
              </a:rPr>
              <a:t>print(next(gen))  </a:t>
            </a:r>
          </a:p>
          <a:p>
            <a:r>
              <a:rPr lang="en-US" dirty="0">
                <a:solidFill>
                  <a:schemeClr val="accent1">
                    <a:lumMod val="50000"/>
                  </a:schemeClr>
                </a:solidFill>
              </a:rPr>
              <a:t>print(next(gen))  </a:t>
            </a:r>
          </a:p>
          <a:p>
            <a:r>
              <a:rPr lang="en-US" dirty="0">
                <a:solidFill>
                  <a:schemeClr val="accent1">
                    <a:lumMod val="50000"/>
                  </a:schemeClr>
                </a:solidFill>
              </a:rPr>
              <a:t>print(next(gen))  </a:t>
            </a:r>
          </a:p>
          <a:p>
            <a:pPr algn="ctr"/>
            <a:r>
              <a:rPr lang="en-IN" b="1" dirty="0">
                <a:solidFill>
                  <a:schemeClr val="accent1">
                    <a:lumMod val="50000"/>
                  </a:schemeClr>
                </a:solidFill>
              </a:rPr>
              <a:t>yield keyword</a:t>
            </a:r>
          </a:p>
          <a:p>
            <a:r>
              <a:rPr lang="en-US" dirty="0">
                <a:solidFill>
                  <a:schemeClr val="accent1">
                    <a:lumMod val="50000"/>
                  </a:schemeClr>
                </a:solidFill>
              </a:rPr>
              <a:t>Generator is a special type of function that produces values</a:t>
            </a:r>
          </a:p>
          <a:p>
            <a:r>
              <a:rPr lang="en-US" dirty="0">
                <a:solidFill>
                  <a:schemeClr val="accent1">
                    <a:lumMod val="50000"/>
                  </a:schemeClr>
                </a:solidFill>
              </a:rPr>
              <a:t>yield is like a pause button for a function. Returns the value to the caller (like return). But instead of ending the function completely, it pauses the function and remembers its state (local variables, where it left off, etc.).When you call next() again, the function resumes right after the yield statement.</a:t>
            </a:r>
          </a:p>
        </p:txBody>
      </p:sp>
      <p:sp>
        <p:nvSpPr>
          <p:cNvPr id="4" name="Rectangle 3">
            <a:extLst>
              <a:ext uri="{FF2B5EF4-FFF2-40B4-BE49-F238E27FC236}">
                <a16:creationId xmlns:a16="http://schemas.microsoft.com/office/drawing/2014/main" id="{1592A538-B5D2-6AD8-939D-4335DA2FEF67}"/>
              </a:ext>
            </a:extLst>
          </p:cNvPr>
          <p:cNvSpPr/>
          <p:nvPr/>
        </p:nvSpPr>
        <p:spPr>
          <a:xfrm>
            <a:off x="6096000" y="0"/>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next() function</a:t>
            </a:r>
          </a:p>
          <a:p>
            <a:r>
              <a:rPr lang="en-US" dirty="0">
                <a:solidFill>
                  <a:schemeClr val="accent1">
                    <a:lumMod val="50000"/>
                  </a:schemeClr>
                </a:solidFill>
              </a:rPr>
              <a:t>next() is how you resume the generator from where it left off.</a:t>
            </a:r>
          </a:p>
          <a:p>
            <a:r>
              <a:rPr lang="en-US" dirty="0">
                <a:solidFill>
                  <a:schemeClr val="accent1">
                    <a:lumMod val="50000"/>
                  </a:schemeClr>
                </a:solidFill>
              </a:rPr>
              <a:t>Each time you call next(gen), Python continues execution until it hits the next yield. If there are no more yields, Python raises a </a:t>
            </a:r>
            <a:r>
              <a:rPr lang="en-US" dirty="0" err="1">
                <a:solidFill>
                  <a:schemeClr val="accent1">
                    <a:lumMod val="50000"/>
                  </a:schemeClr>
                </a:solidFill>
              </a:rPr>
              <a:t>StopIteration</a:t>
            </a:r>
            <a:r>
              <a:rPr lang="en-US" dirty="0">
                <a:solidFill>
                  <a:schemeClr val="accent1">
                    <a:lumMod val="50000"/>
                  </a:schemeClr>
                </a:solidFill>
              </a:rPr>
              <a:t> error (that’s how Python knows the generator is finished).</a:t>
            </a:r>
          </a:p>
          <a:p>
            <a:r>
              <a:rPr lang="en-US" b="1" dirty="0">
                <a:solidFill>
                  <a:schemeClr val="accent1">
                    <a:lumMod val="50000"/>
                  </a:schemeClr>
                </a:solidFill>
              </a:rPr>
              <a:t>Yield: </a:t>
            </a:r>
            <a:r>
              <a:rPr lang="en-US" dirty="0">
                <a:solidFill>
                  <a:schemeClr val="accent1">
                    <a:lumMod val="50000"/>
                  </a:schemeClr>
                </a:solidFill>
              </a:rPr>
              <a:t>pauses the function and gives back a value.</a:t>
            </a:r>
          </a:p>
          <a:p>
            <a:r>
              <a:rPr lang="en-US" b="1" dirty="0">
                <a:solidFill>
                  <a:schemeClr val="accent1">
                    <a:lumMod val="50000"/>
                  </a:schemeClr>
                </a:solidFill>
              </a:rPr>
              <a:t>next():</a:t>
            </a:r>
            <a:r>
              <a:rPr lang="en-US" dirty="0">
                <a:solidFill>
                  <a:schemeClr val="accent1">
                    <a:lumMod val="50000"/>
                  </a:schemeClr>
                </a:solidFill>
              </a:rPr>
              <a:t> resumes the generator from where it left off.</a:t>
            </a:r>
          </a:p>
          <a:p>
            <a:endParaRPr lang="en-US" dirty="0">
              <a:solidFill>
                <a:schemeClr val="accent1">
                  <a:lumMod val="50000"/>
                </a:schemeClr>
              </a:solidFill>
            </a:endParaRPr>
          </a:p>
          <a:p>
            <a:r>
              <a:rPr lang="en-US" b="1" dirty="0">
                <a:solidFill>
                  <a:schemeClr val="accent1">
                    <a:lumMod val="50000"/>
                  </a:schemeClr>
                </a:solidFill>
              </a:rPr>
              <a:t>Iterating Over Generators</a:t>
            </a:r>
          </a:p>
          <a:p>
            <a:r>
              <a:rPr lang="en-US" dirty="0">
                <a:solidFill>
                  <a:schemeClr val="accent1">
                    <a:lumMod val="50000"/>
                  </a:schemeClr>
                </a:solidFill>
              </a:rPr>
              <a:t>def </a:t>
            </a:r>
            <a:r>
              <a:rPr lang="en-US" dirty="0" err="1">
                <a:solidFill>
                  <a:schemeClr val="accent1">
                    <a:lumMod val="50000"/>
                  </a:schemeClr>
                </a:solidFill>
              </a:rPr>
              <a:t>my_generator</a:t>
            </a:r>
            <a:r>
              <a:rPr lang="en-US" dirty="0">
                <a:solidFill>
                  <a:schemeClr val="accent1">
                    <a:lumMod val="50000"/>
                  </a:schemeClr>
                </a:solidFill>
              </a:rPr>
              <a:t>():</a:t>
            </a:r>
          </a:p>
          <a:p>
            <a:r>
              <a:rPr lang="en-US" dirty="0">
                <a:solidFill>
                  <a:schemeClr val="accent1">
                    <a:lumMod val="50000"/>
                  </a:schemeClr>
                </a:solidFill>
              </a:rPr>
              <a:t>    yield "A"</a:t>
            </a:r>
          </a:p>
          <a:p>
            <a:r>
              <a:rPr lang="en-US" dirty="0">
                <a:solidFill>
                  <a:schemeClr val="accent1">
                    <a:lumMod val="50000"/>
                  </a:schemeClr>
                </a:solidFill>
              </a:rPr>
              <a:t>    yield "B"</a:t>
            </a:r>
          </a:p>
          <a:p>
            <a:r>
              <a:rPr lang="en-US" dirty="0">
                <a:solidFill>
                  <a:schemeClr val="accent1">
                    <a:lumMod val="50000"/>
                  </a:schemeClr>
                </a:solidFill>
              </a:rPr>
              <a:t>    yield "C"</a:t>
            </a:r>
          </a:p>
          <a:p>
            <a:r>
              <a:rPr lang="en-US" dirty="0">
                <a:solidFill>
                  <a:schemeClr val="accent1">
                    <a:lumMod val="50000"/>
                  </a:schemeClr>
                </a:solidFill>
              </a:rPr>
              <a:t>for </a:t>
            </a:r>
            <a:r>
              <a:rPr lang="en-US" dirty="0" err="1">
                <a:solidFill>
                  <a:schemeClr val="accent1">
                    <a:lumMod val="50000"/>
                  </a:schemeClr>
                </a:solidFill>
              </a:rPr>
              <a:t>val</a:t>
            </a:r>
            <a:r>
              <a:rPr lang="en-US" dirty="0">
                <a:solidFill>
                  <a:schemeClr val="accent1">
                    <a:lumMod val="50000"/>
                  </a:schemeClr>
                </a:solidFill>
              </a:rPr>
              <a:t> in </a:t>
            </a:r>
            <a:r>
              <a:rPr lang="en-US" dirty="0" err="1">
                <a:solidFill>
                  <a:schemeClr val="accent1">
                    <a:lumMod val="50000"/>
                  </a:schemeClr>
                </a:solidFill>
              </a:rPr>
              <a:t>my_generator</a:t>
            </a:r>
            <a:r>
              <a:rPr lang="en-US" dirty="0">
                <a:solidFill>
                  <a:schemeClr val="accent1">
                    <a:lumMod val="50000"/>
                  </a:schemeClr>
                </a:solidFill>
              </a:rPr>
              <a:t>():</a:t>
            </a:r>
          </a:p>
          <a:p>
            <a:r>
              <a:rPr lang="en-US" dirty="0">
                <a:solidFill>
                  <a:schemeClr val="accent1">
                    <a:lumMod val="50000"/>
                  </a:schemeClr>
                </a:solidFill>
              </a:rPr>
              <a:t>    print(</a:t>
            </a:r>
            <a:r>
              <a:rPr lang="en-US" dirty="0" err="1">
                <a:solidFill>
                  <a:schemeClr val="accent1">
                    <a:lumMod val="50000"/>
                  </a:schemeClr>
                </a:solidFill>
              </a:rPr>
              <a:t>val</a:t>
            </a:r>
            <a:r>
              <a:rPr lang="en-US" dirty="0">
                <a:solidFill>
                  <a:schemeClr val="accent1">
                    <a:lumMod val="50000"/>
                  </a:schemeClr>
                </a:solidFill>
              </a:rPr>
              <a:t>)</a:t>
            </a:r>
          </a:p>
          <a:p>
            <a:endParaRPr lang="en-US" dirty="0">
              <a:solidFill>
                <a:schemeClr val="accent1">
                  <a:lumMod val="50000"/>
                </a:schemeClr>
              </a:solidFill>
            </a:endParaRPr>
          </a:p>
        </p:txBody>
      </p:sp>
    </p:spTree>
    <p:extLst>
      <p:ext uri="{BB962C8B-B14F-4D97-AF65-F5344CB8AC3E}">
        <p14:creationId xmlns:p14="http://schemas.microsoft.com/office/powerpoint/2010/main" val="4712301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D5B5-BA6E-A18A-8505-4E74347C808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3548E67-1F9E-C255-D0DD-6D0EF349E8F0}"/>
              </a:ext>
            </a:extLst>
          </p:cNvPr>
          <p:cNvSpPr/>
          <p:nvPr/>
        </p:nvSpPr>
        <p:spPr>
          <a:xfrm>
            <a:off x="0" y="1"/>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rPr>
              <a:t>Generator</a:t>
            </a:r>
          </a:p>
          <a:p>
            <a:r>
              <a:rPr lang="en-US" b="1" dirty="0">
                <a:solidFill>
                  <a:schemeClr val="accent1">
                    <a:lumMod val="50000"/>
                  </a:schemeClr>
                </a:solidFill>
              </a:rPr>
              <a:t>Difference Between return and yield</a:t>
            </a:r>
          </a:p>
          <a:p>
            <a:r>
              <a:rPr lang="en-US" dirty="0">
                <a:solidFill>
                  <a:schemeClr val="accent1">
                    <a:lumMod val="50000"/>
                  </a:schemeClr>
                </a:solidFill>
              </a:rPr>
              <a:t>def </a:t>
            </a:r>
            <a:r>
              <a:rPr lang="en-US" dirty="0" err="1">
                <a:solidFill>
                  <a:schemeClr val="accent1">
                    <a:lumMod val="50000"/>
                  </a:schemeClr>
                </a:solidFill>
              </a:rPr>
              <a:t>normal_func</a:t>
            </a:r>
            <a:r>
              <a:rPr lang="en-US" dirty="0">
                <a:solidFill>
                  <a:schemeClr val="accent1">
                    <a:lumMod val="50000"/>
                  </a:schemeClr>
                </a:solidFill>
              </a:rPr>
              <a:t>():</a:t>
            </a:r>
          </a:p>
          <a:p>
            <a:r>
              <a:rPr lang="en-US" dirty="0">
                <a:solidFill>
                  <a:schemeClr val="accent1">
                    <a:lumMod val="50000"/>
                  </a:schemeClr>
                </a:solidFill>
              </a:rPr>
              <a:t>    return [1, 2, 3]</a:t>
            </a:r>
          </a:p>
          <a:p>
            <a:r>
              <a:rPr lang="en-US" dirty="0">
                <a:solidFill>
                  <a:schemeClr val="accent1">
                    <a:lumMod val="50000"/>
                  </a:schemeClr>
                </a:solidFill>
              </a:rPr>
              <a:t>def </a:t>
            </a:r>
            <a:r>
              <a:rPr lang="en-US" dirty="0" err="1">
                <a:solidFill>
                  <a:schemeClr val="accent1">
                    <a:lumMod val="50000"/>
                  </a:schemeClr>
                </a:solidFill>
              </a:rPr>
              <a:t>generator_func</a:t>
            </a:r>
            <a:r>
              <a:rPr lang="en-US" dirty="0">
                <a:solidFill>
                  <a:schemeClr val="accent1">
                    <a:lumMod val="50000"/>
                  </a:schemeClr>
                </a:solidFill>
              </a:rPr>
              <a:t>():</a:t>
            </a:r>
          </a:p>
          <a:p>
            <a:r>
              <a:rPr lang="en-US" dirty="0">
                <a:solidFill>
                  <a:schemeClr val="accent1">
                    <a:lumMod val="50000"/>
                  </a:schemeClr>
                </a:solidFill>
              </a:rPr>
              <a:t>    yield 1</a:t>
            </a:r>
          </a:p>
          <a:p>
            <a:r>
              <a:rPr lang="en-US" dirty="0">
                <a:solidFill>
                  <a:schemeClr val="accent1">
                    <a:lumMod val="50000"/>
                  </a:schemeClr>
                </a:solidFill>
              </a:rPr>
              <a:t>    yield 2</a:t>
            </a:r>
          </a:p>
          <a:p>
            <a:r>
              <a:rPr lang="en-US" dirty="0">
                <a:solidFill>
                  <a:schemeClr val="accent1">
                    <a:lumMod val="50000"/>
                  </a:schemeClr>
                </a:solidFill>
              </a:rPr>
              <a:t>    yield 3</a:t>
            </a:r>
          </a:p>
          <a:p>
            <a:r>
              <a:rPr lang="en-US" dirty="0">
                <a:solidFill>
                  <a:schemeClr val="accent1">
                    <a:lumMod val="50000"/>
                  </a:schemeClr>
                </a:solidFill>
              </a:rPr>
              <a:t>print(</a:t>
            </a:r>
            <a:r>
              <a:rPr lang="en-US" dirty="0" err="1">
                <a:solidFill>
                  <a:schemeClr val="accent1">
                    <a:lumMod val="50000"/>
                  </a:schemeClr>
                </a:solidFill>
              </a:rPr>
              <a:t>normal_func</a:t>
            </a:r>
            <a:r>
              <a:rPr lang="en-US" dirty="0">
                <a:solidFill>
                  <a:schemeClr val="accent1">
                    <a:lumMod val="50000"/>
                  </a:schemeClr>
                </a:solidFill>
              </a:rPr>
              <a:t>())          </a:t>
            </a:r>
          </a:p>
          <a:p>
            <a:r>
              <a:rPr lang="en-US" dirty="0">
                <a:solidFill>
                  <a:schemeClr val="accent1">
                    <a:lumMod val="50000"/>
                  </a:schemeClr>
                </a:solidFill>
              </a:rPr>
              <a:t>print(list(</a:t>
            </a:r>
            <a:r>
              <a:rPr lang="en-US" dirty="0" err="1">
                <a:solidFill>
                  <a:schemeClr val="accent1">
                    <a:lumMod val="50000"/>
                  </a:schemeClr>
                </a:solidFill>
              </a:rPr>
              <a:t>generator_func</a:t>
            </a:r>
            <a:r>
              <a:rPr lang="en-US" dirty="0">
                <a:solidFill>
                  <a:schemeClr val="accent1">
                    <a:lumMod val="50000"/>
                  </a:schemeClr>
                </a:solidFill>
              </a:rPr>
              <a:t>())) </a:t>
            </a:r>
          </a:p>
          <a:p>
            <a:endParaRPr lang="en-US" dirty="0">
              <a:solidFill>
                <a:schemeClr val="accent1">
                  <a:lumMod val="50000"/>
                </a:schemeClr>
              </a:solidFill>
            </a:endParaRPr>
          </a:p>
          <a:p>
            <a:r>
              <a:rPr lang="en-US" b="1" dirty="0">
                <a:solidFill>
                  <a:schemeClr val="accent1">
                    <a:lumMod val="50000"/>
                  </a:schemeClr>
                </a:solidFill>
              </a:rPr>
              <a:t>Generator with Loop</a:t>
            </a:r>
          </a:p>
          <a:p>
            <a:r>
              <a:rPr lang="en-US" dirty="0">
                <a:solidFill>
                  <a:schemeClr val="accent1">
                    <a:lumMod val="50000"/>
                  </a:schemeClr>
                </a:solidFill>
              </a:rPr>
              <a:t>def </a:t>
            </a:r>
            <a:r>
              <a:rPr lang="en-US" dirty="0" err="1">
                <a:solidFill>
                  <a:schemeClr val="accent1">
                    <a:lumMod val="50000"/>
                  </a:schemeClr>
                </a:solidFill>
              </a:rPr>
              <a:t>count_up_to</a:t>
            </a:r>
            <a:r>
              <a:rPr lang="en-US" dirty="0">
                <a:solidFill>
                  <a:schemeClr val="accent1">
                    <a:lumMod val="50000"/>
                  </a:schemeClr>
                </a:solidFill>
              </a:rPr>
              <a:t>(n):</a:t>
            </a:r>
          </a:p>
          <a:p>
            <a:r>
              <a:rPr lang="en-US" dirty="0">
                <a:solidFill>
                  <a:schemeClr val="accent1">
                    <a:lumMod val="50000"/>
                  </a:schemeClr>
                </a:solidFill>
              </a:rPr>
              <a:t>    for </a:t>
            </a:r>
            <a:r>
              <a:rPr lang="en-US" dirty="0" err="1">
                <a:solidFill>
                  <a:schemeClr val="accent1">
                    <a:lumMod val="50000"/>
                  </a:schemeClr>
                </a:solidFill>
              </a:rPr>
              <a:t>i</a:t>
            </a:r>
            <a:r>
              <a:rPr lang="en-US" dirty="0">
                <a:solidFill>
                  <a:schemeClr val="accent1">
                    <a:lumMod val="50000"/>
                  </a:schemeClr>
                </a:solidFill>
              </a:rPr>
              <a:t> in range(1, n+1):</a:t>
            </a:r>
          </a:p>
          <a:p>
            <a:r>
              <a:rPr lang="en-US" dirty="0">
                <a:solidFill>
                  <a:schemeClr val="accent1">
                    <a:lumMod val="50000"/>
                  </a:schemeClr>
                </a:solidFill>
              </a:rPr>
              <a:t>        yield </a:t>
            </a:r>
            <a:r>
              <a:rPr lang="en-US" dirty="0" err="1">
                <a:solidFill>
                  <a:schemeClr val="accent1">
                    <a:lumMod val="50000"/>
                  </a:schemeClr>
                </a:solidFill>
              </a:rPr>
              <a:t>i</a:t>
            </a:r>
            <a:endParaRPr lang="en-US" dirty="0">
              <a:solidFill>
                <a:schemeClr val="accent1">
                  <a:lumMod val="50000"/>
                </a:schemeClr>
              </a:solidFill>
            </a:endParaRPr>
          </a:p>
          <a:p>
            <a:r>
              <a:rPr lang="en-US" dirty="0">
                <a:solidFill>
                  <a:schemeClr val="accent1">
                    <a:lumMod val="50000"/>
                  </a:schemeClr>
                </a:solidFill>
              </a:rPr>
              <a:t>for num in </a:t>
            </a:r>
            <a:r>
              <a:rPr lang="en-US" dirty="0" err="1">
                <a:solidFill>
                  <a:schemeClr val="accent1">
                    <a:lumMod val="50000"/>
                  </a:schemeClr>
                </a:solidFill>
              </a:rPr>
              <a:t>count_up_to</a:t>
            </a:r>
            <a:r>
              <a:rPr lang="en-US" dirty="0">
                <a:solidFill>
                  <a:schemeClr val="accent1">
                    <a:lumMod val="50000"/>
                  </a:schemeClr>
                </a:solidFill>
              </a:rPr>
              <a:t>(5):</a:t>
            </a:r>
          </a:p>
          <a:p>
            <a:r>
              <a:rPr lang="en-US" dirty="0">
                <a:solidFill>
                  <a:schemeClr val="accent1">
                    <a:lumMod val="50000"/>
                  </a:schemeClr>
                </a:solidFill>
              </a:rPr>
              <a:t>    print(num)</a:t>
            </a:r>
          </a:p>
          <a:p>
            <a:endParaRPr lang="en-US" dirty="0">
              <a:solidFill>
                <a:schemeClr val="accent1">
                  <a:lumMod val="50000"/>
                </a:schemeClr>
              </a:solidFill>
            </a:endParaRPr>
          </a:p>
        </p:txBody>
      </p:sp>
      <p:sp>
        <p:nvSpPr>
          <p:cNvPr id="4" name="Rectangle 3">
            <a:extLst>
              <a:ext uri="{FF2B5EF4-FFF2-40B4-BE49-F238E27FC236}">
                <a16:creationId xmlns:a16="http://schemas.microsoft.com/office/drawing/2014/main" id="{78A78F56-C879-4DD5-25A4-8DC158F2B39F}"/>
              </a:ext>
            </a:extLst>
          </p:cNvPr>
          <p:cNvSpPr/>
          <p:nvPr/>
        </p:nvSpPr>
        <p:spPr>
          <a:xfrm>
            <a:off x="6096000" y="0"/>
            <a:ext cx="6096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lists and generators in terms of memory usage</a:t>
            </a:r>
          </a:p>
          <a:p>
            <a:r>
              <a:rPr lang="en-US" dirty="0">
                <a:solidFill>
                  <a:schemeClr val="accent1">
                    <a:lumMod val="50000"/>
                  </a:schemeClr>
                </a:solidFill>
              </a:rPr>
              <a:t>import sys</a:t>
            </a:r>
          </a:p>
          <a:p>
            <a:r>
              <a:rPr lang="en-US" dirty="0">
                <a:solidFill>
                  <a:schemeClr val="accent1">
                    <a:lumMod val="50000"/>
                  </a:schemeClr>
                </a:solidFill>
              </a:rPr>
              <a:t># Create list directly</a:t>
            </a:r>
          </a:p>
          <a:p>
            <a:r>
              <a:rPr lang="en-US" dirty="0" err="1">
                <a:solidFill>
                  <a:schemeClr val="accent1">
                    <a:lumMod val="50000"/>
                  </a:schemeClr>
                </a:solidFill>
              </a:rPr>
              <a:t>numbers_list</a:t>
            </a:r>
            <a:r>
              <a:rPr lang="en-US" dirty="0">
                <a:solidFill>
                  <a:schemeClr val="accent1">
                    <a:lumMod val="50000"/>
                  </a:schemeClr>
                </a:solidFill>
              </a:rPr>
              <a:t> = [</a:t>
            </a:r>
            <a:r>
              <a:rPr lang="en-US" dirty="0" err="1">
                <a:solidFill>
                  <a:schemeClr val="accent1">
                    <a:lumMod val="50000"/>
                  </a:schemeClr>
                </a:solidFill>
              </a:rPr>
              <a:t>i</a:t>
            </a:r>
            <a:r>
              <a:rPr lang="en-US" dirty="0">
                <a:solidFill>
                  <a:schemeClr val="accent1">
                    <a:lumMod val="50000"/>
                  </a:schemeClr>
                </a:solidFill>
              </a:rPr>
              <a:t> for </a:t>
            </a:r>
            <a:r>
              <a:rPr lang="en-US" dirty="0" err="1">
                <a:solidFill>
                  <a:schemeClr val="accent1">
                    <a:lumMod val="50000"/>
                  </a:schemeClr>
                </a:solidFill>
              </a:rPr>
              <a:t>i</a:t>
            </a:r>
            <a:r>
              <a:rPr lang="en-US" dirty="0">
                <a:solidFill>
                  <a:schemeClr val="accent1">
                    <a:lumMod val="50000"/>
                  </a:schemeClr>
                </a:solidFill>
              </a:rPr>
              <a:t> in range(1000000)]</a:t>
            </a:r>
          </a:p>
          <a:p>
            <a:r>
              <a:rPr lang="en-US" dirty="0">
                <a:solidFill>
                  <a:schemeClr val="accent1">
                    <a:lumMod val="50000"/>
                  </a:schemeClr>
                </a:solidFill>
              </a:rPr>
              <a:t># Memory used</a:t>
            </a:r>
          </a:p>
          <a:p>
            <a:r>
              <a:rPr lang="en-US" dirty="0">
                <a:solidFill>
                  <a:schemeClr val="accent1">
                    <a:lumMod val="50000"/>
                  </a:schemeClr>
                </a:solidFill>
              </a:rPr>
              <a:t>print("Memory used by list:", </a:t>
            </a:r>
            <a:r>
              <a:rPr lang="en-US" dirty="0" err="1">
                <a:solidFill>
                  <a:schemeClr val="accent1">
                    <a:lumMod val="50000"/>
                  </a:schemeClr>
                </a:solidFill>
              </a:rPr>
              <a:t>sys.getsizeof</a:t>
            </a:r>
            <a:r>
              <a:rPr lang="en-US" dirty="0">
                <a:solidFill>
                  <a:schemeClr val="accent1">
                    <a:lumMod val="50000"/>
                  </a:schemeClr>
                </a:solidFill>
              </a:rPr>
              <a:t>(</a:t>
            </a:r>
            <a:r>
              <a:rPr lang="en-US" dirty="0" err="1">
                <a:solidFill>
                  <a:schemeClr val="accent1">
                    <a:lumMod val="50000"/>
                  </a:schemeClr>
                </a:solidFill>
              </a:rPr>
              <a:t>numbers_list</a:t>
            </a:r>
            <a:r>
              <a:rPr lang="en-US" dirty="0">
                <a:solidFill>
                  <a:schemeClr val="accent1">
                    <a:lumMod val="50000"/>
                  </a:schemeClr>
                </a:solidFill>
              </a:rPr>
              <a:t>), "bytes")</a:t>
            </a:r>
          </a:p>
          <a:p>
            <a:r>
              <a:rPr lang="en-US" dirty="0">
                <a:solidFill>
                  <a:schemeClr val="accent1">
                    <a:lumMod val="50000"/>
                  </a:schemeClr>
                </a:solidFill>
              </a:rPr>
              <a:t># Iterate over list</a:t>
            </a:r>
          </a:p>
          <a:p>
            <a:r>
              <a:rPr lang="en-US" dirty="0">
                <a:solidFill>
                  <a:schemeClr val="accent1">
                    <a:lumMod val="50000"/>
                  </a:schemeClr>
                </a:solidFill>
              </a:rPr>
              <a:t>for num in </a:t>
            </a:r>
            <a:r>
              <a:rPr lang="en-US" dirty="0" err="1">
                <a:solidFill>
                  <a:schemeClr val="accent1">
                    <a:lumMod val="50000"/>
                  </a:schemeClr>
                </a:solidFill>
              </a:rPr>
              <a:t>numbers_list</a:t>
            </a:r>
            <a:r>
              <a:rPr lang="en-US" dirty="0">
                <a:solidFill>
                  <a:schemeClr val="accent1">
                    <a:lumMod val="50000"/>
                  </a:schemeClr>
                </a:solidFill>
              </a:rPr>
              <a:t>:</a:t>
            </a:r>
          </a:p>
          <a:p>
            <a:r>
              <a:rPr lang="en-US" dirty="0">
                <a:solidFill>
                  <a:schemeClr val="accent1">
                    <a:lumMod val="50000"/>
                  </a:schemeClr>
                </a:solidFill>
              </a:rPr>
              <a:t>    pass</a:t>
            </a:r>
          </a:p>
          <a:p>
            <a:endParaRPr lang="en-US" dirty="0">
              <a:solidFill>
                <a:schemeClr val="accent1">
                  <a:lumMod val="50000"/>
                </a:schemeClr>
              </a:solidFill>
            </a:endParaRPr>
          </a:p>
          <a:p>
            <a:r>
              <a:rPr lang="en-US" dirty="0">
                <a:solidFill>
                  <a:schemeClr val="accent1">
                    <a:lumMod val="50000"/>
                  </a:schemeClr>
                </a:solidFill>
              </a:rPr>
              <a:t># Generator function using yield</a:t>
            </a:r>
          </a:p>
          <a:p>
            <a:r>
              <a:rPr lang="en-US" dirty="0">
                <a:solidFill>
                  <a:schemeClr val="accent1">
                    <a:lumMod val="50000"/>
                  </a:schemeClr>
                </a:solidFill>
              </a:rPr>
              <a:t>def </a:t>
            </a:r>
            <a:r>
              <a:rPr lang="en-US" dirty="0" err="1">
                <a:solidFill>
                  <a:schemeClr val="accent1">
                    <a:lumMod val="50000"/>
                  </a:schemeClr>
                </a:solidFill>
              </a:rPr>
              <a:t>numbers_gen</a:t>
            </a:r>
            <a:r>
              <a:rPr lang="en-US" dirty="0">
                <a:solidFill>
                  <a:schemeClr val="accent1">
                    <a:lumMod val="50000"/>
                  </a:schemeClr>
                </a:solidFill>
              </a:rPr>
              <a:t>():</a:t>
            </a:r>
          </a:p>
          <a:p>
            <a:r>
              <a:rPr lang="en-US" dirty="0">
                <a:solidFill>
                  <a:schemeClr val="accent1">
                    <a:lumMod val="50000"/>
                  </a:schemeClr>
                </a:solidFill>
              </a:rPr>
              <a:t>    for </a:t>
            </a:r>
            <a:r>
              <a:rPr lang="en-US" dirty="0" err="1">
                <a:solidFill>
                  <a:schemeClr val="accent1">
                    <a:lumMod val="50000"/>
                  </a:schemeClr>
                </a:solidFill>
              </a:rPr>
              <a:t>i</a:t>
            </a:r>
            <a:r>
              <a:rPr lang="en-US" dirty="0">
                <a:solidFill>
                  <a:schemeClr val="accent1">
                    <a:lumMod val="50000"/>
                  </a:schemeClr>
                </a:solidFill>
              </a:rPr>
              <a:t> in range(1000000):</a:t>
            </a:r>
          </a:p>
          <a:p>
            <a:r>
              <a:rPr lang="en-US" dirty="0">
                <a:solidFill>
                  <a:schemeClr val="accent1">
                    <a:lumMod val="50000"/>
                  </a:schemeClr>
                </a:solidFill>
              </a:rPr>
              <a:t>        yield </a:t>
            </a:r>
            <a:r>
              <a:rPr lang="en-US" dirty="0" err="1">
                <a:solidFill>
                  <a:schemeClr val="accent1">
                    <a:lumMod val="50000"/>
                  </a:schemeClr>
                </a:solidFill>
              </a:rPr>
              <a:t>i</a:t>
            </a:r>
            <a:endParaRPr lang="en-US" dirty="0">
              <a:solidFill>
                <a:schemeClr val="accent1">
                  <a:lumMod val="50000"/>
                </a:schemeClr>
              </a:solidFill>
            </a:endParaRPr>
          </a:p>
          <a:p>
            <a:r>
              <a:rPr lang="en-US" dirty="0">
                <a:solidFill>
                  <a:schemeClr val="accent1">
                    <a:lumMod val="50000"/>
                  </a:schemeClr>
                </a:solidFill>
              </a:rPr>
              <a:t># Create generator object</a:t>
            </a:r>
          </a:p>
          <a:p>
            <a:r>
              <a:rPr lang="en-US" dirty="0">
                <a:solidFill>
                  <a:schemeClr val="accent1">
                    <a:lumMod val="50000"/>
                  </a:schemeClr>
                </a:solidFill>
              </a:rPr>
              <a:t>gen = </a:t>
            </a:r>
            <a:r>
              <a:rPr lang="en-US" dirty="0" err="1">
                <a:solidFill>
                  <a:schemeClr val="accent1">
                    <a:lumMod val="50000"/>
                  </a:schemeClr>
                </a:solidFill>
              </a:rPr>
              <a:t>numbers_gen</a:t>
            </a:r>
            <a:r>
              <a:rPr lang="en-US" dirty="0">
                <a:solidFill>
                  <a:schemeClr val="accent1">
                    <a:lumMod val="50000"/>
                  </a:schemeClr>
                </a:solidFill>
              </a:rPr>
              <a:t>()</a:t>
            </a:r>
          </a:p>
          <a:p>
            <a:r>
              <a:rPr lang="en-US" dirty="0">
                <a:solidFill>
                  <a:schemeClr val="accent1">
                    <a:lumMod val="50000"/>
                  </a:schemeClr>
                </a:solidFill>
              </a:rPr>
              <a:t># Memory used</a:t>
            </a:r>
          </a:p>
          <a:p>
            <a:r>
              <a:rPr lang="en-US" dirty="0">
                <a:solidFill>
                  <a:schemeClr val="accent1">
                    <a:lumMod val="50000"/>
                  </a:schemeClr>
                </a:solidFill>
              </a:rPr>
              <a:t>print("Memory used by generator with yield:", </a:t>
            </a:r>
            <a:r>
              <a:rPr lang="en-US" dirty="0" err="1">
                <a:solidFill>
                  <a:schemeClr val="accent1">
                    <a:lumMod val="50000"/>
                  </a:schemeClr>
                </a:solidFill>
              </a:rPr>
              <a:t>sys.getsizeof</a:t>
            </a:r>
            <a:r>
              <a:rPr lang="en-US" dirty="0">
                <a:solidFill>
                  <a:schemeClr val="accent1">
                    <a:lumMod val="50000"/>
                  </a:schemeClr>
                </a:solidFill>
              </a:rPr>
              <a:t>(gen), "bytes")</a:t>
            </a:r>
          </a:p>
          <a:p>
            <a:r>
              <a:rPr lang="en-US" dirty="0">
                <a:solidFill>
                  <a:schemeClr val="accent1">
                    <a:lumMod val="50000"/>
                  </a:schemeClr>
                </a:solidFill>
              </a:rPr>
              <a:t># Iterate over generator</a:t>
            </a:r>
          </a:p>
          <a:p>
            <a:r>
              <a:rPr lang="en-US" dirty="0">
                <a:solidFill>
                  <a:schemeClr val="accent1">
                    <a:lumMod val="50000"/>
                  </a:schemeClr>
                </a:solidFill>
              </a:rPr>
              <a:t>for num in gen:</a:t>
            </a:r>
          </a:p>
          <a:p>
            <a:r>
              <a:rPr lang="en-US" dirty="0">
                <a:solidFill>
                  <a:schemeClr val="accent1">
                    <a:lumMod val="50000"/>
                  </a:schemeClr>
                </a:solidFill>
              </a:rPr>
              <a:t>    pass</a:t>
            </a:r>
          </a:p>
        </p:txBody>
      </p:sp>
    </p:spTree>
    <p:extLst>
      <p:ext uri="{BB962C8B-B14F-4D97-AF65-F5344CB8AC3E}">
        <p14:creationId xmlns:p14="http://schemas.microsoft.com/office/powerpoint/2010/main" val="12181766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45ED-8BE0-0EAB-D4BF-6E16B6ABD37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E3C0AE8-1D12-457B-DE2F-04DAA2E94C0C}"/>
              </a:ext>
            </a:extLst>
          </p:cNvPr>
          <p:cNvSpPr/>
          <p:nvPr/>
        </p:nvSpPr>
        <p:spPr>
          <a:xfrm>
            <a:off x="0" y="1"/>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50000"/>
                </a:schemeClr>
              </a:solidFill>
            </a:endParaRPr>
          </a:p>
          <a:p>
            <a:r>
              <a:rPr lang="en-US" b="1" dirty="0">
                <a:solidFill>
                  <a:schemeClr val="accent1">
                    <a:lumMod val="50000"/>
                  </a:schemeClr>
                </a:solidFill>
              </a:rPr>
              <a:t>Memory Efficiency</a:t>
            </a:r>
          </a:p>
          <a:p>
            <a:r>
              <a:rPr lang="en-US" dirty="0">
                <a:solidFill>
                  <a:schemeClr val="accent1">
                    <a:lumMod val="50000"/>
                  </a:schemeClr>
                </a:solidFill>
              </a:rPr>
              <a:t>Generators produce items one at a time, instead of storing the whole sequence in memory.</a:t>
            </a:r>
          </a:p>
          <a:p>
            <a:r>
              <a:rPr lang="en-US" dirty="0">
                <a:solidFill>
                  <a:schemeClr val="accent1">
                    <a:lumMod val="50000"/>
                  </a:schemeClr>
                </a:solidFill>
              </a:rPr>
              <a:t>Huge datasets can be processed without running out of RAM.</a:t>
            </a:r>
          </a:p>
          <a:p>
            <a:r>
              <a:rPr lang="en-US" dirty="0">
                <a:solidFill>
                  <a:schemeClr val="accent1">
                    <a:lumMod val="50000"/>
                  </a:schemeClr>
                </a:solidFill>
              </a:rPr>
              <a:t>Example: iterating over millions of numbers, reading large files, or streaming data.</a:t>
            </a:r>
          </a:p>
          <a:p>
            <a:endParaRPr lang="en-US" dirty="0">
              <a:solidFill>
                <a:schemeClr val="accent1">
                  <a:lumMod val="50000"/>
                </a:schemeClr>
              </a:solidFill>
            </a:endParaRPr>
          </a:p>
          <a:p>
            <a:r>
              <a:rPr lang="en-US" b="1" dirty="0">
                <a:solidFill>
                  <a:schemeClr val="accent1">
                    <a:lumMod val="50000"/>
                  </a:schemeClr>
                </a:solidFill>
              </a:rPr>
              <a:t>Pipelining / Streaming</a:t>
            </a:r>
          </a:p>
          <a:p>
            <a:r>
              <a:rPr lang="en-US" dirty="0">
                <a:solidFill>
                  <a:schemeClr val="accent1">
                    <a:lumMod val="50000"/>
                  </a:schemeClr>
                </a:solidFill>
              </a:rPr>
              <a:t>Generators can be chained to process data in stages, like a pipeline.</a:t>
            </a:r>
          </a:p>
          <a:p>
            <a:r>
              <a:rPr lang="en-US" dirty="0">
                <a:solidFill>
                  <a:schemeClr val="accent1">
                    <a:lumMod val="50000"/>
                  </a:schemeClr>
                </a:solidFill>
              </a:rPr>
              <a:t>Example: Read a file line by line → filter → transform → sum, all without storing the whole file in memory.</a:t>
            </a:r>
          </a:p>
          <a:p>
            <a:endParaRPr lang="en-US" b="1" dirty="0">
              <a:solidFill>
                <a:schemeClr val="accent1">
                  <a:lumMod val="50000"/>
                </a:schemeClr>
              </a:solidFill>
            </a:endParaRPr>
          </a:p>
          <a:p>
            <a:r>
              <a:rPr lang="en-US" b="1" dirty="0">
                <a:solidFill>
                  <a:schemeClr val="accent1">
                    <a:lumMod val="50000"/>
                  </a:schemeClr>
                </a:solidFill>
              </a:rPr>
              <a:t>Infinite Sequences</a:t>
            </a:r>
          </a:p>
          <a:p>
            <a:r>
              <a:rPr lang="en-US" dirty="0">
                <a:solidFill>
                  <a:schemeClr val="accent1">
                    <a:lumMod val="50000"/>
                  </a:schemeClr>
                </a:solidFill>
              </a:rPr>
              <a:t>Generators can represent sequences with no end, something impossible with lists.</a:t>
            </a:r>
          </a:p>
          <a:p>
            <a:endParaRPr lang="en-US" dirty="0">
              <a:solidFill>
                <a:schemeClr val="accent1">
                  <a:lumMod val="50000"/>
                </a:schemeClr>
              </a:solidFill>
            </a:endParaRPr>
          </a:p>
          <a:p>
            <a:r>
              <a:rPr lang="en-US" b="1" dirty="0">
                <a:solidFill>
                  <a:schemeClr val="accent1">
                    <a:lumMod val="50000"/>
                  </a:schemeClr>
                </a:solidFill>
              </a:rPr>
              <a:t>Cleaner Code for Iteration</a:t>
            </a:r>
          </a:p>
          <a:p>
            <a:r>
              <a:rPr lang="en-US" dirty="0">
                <a:solidFill>
                  <a:schemeClr val="accent1">
                    <a:lumMod val="50000"/>
                  </a:schemeClr>
                </a:solidFill>
              </a:rPr>
              <a:t>Using generators often leads to simpler, more readable code for loops, pipelines, or processing large datasets.</a:t>
            </a:r>
          </a:p>
          <a:p>
            <a:endParaRPr lang="en-US" dirty="0">
              <a:solidFill>
                <a:schemeClr val="accent1">
                  <a:lumMod val="50000"/>
                </a:schemeClr>
              </a:solidFill>
            </a:endParaRPr>
          </a:p>
          <a:p>
            <a:r>
              <a:rPr lang="en-US" dirty="0">
                <a:solidFill>
                  <a:schemeClr val="accent1">
                    <a:lumMod val="50000"/>
                  </a:schemeClr>
                </a:solidFill>
              </a:rPr>
              <a:t>Memory savings are just the tip of the iceberg. Generators are also about lazy evaluation, efficiency, streaming data, infinite sequences, and clean code.</a:t>
            </a:r>
          </a:p>
        </p:txBody>
      </p:sp>
    </p:spTree>
    <p:extLst>
      <p:ext uri="{BB962C8B-B14F-4D97-AF65-F5344CB8AC3E}">
        <p14:creationId xmlns:p14="http://schemas.microsoft.com/office/powerpoint/2010/main" val="33836787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5E310-9560-F840-BCEF-CD0196E43AB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2DD4963-2BB1-470E-2733-D3D7D4303B92}"/>
              </a:ext>
            </a:extLst>
          </p:cNvPr>
          <p:cNvSpPr/>
          <p:nvPr/>
        </p:nvSpPr>
        <p:spPr>
          <a:xfrm>
            <a:off x="-1" y="1"/>
            <a:ext cx="121920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50000"/>
                  </a:schemeClr>
                </a:solidFill>
              </a:rPr>
              <a:t>List vs Generator</a:t>
            </a:r>
            <a:endParaRPr lang="en-IN" b="1"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graphicFrame>
        <p:nvGraphicFramePr>
          <p:cNvPr id="2" name="Table 1">
            <a:extLst>
              <a:ext uri="{FF2B5EF4-FFF2-40B4-BE49-F238E27FC236}">
                <a16:creationId xmlns:a16="http://schemas.microsoft.com/office/drawing/2014/main" id="{372EECC8-3855-8D4C-2DBF-C171C3C79E33}"/>
              </a:ext>
            </a:extLst>
          </p:cNvPr>
          <p:cNvGraphicFramePr>
            <a:graphicFrameLocks noGrp="1"/>
          </p:cNvGraphicFramePr>
          <p:nvPr>
            <p:extLst>
              <p:ext uri="{D42A27DB-BD31-4B8C-83A1-F6EECF244321}">
                <p14:modId xmlns:p14="http://schemas.microsoft.com/office/powerpoint/2010/main" val="4262074166"/>
              </p:ext>
            </p:extLst>
          </p:nvPr>
        </p:nvGraphicFramePr>
        <p:xfrm>
          <a:off x="-1" y="700391"/>
          <a:ext cx="12192000" cy="6157604"/>
        </p:xfrm>
        <a:graphic>
          <a:graphicData uri="http://schemas.openxmlformats.org/drawingml/2006/table">
            <a:tbl>
              <a:tblPr/>
              <a:tblGrid>
                <a:gridCol w="1887167">
                  <a:extLst>
                    <a:ext uri="{9D8B030D-6E8A-4147-A177-3AD203B41FA5}">
                      <a16:colId xmlns:a16="http://schemas.microsoft.com/office/drawing/2014/main" val="1628593685"/>
                    </a:ext>
                  </a:extLst>
                </a:gridCol>
                <a:gridCol w="5554494">
                  <a:extLst>
                    <a:ext uri="{9D8B030D-6E8A-4147-A177-3AD203B41FA5}">
                      <a16:colId xmlns:a16="http://schemas.microsoft.com/office/drawing/2014/main" val="572543585"/>
                    </a:ext>
                  </a:extLst>
                </a:gridCol>
                <a:gridCol w="4750339">
                  <a:extLst>
                    <a:ext uri="{9D8B030D-6E8A-4147-A177-3AD203B41FA5}">
                      <a16:colId xmlns:a16="http://schemas.microsoft.com/office/drawing/2014/main" val="1088596502"/>
                    </a:ext>
                  </a:extLst>
                </a:gridCol>
              </a:tblGrid>
              <a:tr h="396630">
                <a:tc>
                  <a:txBody>
                    <a:bodyPr/>
                    <a:lstStyle/>
                    <a:p>
                      <a:pPr>
                        <a:buNone/>
                      </a:pPr>
                      <a:r>
                        <a:rPr lang="en-IN" sz="1800" b="1" kern="1200">
                          <a:solidFill>
                            <a:schemeClr val="accent1">
                              <a:lumMod val="50000"/>
                            </a:schemeClr>
                          </a:solidFill>
                          <a:latin typeface="+mn-lt"/>
                          <a:ea typeface="+mn-ea"/>
                          <a:cs typeface="+mn-cs"/>
                        </a:rPr>
                        <a:t>Feature</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800" b="1" kern="1200">
                          <a:solidFill>
                            <a:schemeClr val="accent1">
                              <a:lumMod val="50000"/>
                            </a:schemeClr>
                          </a:solidFill>
                          <a:latin typeface="+mn-lt"/>
                          <a:ea typeface="+mn-ea"/>
                          <a:cs typeface="+mn-cs"/>
                        </a:rPr>
                        <a:t>List</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800" b="1" kern="1200" dirty="0">
                          <a:solidFill>
                            <a:schemeClr val="accent1">
                              <a:lumMod val="50000"/>
                            </a:schemeClr>
                          </a:solidFill>
                          <a:latin typeface="+mn-lt"/>
                          <a:ea typeface="+mn-ea"/>
                          <a:cs typeface="+mn-cs"/>
                        </a:rPr>
                        <a:t>Generator</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826308"/>
                  </a:ext>
                </a:extLst>
              </a:tr>
              <a:tr h="1292000">
                <a:tc>
                  <a:txBody>
                    <a:bodyPr/>
                    <a:lstStyle/>
                    <a:p>
                      <a:pPr>
                        <a:buNone/>
                      </a:pPr>
                      <a:r>
                        <a:rPr lang="en-IN" sz="1800" b="1" kern="1200" dirty="0">
                          <a:solidFill>
                            <a:schemeClr val="accent1">
                              <a:lumMod val="50000"/>
                            </a:schemeClr>
                          </a:solidFill>
                          <a:latin typeface="+mn-lt"/>
                          <a:ea typeface="+mn-ea"/>
                          <a:cs typeface="+mn-cs"/>
                        </a:rPr>
                        <a:t>Definition</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Collection that stores all elements in memory</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Special function using yield that produces values one at a time</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732676"/>
                  </a:ext>
                </a:extLst>
              </a:tr>
              <a:tr h="695086">
                <a:tc>
                  <a:txBody>
                    <a:bodyPr/>
                    <a:lstStyle/>
                    <a:p>
                      <a:pPr>
                        <a:buNone/>
                      </a:pPr>
                      <a:r>
                        <a:rPr lang="en-IN" sz="1800" b="1" kern="1200" dirty="0">
                          <a:solidFill>
                            <a:schemeClr val="accent1">
                              <a:lumMod val="50000"/>
                            </a:schemeClr>
                          </a:solidFill>
                          <a:latin typeface="+mn-lt"/>
                          <a:ea typeface="+mn-ea"/>
                          <a:cs typeface="+mn-cs"/>
                        </a:rPr>
                        <a:t>Memory Usage</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Stores all elements → High memory usage</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Very memory-efficient (produces values lazily)</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536059"/>
                  </a:ext>
                </a:extLst>
              </a:tr>
              <a:tr h="695086">
                <a:tc>
                  <a:txBody>
                    <a:bodyPr/>
                    <a:lstStyle/>
                    <a:p>
                      <a:pPr>
                        <a:buNone/>
                      </a:pPr>
                      <a:r>
                        <a:rPr lang="en-IN" sz="1800" b="1" kern="1200" dirty="0">
                          <a:solidFill>
                            <a:schemeClr val="accent1">
                              <a:lumMod val="50000"/>
                            </a:schemeClr>
                          </a:solidFill>
                          <a:latin typeface="+mn-lt"/>
                          <a:ea typeface="+mn-ea"/>
                          <a:cs typeface="+mn-cs"/>
                        </a:rPr>
                        <a:t>Creation</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IN" sz="1800" kern="1200" dirty="0">
                          <a:solidFill>
                            <a:schemeClr val="accent1">
                              <a:lumMod val="50000"/>
                            </a:schemeClr>
                          </a:solidFill>
                          <a:latin typeface="+mn-lt"/>
                          <a:ea typeface="+mn-ea"/>
                          <a:cs typeface="+mn-cs"/>
                        </a:rPr>
                        <a:t>[1, 2, 3]</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IN" sz="1800" kern="1200" dirty="0">
                          <a:solidFill>
                            <a:schemeClr val="accent1">
                              <a:lumMod val="50000"/>
                            </a:schemeClr>
                          </a:solidFill>
                          <a:latin typeface="+mn-lt"/>
                          <a:ea typeface="+mn-ea"/>
                          <a:cs typeface="+mn-cs"/>
                        </a:rPr>
                        <a:t>def </a:t>
                      </a:r>
                      <a:r>
                        <a:rPr lang="en-IN" sz="1800" kern="1200" dirty="0" err="1">
                          <a:solidFill>
                            <a:schemeClr val="accent1">
                              <a:lumMod val="50000"/>
                            </a:schemeClr>
                          </a:solidFill>
                          <a:latin typeface="+mn-lt"/>
                          <a:ea typeface="+mn-ea"/>
                          <a:cs typeface="+mn-cs"/>
                        </a:rPr>
                        <a:t>func</a:t>
                      </a:r>
                      <a:r>
                        <a:rPr lang="en-IN" sz="1800" kern="1200" dirty="0">
                          <a:solidFill>
                            <a:schemeClr val="accent1">
                              <a:lumMod val="50000"/>
                            </a:schemeClr>
                          </a:solidFill>
                          <a:latin typeface="+mn-lt"/>
                          <a:ea typeface="+mn-ea"/>
                          <a:cs typeface="+mn-cs"/>
                        </a:rPr>
                        <a:t>(): yield ...</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90570"/>
                  </a:ext>
                </a:extLst>
              </a:tr>
              <a:tr h="695086">
                <a:tc>
                  <a:txBody>
                    <a:bodyPr/>
                    <a:lstStyle/>
                    <a:p>
                      <a:pPr>
                        <a:buNone/>
                      </a:pPr>
                      <a:r>
                        <a:rPr lang="en-IN" sz="1800" b="1" kern="1200">
                          <a:solidFill>
                            <a:schemeClr val="accent1">
                              <a:lumMod val="50000"/>
                            </a:schemeClr>
                          </a:solidFill>
                          <a:latin typeface="+mn-lt"/>
                          <a:ea typeface="+mn-ea"/>
                          <a:cs typeface="+mn-cs"/>
                        </a:rPr>
                        <a:t>Reusability</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Reusable (can loop multiple times)</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IN" sz="1800" kern="1200" dirty="0">
                          <a:solidFill>
                            <a:schemeClr val="accent1">
                              <a:lumMod val="50000"/>
                            </a:schemeClr>
                          </a:solidFill>
                          <a:latin typeface="+mn-lt"/>
                          <a:ea typeface="+mn-ea"/>
                          <a:cs typeface="+mn-cs"/>
                        </a:rPr>
                        <a:t>One-time use (gets exhausted)</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683315"/>
                  </a:ext>
                </a:extLst>
              </a:tr>
              <a:tr h="695086">
                <a:tc>
                  <a:txBody>
                    <a:bodyPr/>
                    <a:lstStyle/>
                    <a:p>
                      <a:pPr>
                        <a:buNone/>
                      </a:pPr>
                      <a:r>
                        <a:rPr lang="en-IN" sz="1800" b="1" kern="1200">
                          <a:solidFill>
                            <a:schemeClr val="accent1">
                              <a:lumMod val="50000"/>
                            </a:schemeClr>
                          </a:solidFill>
                          <a:latin typeface="+mn-lt"/>
                          <a:ea typeface="+mn-ea"/>
                          <a:cs typeface="+mn-cs"/>
                        </a:rPr>
                        <a:t>Speed</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a:solidFill>
                            <a:schemeClr val="accent1">
                              <a:lumMod val="50000"/>
                            </a:schemeClr>
                          </a:solidFill>
                          <a:latin typeface="+mn-lt"/>
                          <a:ea typeface="+mn-ea"/>
                          <a:cs typeface="+mn-cs"/>
                        </a:rPr>
                        <a:t>Fast for small data (direct access by index)</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IN" sz="1800" kern="1200">
                          <a:solidFill>
                            <a:schemeClr val="accent1">
                              <a:lumMod val="50000"/>
                            </a:schemeClr>
                          </a:solidFill>
                          <a:latin typeface="+mn-lt"/>
                          <a:ea typeface="+mn-ea"/>
                          <a:cs typeface="+mn-cs"/>
                        </a:rPr>
                        <a:t>Slower (computes values on demand)</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635952"/>
                  </a:ext>
                </a:extLst>
              </a:tr>
              <a:tr h="993544">
                <a:tc>
                  <a:txBody>
                    <a:bodyPr/>
                    <a:lstStyle/>
                    <a:p>
                      <a:pPr>
                        <a:buNone/>
                      </a:pPr>
                      <a:r>
                        <a:rPr lang="en-IN" sz="1800" b="1" kern="1200">
                          <a:solidFill>
                            <a:schemeClr val="accent1">
                              <a:lumMod val="50000"/>
                            </a:schemeClr>
                          </a:solidFill>
                          <a:latin typeface="+mn-lt"/>
                          <a:ea typeface="+mn-ea"/>
                          <a:cs typeface="+mn-cs"/>
                        </a:rPr>
                        <a:t>Use Cases</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a:solidFill>
                            <a:schemeClr val="accent1">
                              <a:lumMod val="50000"/>
                            </a:schemeClr>
                          </a:solidFill>
                          <a:latin typeface="+mn-lt"/>
                          <a:ea typeface="+mn-ea"/>
                          <a:cs typeface="+mn-cs"/>
                        </a:rPr>
                        <a:t>Small datasets, need random access, multiple iterations</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IN" sz="1800" kern="1200" dirty="0">
                          <a:solidFill>
                            <a:schemeClr val="accent1">
                              <a:lumMod val="50000"/>
                            </a:schemeClr>
                          </a:solidFill>
                          <a:latin typeface="+mn-lt"/>
                          <a:ea typeface="+mn-ea"/>
                          <a:cs typeface="+mn-cs"/>
                        </a:rPr>
                        <a:t>Large datasets, streaming data, infinite sequences</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9990309"/>
                  </a:ext>
                </a:extLst>
              </a:tr>
              <a:tr h="695086">
                <a:tc>
                  <a:txBody>
                    <a:bodyPr/>
                    <a:lstStyle/>
                    <a:p>
                      <a:pPr>
                        <a:buNone/>
                      </a:pPr>
                      <a:r>
                        <a:rPr lang="en-IN" sz="1800" b="1" kern="1200" dirty="0">
                          <a:solidFill>
                            <a:schemeClr val="accent1">
                              <a:lumMod val="50000"/>
                            </a:schemeClr>
                          </a:solidFill>
                          <a:latin typeface="+mn-lt"/>
                          <a:ea typeface="+mn-ea"/>
                          <a:cs typeface="+mn-cs"/>
                        </a:rPr>
                        <a:t>Example</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a:solidFill>
                            <a:schemeClr val="accent1">
                              <a:lumMod val="50000"/>
                            </a:schemeClr>
                          </a:solidFill>
                          <a:latin typeface="+mn-lt"/>
                          <a:ea typeface="+mn-ea"/>
                          <a:cs typeface="+mn-cs"/>
                        </a:rPr>
                        <a:t>nums = [x*x for x in range(5)]</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buNone/>
                      </a:pPr>
                      <a:r>
                        <a:rPr lang="en-US" sz="1800" kern="1200" dirty="0">
                          <a:solidFill>
                            <a:schemeClr val="accent1">
                              <a:lumMod val="50000"/>
                            </a:schemeClr>
                          </a:solidFill>
                          <a:latin typeface="+mn-lt"/>
                          <a:ea typeface="+mn-ea"/>
                          <a:cs typeface="+mn-cs"/>
                        </a:rPr>
                        <a:t>def squares(): yield x*x</a:t>
                      </a:r>
                    </a:p>
                  </a:txBody>
                  <a:tcPr marL="70183" marR="70183" marT="35091" marB="35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030431"/>
                  </a:ext>
                </a:extLst>
              </a:tr>
            </a:tbl>
          </a:graphicData>
        </a:graphic>
      </p:graphicFrame>
    </p:spTree>
    <p:extLst>
      <p:ext uri="{BB962C8B-B14F-4D97-AF65-F5344CB8AC3E}">
        <p14:creationId xmlns:p14="http://schemas.microsoft.com/office/powerpoint/2010/main" val="6899457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5EE20-18FD-27BE-CC26-5EEBAC695B58}"/>
              </a:ext>
            </a:extLst>
          </p:cNvPr>
          <p:cNvSpPr>
            <a:spLocks noGrp="1"/>
          </p:cNvSpPr>
          <p:nvPr>
            <p:ph idx="1"/>
          </p:nvPr>
        </p:nvSpPr>
        <p:spPr>
          <a:xfrm>
            <a:off x="0" y="97276"/>
            <a:ext cx="12192000" cy="6760723"/>
          </a:xfrm>
        </p:spPr>
        <p:txBody>
          <a:bodyPr>
            <a:normAutofit/>
          </a:bodyPr>
          <a:lstStyle/>
          <a:p>
            <a:pPr marL="0" indent="0">
              <a:buNone/>
            </a:pPr>
            <a:r>
              <a:rPr lang="en-US" sz="1800" dirty="0">
                <a:solidFill>
                  <a:schemeClr val="accent2">
                    <a:lumMod val="75000"/>
                  </a:schemeClr>
                </a:solidFill>
              </a:rPr>
              <a:t>Ex: </a:t>
            </a:r>
            <a:r>
              <a:rPr lang="en-US" sz="1800" dirty="0">
                <a:solidFill>
                  <a:schemeClr val="accent2">
                    <a:lumMod val="75000"/>
                  </a:schemeClr>
                </a:solidFill>
                <a:hlinkClick r:id="rId2"/>
              </a:rPr>
              <a:t>https://www.listendata.com/2019/08/python-object-oriented-programming.html</a:t>
            </a:r>
            <a:endParaRPr lang="en-US" sz="1800" dirty="0">
              <a:solidFill>
                <a:schemeClr val="accent2">
                  <a:lumMod val="75000"/>
                </a:schemeClr>
              </a:solidFill>
            </a:endParaRPr>
          </a:p>
          <a:p>
            <a:pPr marL="0" indent="0">
              <a:buNone/>
            </a:pPr>
            <a:r>
              <a:rPr lang="en-US" sz="1800" dirty="0">
                <a:solidFill>
                  <a:schemeClr val="accent2">
                    <a:lumMod val="75000"/>
                  </a:schemeClr>
                </a:solidFill>
              </a:rPr>
              <a:t>Ex:  </a:t>
            </a:r>
            <a:r>
              <a:rPr lang="en-IN" sz="1800" dirty="0">
                <a:hlinkClick r:id="rId3"/>
              </a:rPr>
              <a:t>https://www.datacamp.com/tutorial/python-oop-tutorial</a:t>
            </a:r>
            <a:endParaRPr lang="en-IN" sz="1800" dirty="0"/>
          </a:p>
          <a:p>
            <a:pPr marL="0" indent="0">
              <a:buNone/>
            </a:pPr>
            <a:r>
              <a:rPr lang="en-IN" sz="1800" dirty="0">
                <a:solidFill>
                  <a:schemeClr val="accent2">
                    <a:lumMod val="75000"/>
                  </a:schemeClr>
                </a:solidFill>
              </a:rPr>
              <a:t>Ex: </a:t>
            </a:r>
            <a:r>
              <a:rPr lang="en-IN" sz="1800" dirty="0">
                <a:hlinkClick r:id="rId4"/>
              </a:rPr>
              <a:t>https://python.plainenglish.io/everything-about-methods-classes-in-python-6bffa1adb5d8</a:t>
            </a:r>
            <a:endParaRPr lang="en-IN" sz="1800" dirty="0"/>
          </a:p>
          <a:p>
            <a:pPr marL="0" indent="0">
              <a:buNone/>
            </a:pPr>
            <a:r>
              <a:rPr lang="en-IN" sz="1800" dirty="0">
                <a:solidFill>
                  <a:schemeClr val="accent2">
                    <a:lumMod val="75000"/>
                  </a:schemeClr>
                </a:solidFill>
              </a:rPr>
              <a:t>Ex: </a:t>
            </a:r>
            <a:r>
              <a:rPr lang="en-IN" sz="1800" dirty="0">
                <a:hlinkClick r:id="rId5"/>
              </a:rPr>
              <a:t>https://third-bit.com/sdxpy/oop/</a:t>
            </a:r>
            <a:endParaRPr lang="en-IN" sz="1800" dirty="0"/>
          </a:p>
          <a:p>
            <a:pPr marL="0" indent="0">
              <a:buNone/>
            </a:pPr>
            <a:endParaRPr lang="en-IN" sz="1800" dirty="0"/>
          </a:p>
          <a:p>
            <a:pPr marL="0" indent="0">
              <a:buNone/>
            </a:pPr>
            <a:endParaRPr lang="en-US" sz="1800" dirty="0"/>
          </a:p>
          <a:p>
            <a:pPr marL="0" indent="0">
              <a:buNone/>
            </a:pPr>
            <a:endParaRPr lang="en-US" sz="1800" dirty="0">
              <a:solidFill>
                <a:schemeClr val="accent2">
                  <a:lumMod val="75000"/>
                </a:schemeClr>
              </a:solidFill>
            </a:endParaRPr>
          </a:p>
          <a:p>
            <a:pPr marL="0" indent="0">
              <a:buNone/>
            </a:pPr>
            <a:endParaRPr lang="en-US" sz="1800" dirty="0">
              <a:solidFill>
                <a:schemeClr val="accent2">
                  <a:lumMod val="75000"/>
                </a:schemeClr>
              </a:solidFill>
            </a:endParaRPr>
          </a:p>
          <a:p>
            <a:pPr marL="0" indent="0">
              <a:buNone/>
            </a:pPr>
            <a:endParaRPr lang="en-US" sz="1800" dirty="0">
              <a:solidFill>
                <a:schemeClr val="accent1">
                  <a:lumMod val="50000"/>
                </a:schemeClr>
              </a:solidFill>
            </a:endParaRPr>
          </a:p>
          <a:p>
            <a:pPr marL="0" indent="0">
              <a:buNone/>
            </a:pPr>
            <a:endParaRPr lang="en-IN" sz="1800" dirty="0">
              <a:solidFill>
                <a:schemeClr val="accent1">
                  <a:lumMod val="50000"/>
                </a:schemeClr>
              </a:solidFill>
            </a:endParaRPr>
          </a:p>
        </p:txBody>
      </p:sp>
    </p:spTree>
    <p:extLst>
      <p:ext uri="{BB962C8B-B14F-4D97-AF65-F5344CB8AC3E}">
        <p14:creationId xmlns:p14="http://schemas.microsoft.com/office/powerpoint/2010/main" val="7594052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4200" b="1" u="sng" dirty="0">
                <a:solidFill>
                  <a:schemeClr val="accent2">
                    <a:lumMod val="75000"/>
                  </a:schemeClr>
                </a:solidFill>
              </a:rPr>
              <a:t>Syllabus covered</a:t>
            </a: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1900" dirty="0">
              <a:solidFill>
                <a:schemeClr val="accent1">
                  <a:lumMod val="50000"/>
                </a:schemeClr>
              </a:solidFill>
            </a:endParaRPr>
          </a:p>
          <a:p>
            <a:pPr>
              <a:buFont typeface="Wingdings" panose="05000000000000000000" pitchFamily="2" charset="2"/>
              <a:buChar char="Ø"/>
            </a:pP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2" name="Rectangle 1">
            <a:extLst>
              <a:ext uri="{FF2B5EF4-FFF2-40B4-BE49-F238E27FC236}">
                <a16:creationId xmlns:a16="http://schemas.microsoft.com/office/drawing/2014/main" id="{2D7B7F26-B3FB-891A-6C47-5D3BE0CA87BB}"/>
              </a:ext>
            </a:extLst>
          </p:cNvPr>
          <p:cNvSpPr/>
          <p:nvPr/>
        </p:nvSpPr>
        <p:spPr>
          <a:xfrm>
            <a:off x="8219872" y="770305"/>
            <a:ext cx="3972127" cy="6078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accent2">
                    <a:lumMod val="75000"/>
                  </a:schemeClr>
                </a:solidFill>
              </a:rPr>
              <a:t>Go through topics</a:t>
            </a:r>
            <a:endParaRPr lang="en-US" sz="1800" dirty="0">
              <a:solidFill>
                <a:schemeClr val="accent1">
                  <a:lumMod val="50000"/>
                </a:schemeClr>
              </a:solidFill>
            </a:endParaRPr>
          </a:p>
          <a:p>
            <a:pPr>
              <a:buFont typeface="Wingdings" panose="05000000000000000000" pitchFamily="2" charset="2"/>
              <a:buChar char="Ø"/>
            </a:pPr>
            <a:r>
              <a:rPr lang="en-US" sz="1800" dirty="0">
                <a:solidFill>
                  <a:schemeClr val="accent1">
                    <a:lumMod val="50000"/>
                  </a:schemeClr>
                </a:solidFill>
              </a:rPr>
              <a:t>File handling with csv files</a:t>
            </a:r>
          </a:p>
          <a:p>
            <a:pPr>
              <a:buFont typeface="Wingdings" panose="05000000000000000000" pitchFamily="2" charset="2"/>
              <a:buChar char="Ø"/>
            </a:pPr>
            <a:r>
              <a:rPr lang="en-US" sz="1800" dirty="0">
                <a:solidFill>
                  <a:schemeClr val="accent1">
                    <a:lumMod val="50000"/>
                  </a:schemeClr>
                </a:solidFill>
              </a:rPr>
              <a:t>Python Date and Time</a:t>
            </a:r>
          </a:p>
          <a:p>
            <a:pPr>
              <a:buFont typeface="Wingdings" panose="05000000000000000000" pitchFamily="2" charset="2"/>
              <a:buChar char="Ø"/>
            </a:pPr>
            <a:r>
              <a:rPr lang="en-US" sz="1800" dirty="0">
                <a:solidFill>
                  <a:schemeClr val="accent1">
                    <a:lumMod val="50000"/>
                  </a:schemeClr>
                </a:solidFill>
              </a:rPr>
              <a:t>Python Math &amp; Statistics Module</a:t>
            </a:r>
          </a:p>
          <a:p>
            <a:pPr>
              <a:buFont typeface="Wingdings" panose="05000000000000000000" pitchFamily="2" charset="2"/>
              <a:buChar char="Ø"/>
            </a:pPr>
            <a:r>
              <a:rPr lang="en-US" sz="1800" dirty="0">
                <a:solidFill>
                  <a:schemeClr val="accent1">
                    <a:lumMod val="50000"/>
                  </a:schemeClr>
                </a:solidFill>
              </a:rPr>
              <a:t>Python Json</a:t>
            </a:r>
          </a:p>
          <a:p>
            <a:pPr>
              <a:buFont typeface="Wingdings" panose="05000000000000000000" pitchFamily="2" charset="2"/>
              <a:buChar char="Ø"/>
            </a:pPr>
            <a:endParaRPr lang="en-US" sz="1800" dirty="0">
              <a:solidFill>
                <a:schemeClr val="accent1">
                  <a:lumMod val="50000"/>
                </a:schemeClr>
              </a:solidFill>
            </a:endParaRPr>
          </a:p>
        </p:txBody>
      </p:sp>
      <p:sp>
        <p:nvSpPr>
          <p:cNvPr id="5" name="Rectangle 4">
            <a:extLst>
              <a:ext uri="{FF2B5EF4-FFF2-40B4-BE49-F238E27FC236}">
                <a16:creationId xmlns:a16="http://schemas.microsoft.com/office/drawing/2014/main" id="{C1253259-C7DA-0E16-603F-3E473B371A09}"/>
              </a:ext>
            </a:extLst>
          </p:cNvPr>
          <p:cNvSpPr/>
          <p:nvPr/>
        </p:nvSpPr>
        <p:spPr>
          <a:xfrm>
            <a:off x="4160191" y="770305"/>
            <a:ext cx="4059679" cy="59486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en-US" dirty="0">
                <a:solidFill>
                  <a:schemeClr val="accent1">
                    <a:lumMod val="50000"/>
                  </a:schemeClr>
                </a:solidFill>
              </a:rPr>
              <a:t>OOPs</a:t>
            </a:r>
          </a:p>
          <a:p>
            <a:pPr>
              <a:buFont typeface="Wingdings" panose="05000000000000000000" pitchFamily="2" charset="2"/>
              <a:buChar char="Ø"/>
            </a:pPr>
            <a:endParaRPr lang="en-US" sz="1800" dirty="0">
              <a:solidFill>
                <a:schemeClr val="accent1">
                  <a:lumMod val="50000"/>
                </a:schemeClr>
              </a:solidFill>
            </a:endParaRPr>
          </a:p>
          <a:p>
            <a:r>
              <a:rPr lang="en-US" dirty="0">
                <a:solidFill>
                  <a:srgbClr val="FF0000"/>
                </a:solidFill>
                <a:highlight>
                  <a:srgbClr val="FFFF00"/>
                </a:highlight>
              </a:rPr>
              <a:t>Yet to Cover:</a:t>
            </a:r>
          </a:p>
          <a:p>
            <a:r>
              <a:rPr lang="en-US" dirty="0" err="1">
                <a:solidFill>
                  <a:srgbClr val="FF0000"/>
                </a:solidFill>
                <a:highlight>
                  <a:srgbClr val="FFFF00"/>
                </a:highlight>
              </a:rPr>
              <a:t>Tkinter</a:t>
            </a:r>
            <a:r>
              <a:rPr lang="en-US" dirty="0">
                <a:solidFill>
                  <a:srgbClr val="FF0000"/>
                </a:solidFill>
                <a:highlight>
                  <a:srgbClr val="FFFF00"/>
                </a:highlight>
              </a:rPr>
              <a:t> (GUI)</a:t>
            </a:r>
          </a:p>
          <a:p>
            <a:pPr>
              <a:buFont typeface="Wingdings" panose="05000000000000000000" pitchFamily="2" charset="2"/>
              <a:buChar char="Ø"/>
            </a:pPr>
            <a:endParaRPr lang="en-US" sz="1800" dirty="0">
              <a:solidFill>
                <a:srgbClr val="FF0000"/>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a:p>
            <a:pPr>
              <a:buFont typeface="Wingdings" panose="05000000000000000000" pitchFamily="2" charset="2"/>
              <a:buChar char="Ø"/>
            </a:pPr>
            <a:endParaRPr lang="en-US" dirty="0">
              <a:solidFill>
                <a:schemeClr val="accent1">
                  <a:lumMod val="50000"/>
                </a:schemeClr>
              </a:solidFill>
            </a:endParaRPr>
          </a:p>
          <a:p>
            <a:pPr>
              <a:buFont typeface="Wingdings" panose="05000000000000000000" pitchFamily="2" charset="2"/>
              <a:buChar char="Ø"/>
            </a:pPr>
            <a:endParaRPr lang="en-US" sz="1800" dirty="0">
              <a:solidFill>
                <a:schemeClr val="accent1">
                  <a:lumMod val="50000"/>
                </a:schemeClr>
              </a:solidFill>
            </a:endParaRPr>
          </a:p>
        </p:txBody>
      </p:sp>
      <p:sp>
        <p:nvSpPr>
          <p:cNvPr id="4" name="Rectangle 3">
            <a:extLst>
              <a:ext uri="{FF2B5EF4-FFF2-40B4-BE49-F238E27FC236}">
                <a16:creationId xmlns:a16="http://schemas.microsoft.com/office/drawing/2014/main" id="{5A6AFC0D-5AEC-8BEB-9442-278C55150C66}"/>
              </a:ext>
            </a:extLst>
          </p:cNvPr>
          <p:cNvSpPr/>
          <p:nvPr/>
        </p:nvSpPr>
        <p:spPr>
          <a:xfrm>
            <a:off x="0" y="770305"/>
            <a:ext cx="4160191" cy="6078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en-US" sz="1800" dirty="0">
                <a:solidFill>
                  <a:schemeClr val="accent1">
                    <a:lumMod val="50000"/>
                  </a:schemeClr>
                </a:solidFill>
              </a:rPr>
              <a:t>Computer basics</a:t>
            </a:r>
          </a:p>
          <a:p>
            <a:pPr>
              <a:buFont typeface="Wingdings" panose="05000000000000000000" pitchFamily="2" charset="2"/>
              <a:buChar char="Ø"/>
            </a:pPr>
            <a:r>
              <a:rPr lang="en-US" sz="1800" dirty="0">
                <a:solidFill>
                  <a:schemeClr val="accent1">
                    <a:lumMod val="50000"/>
                  </a:schemeClr>
                </a:solidFill>
              </a:rPr>
              <a:t>Variable Names and Values</a:t>
            </a:r>
          </a:p>
          <a:p>
            <a:pPr>
              <a:buFont typeface="Wingdings" panose="05000000000000000000" pitchFamily="2" charset="2"/>
              <a:buChar char="Ø"/>
            </a:pPr>
            <a:r>
              <a:rPr lang="en-US" sz="1800" dirty="0">
                <a:solidFill>
                  <a:schemeClr val="accent1">
                    <a:lumMod val="50000"/>
                  </a:schemeClr>
                </a:solidFill>
              </a:rPr>
              <a:t>Data types (Str, Int, Float, Complex)</a:t>
            </a:r>
          </a:p>
          <a:p>
            <a:pPr>
              <a:buFont typeface="Wingdings" panose="05000000000000000000" pitchFamily="2" charset="2"/>
              <a:buChar char="Ø"/>
            </a:pPr>
            <a:r>
              <a:rPr lang="en-US" sz="1800" dirty="0">
                <a:solidFill>
                  <a:schemeClr val="accent1">
                    <a:lumMod val="50000"/>
                  </a:schemeClr>
                </a:solidFill>
              </a:rPr>
              <a:t>Input function</a:t>
            </a:r>
          </a:p>
          <a:p>
            <a:pPr>
              <a:buFont typeface="Wingdings" panose="05000000000000000000" pitchFamily="2" charset="2"/>
              <a:buChar char="Ø"/>
            </a:pPr>
            <a:r>
              <a:rPr lang="en-US" sz="1800" dirty="0">
                <a:solidFill>
                  <a:schemeClr val="accent1">
                    <a:lumMod val="50000"/>
                  </a:schemeClr>
                </a:solidFill>
              </a:rPr>
              <a:t>String methods</a:t>
            </a:r>
          </a:p>
          <a:p>
            <a:pPr>
              <a:buFont typeface="Wingdings" panose="05000000000000000000" pitchFamily="2" charset="2"/>
              <a:buChar char="Ø"/>
            </a:pPr>
            <a:r>
              <a:rPr lang="en-US" sz="1800" dirty="0">
                <a:solidFill>
                  <a:schemeClr val="accent1">
                    <a:lumMod val="50000"/>
                  </a:schemeClr>
                </a:solidFill>
              </a:rPr>
              <a:t>Operators</a:t>
            </a:r>
          </a:p>
          <a:p>
            <a:pPr>
              <a:buFont typeface="Wingdings" panose="05000000000000000000" pitchFamily="2" charset="2"/>
              <a:buChar char="Ø"/>
            </a:pPr>
            <a:r>
              <a:rPr lang="en-US" sz="1800" dirty="0">
                <a:solidFill>
                  <a:schemeClr val="accent1">
                    <a:lumMod val="50000"/>
                  </a:schemeClr>
                </a:solidFill>
              </a:rPr>
              <a:t>Modules (Range, Randrange, max, min)</a:t>
            </a:r>
          </a:p>
          <a:p>
            <a:pPr>
              <a:buFont typeface="Wingdings" panose="05000000000000000000" pitchFamily="2" charset="2"/>
              <a:buChar char="Ø"/>
            </a:pPr>
            <a:r>
              <a:rPr lang="en-US" sz="1800" dirty="0">
                <a:solidFill>
                  <a:schemeClr val="accent1">
                    <a:lumMod val="50000"/>
                  </a:schemeClr>
                </a:solidFill>
              </a:rPr>
              <a:t>Data structures (List, Tuples, Sets &amp; Dictionaries)</a:t>
            </a:r>
          </a:p>
          <a:p>
            <a:pPr>
              <a:buFont typeface="Wingdings" panose="05000000000000000000" pitchFamily="2" charset="2"/>
              <a:buChar char="Ø"/>
            </a:pPr>
            <a:r>
              <a:rPr lang="en-US" sz="1800" dirty="0">
                <a:solidFill>
                  <a:schemeClr val="accent1">
                    <a:lumMod val="50000"/>
                  </a:schemeClr>
                </a:solidFill>
              </a:rPr>
              <a:t>For loops</a:t>
            </a:r>
          </a:p>
          <a:p>
            <a:pPr>
              <a:buFont typeface="Wingdings" panose="05000000000000000000" pitchFamily="2" charset="2"/>
              <a:buChar char="Ø"/>
            </a:pPr>
            <a:r>
              <a:rPr lang="en-US" sz="1800" dirty="0">
                <a:solidFill>
                  <a:schemeClr val="accent1">
                    <a:lumMod val="50000"/>
                  </a:schemeClr>
                </a:solidFill>
              </a:rPr>
              <a:t>If and else</a:t>
            </a:r>
          </a:p>
          <a:p>
            <a:pPr>
              <a:buFont typeface="Wingdings" panose="05000000000000000000" pitchFamily="2" charset="2"/>
              <a:buChar char="Ø"/>
            </a:pPr>
            <a:r>
              <a:rPr lang="en-US" sz="1800" dirty="0">
                <a:solidFill>
                  <a:schemeClr val="accent1">
                    <a:lumMod val="50000"/>
                  </a:schemeClr>
                </a:solidFill>
              </a:rPr>
              <a:t>While</a:t>
            </a:r>
          </a:p>
          <a:p>
            <a:pPr>
              <a:buFont typeface="Wingdings" panose="05000000000000000000" pitchFamily="2" charset="2"/>
              <a:buChar char="Ø"/>
            </a:pPr>
            <a:r>
              <a:rPr lang="en-US" sz="1800" dirty="0">
                <a:solidFill>
                  <a:schemeClr val="accent1">
                    <a:lumMod val="50000"/>
                  </a:schemeClr>
                </a:solidFill>
              </a:rPr>
              <a:t>Functions</a:t>
            </a:r>
          </a:p>
          <a:p>
            <a:pPr>
              <a:buFont typeface="Wingdings" panose="05000000000000000000" pitchFamily="2" charset="2"/>
              <a:buChar char="Ø"/>
            </a:pPr>
            <a:r>
              <a:rPr lang="en-US" sz="1800" dirty="0">
                <a:solidFill>
                  <a:schemeClr val="accent1">
                    <a:lumMod val="50000"/>
                  </a:schemeClr>
                </a:solidFill>
              </a:rPr>
              <a:t>Lambda (Filter, Map, Reduce)</a:t>
            </a:r>
          </a:p>
          <a:p>
            <a:pPr>
              <a:buFont typeface="Wingdings" panose="05000000000000000000" pitchFamily="2" charset="2"/>
              <a:buChar char="Ø"/>
            </a:pPr>
            <a:r>
              <a:rPr lang="en-US" sz="1800" dirty="0">
                <a:solidFill>
                  <a:schemeClr val="accent1">
                    <a:lumMod val="50000"/>
                  </a:schemeClr>
                </a:solidFill>
              </a:rPr>
              <a:t>Error Handling</a:t>
            </a:r>
          </a:p>
          <a:p>
            <a:pPr>
              <a:buFont typeface="Wingdings" panose="05000000000000000000" pitchFamily="2" charset="2"/>
              <a:buChar char="Ø"/>
            </a:pPr>
            <a:r>
              <a:rPr lang="en-US" sz="1800" dirty="0">
                <a:solidFill>
                  <a:schemeClr val="accent1">
                    <a:lumMod val="50000"/>
                  </a:schemeClr>
                </a:solidFill>
              </a:rPr>
              <a:t>File Handling</a:t>
            </a:r>
          </a:p>
          <a:p>
            <a:pPr>
              <a:buFont typeface="Wingdings" panose="05000000000000000000" pitchFamily="2" charset="2"/>
              <a:buChar char="Ø"/>
            </a:pPr>
            <a:r>
              <a:rPr lang="en-US" sz="1800" dirty="0">
                <a:solidFill>
                  <a:schemeClr val="accent1">
                    <a:lumMod val="50000"/>
                  </a:schemeClr>
                </a:solidFill>
              </a:rPr>
              <a:t>Modules</a:t>
            </a:r>
          </a:p>
        </p:txBody>
      </p:sp>
    </p:spTree>
    <p:extLst>
      <p:ext uri="{BB962C8B-B14F-4D97-AF65-F5344CB8AC3E}">
        <p14:creationId xmlns:p14="http://schemas.microsoft.com/office/powerpoint/2010/main" val="16109742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698CDF-824F-210D-4B77-D8691D9349A2}"/>
              </a:ext>
            </a:extLst>
          </p:cNvPr>
          <p:cNvPicPr>
            <a:picLocks noChangeAspect="1"/>
          </p:cNvPicPr>
          <p:nvPr/>
        </p:nvPicPr>
        <p:blipFill>
          <a:blip r:embed="rId2"/>
          <a:stretch>
            <a:fillRect/>
          </a:stretch>
        </p:blipFill>
        <p:spPr>
          <a:xfrm>
            <a:off x="4951654" y="71966"/>
            <a:ext cx="2377674" cy="3178037"/>
          </a:xfrm>
          <a:prstGeom prst="rect">
            <a:avLst/>
          </a:prstGeom>
        </p:spPr>
      </p:pic>
      <p:pic>
        <p:nvPicPr>
          <p:cNvPr id="7" name="Picture 6">
            <a:extLst>
              <a:ext uri="{FF2B5EF4-FFF2-40B4-BE49-F238E27FC236}">
                <a16:creationId xmlns:a16="http://schemas.microsoft.com/office/drawing/2014/main" id="{B359D8B1-9079-50EF-C547-32DAD2C9BFB8}"/>
              </a:ext>
            </a:extLst>
          </p:cNvPr>
          <p:cNvPicPr>
            <a:picLocks noChangeAspect="1"/>
          </p:cNvPicPr>
          <p:nvPr/>
        </p:nvPicPr>
        <p:blipFill>
          <a:blip r:embed="rId3"/>
          <a:stretch>
            <a:fillRect/>
          </a:stretch>
        </p:blipFill>
        <p:spPr>
          <a:xfrm>
            <a:off x="0" y="4019"/>
            <a:ext cx="4188222" cy="1698952"/>
          </a:xfrm>
          <a:prstGeom prst="rect">
            <a:avLst/>
          </a:prstGeom>
        </p:spPr>
      </p:pic>
      <p:pic>
        <p:nvPicPr>
          <p:cNvPr id="9" name="Picture 8">
            <a:extLst>
              <a:ext uri="{FF2B5EF4-FFF2-40B4-BE49-F238E27FC236}">
                <a16:creationId xmlns:a16="http://schemas.microsoft.com/office/drawing/2014/main" id="{043B4603-B880-5BEF-FA13-69D800D8F6BD}"/>
              </a:ext>
            </a:extLst>
          </p:cNvPr>
          <p:cNvPicPr>
            <a:picLocks noChangeAspect="1"/>
          </p:cNvPicPr>
          <p:nvPr/>
        </p:nvPicPr>
        <p:blipFill>
          <a:blip r:embed="rId4"/>
          <a:stretch>
            <a:fillRect/>
          </a:stretch>
        </p:blipFill>
        <p:spPr>
          <a:xfrm>
            <a:off x="625123" y="1853844"/>
            <a:ext cx="3760237" cy="1560165"/>
          </a:xfrm>
          <a:prstGeom prst="rect">
            <a:avLst/>
          </a:prstGeom>
        </p:spPr>
      </p:pic>
      <p:pic>
        <p:nvPicPr>
          <p:cNvPr id="11" name="Picture 10">
            <a:extLst>
              <a:ext uri="{FF2B5EF4-FFF2-40B4-BE49-F238E27FC236}">
                <a16:creationId xmlns:a16="http://schemas.microsoft.com/office/drawing/2014/main" id="{5C410AB3-B276-A74E-BA5C-733A376CC962}"/>
              </a:ext>
            </a:extLst>
          </p:cNvPr>
          <p:cNvPicPr>
            <a:picLocks noChangeAspect="1"/>
          </p:cNvPicPr>
          <p:nvPr/>
        </p:nvPicPr>
        <p:blipFill>
          <a:blip r:embed="rId5"/>
          <a:stretch>
            <a:fillRect/>
          </a:stretch>
        </p:blipFill>
        <p:spPr>
          <a:xfrm>
            <a:off x="1436778" y="3636849"/>
            <a:ext cx="3760237" cy="1560166"/>
          </a:xfrm>
          <a:prstGeom prst="rect">
            <a:avLst/>
          </a:prstGeom>
        </p:spPr>
      </p:pic>
      <p:pic>
        <p:nvPicPr>
          <p:cNvPr id="13" name="Picture 12">
            <a:extLst>
              <a:ext uri="{FF2B5EF4-FFF2-40B4-BE49-F238E27FC236}">
                <a16:creationId xmlns:a16="http://schemas.microsoft.com/office/drawing/2014/main" id="{D44FCC2D-164E-03AC-9498-97C116A15409}"/>
              </a:ext>
            </a:extLst>
          </p:cNvPr>
          <p:cNvPicPr>
            <a:picLocks noChangeAspect="1"/>
          </p:cNvPicPr>
          <p:nvPr/>
        </p:nvPicPr>
        <p:blipFill>
          <a:blip r:embed="rId6"/>
          <a:stretch>
            <a:fillRect/>
          </a:stretch>
        </p:blipFill>
        <p:spPr>
          <a:xfrm>
            <a:off x="2375526" y="5297835"/>
            <a:ext cx="3625392" cy="1560165"/>
          </a:xfrm>
          <a:prstGeom prst="rect">
            <a:avLst/>
          </a:prstGeom>
        </p:spPr>
      </p:pic>
      <p:pic>
        <p:nvPicPr>
          <p:cNvPr id="15" name="Picture 14">
            <a:extLst>
              <a:ext uri="{FF2B5EF4-FFF2-40B4-BE49-F238E27FC236}">
                <a16:creationId xmlns:a16="http://schemas.microsoft.com/office/drawing/2014/main" id="{5087A630-0B97-AC93-F10C-AA4F2069B0B6}"/>
              </a:ext>
            </a:extLst>
          </p:cNvPr>
          <p:cNvPicPr>
            <a:picLocks noChangeAspect="1"/>
          </p:cNvPicPr>
          <p:nvPr/>
        </p:nvPicPr>
        <p:blipFill>
          <a:blip r:embed="rId7"/>
          <a:stretch>
            <a:fillRect/>
          </a:stretch>
        </p:blipFill>
        <p:spPr>
          <a:xfrm>
            <a:off x="8092760" y="0"/>
            <a:ext cx="4099240" cy="1560166"/>
          </a:xfrm>
          <a:prstGeom prst="rect">
            <a:avLst/>
          </a:prstGeom>
        </p:spPr>
      </p:pic>
      <p:pic>
        <p:nvPicPr>
          <p:cNvPr id="17" name="Picture 16">
            <a:extLst>
              <a:ext uri="{FF2B5EF4-FFF2-40B4-BE49-F238E27FC236}">
                <a16:creationId xmlns:a16="http://schemas.microsoft.com/office/drawing/2014/main" id="{ECDC01AC-4A3D-5E2B-BCE1-1AA962FFA0C8}"/>
              </a:ext>
            </a:extLst>
          </p:cNvPr>
          <p:cNvPicPr>
            <a:picLocks noChangeAspect="1"/>
          </p:cNvPicPr>
          <p:nvPr/>
        </p:nvPicPr>
        <p:blipFill>
          <a:blip r:embed="rId8"/>
          <a:stretch>
            <a:fillRect/>
          </a:stretch>
        </p:blipFill>
        <p:spPr>
          <a:xfrm>
            <a:off x="7769426" y="1812905"/>
            <a:ext cx="4099240" cy="1666671"/>
          </a:xfrm>
          <a:prstGeom prst="rect">
            <a:avLst/>
          </a:prstGeom>
        </p:spPr>
      </p:pic>
      <p:pic>
        <p:nvPicPr>
          <p:cNvPr id="19" name="Picture 18">
            <a:extLst>
              <a:ext uri="{FF2B5EF4-FFF2-40B4-BE49-F238E27FC236}">
                <a16:creationId xmlns:a16="http://schemas.microsoft.com/office/drawing/2014/main" id="{45972558-9169-5698-F127-2DB457E968E2}"/>
              </a:ext>
            </a:extLst>
          </p:cNvPr>
          <p:cNvPicPr>
            <a:picLocks noChangeAspect="1"/>
          </p:cNvPicPr>
          <p:nvPr/>
        </p:nvPicPr>
        <p:blipFill>
          <a:blip r:embed="rId9"/>
          <a:stretch>
            <a:fillRect/>
          </a:stretch>
        </p:blipFill>
        <p:spPr>
          <a:xfrm>
            <a:off x="7349549" y="3572114"/>
            <a:ext cx="4099240" cy="1560166"/>
          </a:xfrm>
          <a:prstGeom prst="rect">
            <a:avLst/>
          </a:prstGeom>
        </p:spPr>
      </p:pic>
      <p:pic>
        <p:nvPicPr>
          <p:cNvPr id="21" name="Picture 20">
            <a:extLst>
              <a:ext uri="{FF2B5EF4-FFF2-40B4-BE49-F238E27FC236}">
                <a16:creationId xmlns:a16="http://schemas.microsoft.com/office/drawing/2014/main" id="{B726C14D-D7F6-B495-AD79-CE924CE76111}"/>
              </a:ext>
            </a:extLst>
          </p:cNvPr>
          <p:cNvPicPr>
            <a:picLocks noChangeAspect="1"/>
          </p:cNvPicPr>
          <p:nvPr/>
        </p:nvPicPr>
        <p:blipFill>
          <a:blip r:embed="rId10"/>
          <a:stretch>
            <a:fillRect/>
          </a:stretch>
        </p:blipFill>
        <p:spPr>
          <a:xfrm>
            <a:off x="6413385" y="5262698"/>
            <a:ext cx="4099241" cy="1595302"/>
          </a:xfrm>
          <a:prstGeom prst="rect">
            <a:avLst/>
          </a:prstGeom>
        </p:spPr>
      </p:pic>
    </p:spTree>
    <p:extLst>
      <p:ext uri="{BB962C8B-B14F-4D97-AF65-F5344CB8AC3E}">
        <p14:creationId xmlns:p14="http://schemas.microsoft.com/office/powerpoint/2010/main" val="81240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9987E-F34F-4CC9-BC28-52911AE81D5A}"/>
              </a:ext>
            </a:extLst>
          </p:cNvPr>
          <p:cNvSpPr>
            <a:spLocks noGrp="1"/>
          </p:cNvSpPr>
          <p:nvPr>
            <p:ph idx="1"/>
          </p:nvPr>
        </p:nvSpPr>
        <p:spPr>
          <a:xfrm>
            <a:off x="0" y="0"/>
            <a:ext cx="12192000" cy="6858000"/>
          </a:xfrm>
        </p:spPr>
        <p:txBody>
          <a:bodyPr>
            <a:normAutofit/>
          </a:bodyPr>
          <a:lstStyle/>
          <a:p>
            <a:pPr marL="0" indent="0">
              <a:buNone/>
            </a:pPr>
            <a:r>
              <a:rPr lang="en-IN" sz="2400" b="1" dirty="0">
                <a:solidFill>
                  <a:schemeClr val="accent2">
                    <a:lumMod val="75000"/>
                  </a:schemeClr>
                </a:solidFill>
              </a:rPr>
              <a:t>Python – Syntax</a:t>
            </a:r>
          </a:p>
          <a:p>
            <a:pPr marL="0" indent="0">
              <a:buNone/>
            </a:pPr>
            <a:r>
              <a:rPr lang="en-US" sz="1600" b="0" i="0" dirty="0">
                <a:solidFill>
                  <a:srgbClr val="000000"/>
                </a:solidFill>
                <a:effectLst/>
                <a:highlight>
                  <a:srgbClr val="FFFFFF"/>
                </a:highlight>
                <a:latin typeface="Verdana" panose="020B0604030504040204" pitchFamily="34" charset="0"/>
              </a:rPr>
              <a:t>set of rules that are used to create a Python Program.</a:t>
            </a:r>
          </a:p>
          <a:p>
            <a:pPr marL="0" indent="0">
              <a:buNone/>
            </a:pPr>
            <a:r>
              <a:rPr lang="en-US" sz="1600" b="0" i="0" dirty="0">
                <a:solidFill>
                  <a:srgbClr val="000000"/>
                </a:solidFill>
                <a:effectLst/>
                <a:highlight>
                  <a:srgbClr val="FFFFFF"/>
                </a:highlight>
                <a:latin typeface="Verdana" panose="020B0604030504040204" pitchFamily="34" charset="0"/>
              </a:rPr>
              <a:t>there are some definite differences between the languages.</a:t>
            </a:r>
          </a:p>
          <a:p>
            <a:pPr marL="0" indent="0">
              <a:buNone/>
            </a:pPr>
            <a:r>
              <a:rPr lang="en-IN" sz="1600" dirty="0">
                <a:solidFill>
                  <a:srgbClr val="000000"/>
                </a:solidFill>
                <a:highlight>
                  <a:srgbClr val="FFFFFF"/>
                </a:highlight>
                <a:latin typeface="Verdana" panose="020B0604030504040204" pitchFamily="34" charset="0"/>
              </a:rPr>
              <a:t>&gt;&gt;&gt; print ("Hello, World!")</a:t>
            </a:r>
          </a:p>
          <a:p>
            <a:pPr marL="0" indent="0">
              <a:buNone/>
            </a:pPr>
            <a:r>
              <a:rPr lang="en-IN" sz="2400" b="1" dirty="0">
                <a:solidFill>
                  <a:schemeClr val="accent2">
                    <a:lumMod val="75000"/>
                  </a:schemeClr>
                </a:solidFill>
              </a:rPr>
              <a:t>Print the following programs</a:t>
            </a:r>
          </a:p>
          <a:p>
            <a:pPr marL="0" indent="0">
              <a:buNone/>
            </a:pPr>
            <a:r>
              <a:rPr lang="en-IN" sz="1600" dirty="0">
                <a:solidFill>
                  <a:srgbClr val="000000"/>
                </a:solidFill>
                <a:highlight>
                  <a:srgbClr val="FFFFFF"/>
                </a:highlight>
                <a:latin typeface="Verdana" panose="020B0604030504040204" pitchFamily="34" charset="0"/>
              </a:rPr>
              <a:t>Name output, Mobile number, address, college name</a:t>
            </a:r>
          </a:p>
          <a:p>
            <a:pPr marL="0" indent="0">
              <a:buNone/>
            </a:pPr>
            <a:r>
              <a:rPr lang="en-IN" sz="1600" dirty="0">
                <a:solidFill>
                  <a:srgbClr val="000000"/>
                </a:solidFill>
                <a:highlight>
                  <a:srgbClr val="FFFFFF"/>
                </a:highlight>
                <a:latin typeface="Verdana" panose="020B0604030504040204" pitchFamily="34" charset="0"/>
              </a:rPr>
              <a:t>Addition, subtraction, division, multiplication (int, float, complex)</a:t>
            </a:r>
          </a:p>
          <a:p>
            <a:pPr marL="0" indent="0">
              <a:buNone/>
            </a:pPr>
            <a:r>
              <a:rPr lang="en-US" sz="1600" dirty="0">
                <a:solidFill>
                  <a:srgbClr val="000000"/>
                </a:solidFill>
                <a:highlight>
                  <a:srgbClr val="FFFFFF"/>
                </a:highlight>
                <a:latin typeface="Verdana" panose="020B0604030504040204" pitchFamily="34" charset="0"/>
              </a:rPr>
              <a:t>How many feet are in a mile?</a:t>
            </a:r>
          </a:p>
          <a:p>
            <a:pPr marL="0" indent="0">
              <a:buNone/>
            </a:pPr>
            <a:r>
              <a:rPr lang="en-US" sz="1600" dirty="0">
                <a:solidFill>
                  <a:srgbClr val="000000"/>
                </a:solidFill>
                <a:highlight>
                  <a:srgbClr val="FFFFFF"/>
                </a:highlight>
                <a:latin typeface="Verdana" panose="020B0604030504040204" pitchFamily="34" charset="0"/>
              </a:rPr>
              <a:t>What is 1.92÷3?</a:t>
            </a:r>
          </a:p>
          <a:p>
            <a:pPr marL="0" indent="0">
              <a:buNone/>
            </a:pPr>
            <a:r>
              <a:rPr lang="en-US" sz="1600" dirty="0">
                <a:solidFill>
                  <a:srgbClr val="000000"/>
                </a:solidFill>
                <a:highlight>
                  <a:srgbClr val="FFFFFF"/>
                </a:highlight>
                <a:latin typeface="Verdana" panose="020B0604030504040204" pitchFamily="34" charset="0"/>
              </a:rPr>
              <a:t>Add=22, 21, 23, 22, 24, 23</a:t>
            </a:r>
          </a:p>
          <a:p>
            <a:pPr marL="0" indent="0">
              <a:buNone/>
            </a:pPr>
            <a:r>
              <a:rPr lang="en-US" sz="1600" dirty="0">
                <a:solidFill>
                  <a:srgbClr val="000000"/>
                </a:solidFill>
                <a:highlight>
                  <a:srgbClr val="FFFFFF"/>
                </a:highlight>
                <a:latin typeface="Verdana" panose="020B0604030504040204" pitchFamily="34" charset="0"/>
              </a:rPr>
              <a:t>Multiply=53, 53, 40, 40, 27, 27</a:t>
            </a:r>
          </a:p>
          <a:p>
            <a:pPr marL="0" indent="0">
              <a:buNone/>
            </a:pPr>
            <a:r>
              <a:rPr lang="en-US" sz="1600" dirty="0" err="1">
                <a:solidFill>
                  <a:srgbClr val="000000"/>
                </a:solidFill>
                <a:highlight>
                  <a:srgbClr val="FFFFFF"/>
                </a:highlight>
                <a:latin typeface="Verdana" panose="020B0604030504040204" pitchFamily="34" charset="0"/>
              </a:rPr>
              <a:t>First_complex</a:t>
            </a:r>
            <a:r>
              <a:rPr lang="en-US" sz="1600" dirty="0">
                <a:solidFill>
                  <a:srgbClr val="000000"/>
                </a:solidFill>
                <a:highlight>
                  <a:srgbClr val="FFFFFF"/>
                </a:highlight>
                <a:latin typeface="Verdana" panose="020B0604030504040204" pitchFamily="34" charset="0"/>
              </a:rPr>
              <a:t>=2+3j, </a:t>
            </a:r>
            <a:r>
              <a:rPr lang="en-US" sz="1600" dirty="0" err="1">
                <a:solidFill>
                  <a:srgbClr val="000000"/>
                </a:solidFill>
                <a:highlight>
                  <a:srgbClr val="FFFFFF"/>
                </a:highlight>
                <a:latin typeface="Verdana" panose="020B0604030504040204" pitchFamily="34" charset="0"/>
              </a:rPr>
              <a:t>Second_complex</a:t>
            </a:r>
            <a:r>
              <a:rPr lang="en-US" sz="1600" dirty="0">
                <a:solidFill>
                  <a:srgbClr val="000000"/>
                </a:solidFill>
                <a:highlight>
                  <a:srgbClr val="FFFFFF"/>
                </a:highlight>
                <a:latin typeface="Verdana" panose="020B0604030504040204" pitchFamily="34" charset="0"/>
              </a:rPr>
              <a:t>=4+6j</a:t>
            </a: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p:txBody>
      </p:sp>
      <p:pic>
        <p:nvPicPr>
          <p:cNvPr id="6" name="Picture 5">
            <a:extLst>
              <a:ext uri="{FF2B5EF4-FFF2-40B4-BE49-F238E27FC236}">
                <a16:creationId xmlns:a16="http://schemas.microsoft.com/office/drawing/2014/main" id="{29DA534D-55E3-025B-DCE4-94FA68671281}"/>
              </a:ext>
            </a:extLst>
          </p:cNvPr>
          <p:cNvPicPr>
            <a:picLocks noChangeAspect="1"/>
          </p:cNvPicPr>
          <p:nvPr/>
        </p:nvPicPr>
        <p:blipFill>
          <a:blip r:embed="rId2"/>
          <a:stretch>
            <a:fillRect/>
          </a:stretch>
        </p:blipFill>
        <p:spPr>
          <a:xfrm>
            <a:off x="8892690" y="132204"/>
            <a:ext cx="1299459" cy="1060702"/>
          </a:xfrm>
          <a:prstGeom prst="rect">
            <a:avLst/>
          </a:prstGeom>
        </p:spPr>
      </p:pic>
      <p:pic>
        <p:nvPicPr>
          <p:cNvPr id="8" name="Picture 7">
            <a:extLst>
              <a:ext uri="{FF2B5EF4-FFF2-40B4-BE49-F238E27FC236}">
                <a16:creationId xmlns:a16="http://schemas.microsoft.com/office/drawing/2014/main" id="{148A666E-0FC5-F86A-EC76-AF02615D006B}"/>
              </a:ext>
            </a:extLst>
          </p:cNvPr>
          <p:cNvPicPr>
            <a:picLocks noChangeAspect="1"/>
          </p:cNvPicPr>
          <p:nvPr/>
        </p:nvPicPr>
        <p:blipFill>
          <a:blip r:embed="rId3"/>
          <a:stretch>
            <a:fillRect/>
          </a:stretch>
        </p:blipFill>
        <p:spPr>
          <a:xfrm>
            <a:off x="10456670" y="0"/>
            <a:ext cx="1634501" cy="1325110"/>
          </a:xfrm>
          <a:prstGeom prst="rect">
            <a:avLst/>
          </a:prstGeom>
        </p:spPr>
      </p:pic>
      <p:pic>
        <p:nvPicPr>
          <p:cNvPr id="10" name="Picture 9">
            <a:extLst>
              <a:ext uri="{FF2B5EF4-FFF2-40B4-BE49-F238E27FC236}">
                <a16:creationId xmlns:a16="http://schemas.microsoft.com/office/drawing/2014/main" id="{406D0360-D244-7ED5-FE72-18C7140187CF}"/>
              </a:ext>
            </a:extLst>
          </p:cNvPr>
          <p:cNvPicPr>
            <a:picLocks noChangeAspect="1"/>
          </p:cNvPicPr>
          <p:nvPr/>
        </p:nvPicPr>
        <p:blipFill>
          <a:blip r:embed="rId4"/>
          <a:stretch>
            <a:fillRect/>
          </a:stretch>
        </p:blipFill>
        <p:spPr>
          <a:xfrm>
            <a:off x="10943617" y="1556425"/>
            <a:ext cx="1170499" cy="990137"/>
          </a:xfrm>
          <a:prstGeom prst="rect">
            <a:avLst/>
          </a:prstGeom>
        </p:spPr>
      </p:pic>
      <p:sp>
        <p:nvSpPr>
          <p:cNvPr id="4" name="Content Placeholder 2">
            <a:extLst>
              <a:ext uri="{FF2B5EF4-FFF2-40B4-BE49-F238E27FC236}">
                <a16:creationId xmlns:a16="http://schemas.microsoft.com/office/drawing/2014/main" id="{13398C8C-5EBB-2FBC-DF64-E5F128EEC9E2}"/>
              </a:ext>
            </a:extLst>
          </p:cNvPr>
          <p:cNvSpPr txBox="1">
            <a:spLocks/>
          </p:cNvSpPr>
          <p:nvPr/>
        </p:nvSpPr>
        <p:spPr>
          <a:xfrm>
            <a:off x="0" y="4619563"/>
            <a:ext cx="6199764" cy="2315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for simple interest</a:t>
            </a:r>
          </a:p>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for compound interest</a:t>
            </a:r>
          </a:p>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for Program to find area of a circle</a:t>
            </a:r>
          </a:p>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for Program to find area of a Triangle</a:t>
            </a:r>
          </a:p>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to convert kilometers to miles</a:t>
            </a:r>
          </a:p>
          <a:p>
            <a:pPr marL="0" indent="0">
              <a:buFont typeface="Arial" panose="020B0604020202020204" pitchFamily="34" charset="0"/>
              <a:buNone/>
            </a:pPr>
            <a:r>
              <a:rPr lang="en-US" sz="1600" dirty="0">
                <a:solidFill>
                  <a:srgbClr val="000000"/>
                </a:solidFill>
                <a:highlight>
                  <a:srgbClr val="FFFFFF"/>
                </a:highlight>
                <a:latin typeface="Verdana" panose="020B0604030504040204" pitchFamily="34" charset="0"/>
              </a:rPr>
              <a:t>program to convert Celsius to Fahrenheit</a:t>
            </a:r>
          </a:p>
          <a:p>
            <a:pPr marL="0" indent="0">
              <a:buFont typeface="Arial" panose="020B0604020202020204" pitchFamily="34" charset="0"/>
              <a:buNone/>
            </a:pPr>
            <a:r>
              <a:rPr lang="en-IN" sz="1100" dirty="0">
                <a:hlinkClick r:id="rId5"/>
              </a:rPr>
              <a:t>https://www.tpointtech.com/python-programs</a:t>
            </a:r>
            <a:endParaRPr lang="en-IN" sz="1100" dirty="0"/>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235142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6C9D673B-DD86-5C50-792F-DC8E70B85618}"/>
              </a:ext>
            </a:extLst>
          </p:cNvPr>
          <p:cNvSpPr>
            <a:spLocks noGrp="1"/>
          </p:cNvSpPr>
          <p:nvPr>
            <p:ph type="subTitle" idx="1"/>
          </p:nvPr>
        </p:nvSpPr>
        <p:spPr>
          <a:xfrm>
            <a:off x="0" y="0"/>
            <a:ext cx="12192000" cy="6858001"/>
          </a:xfrm>
          <a:solidFill>
            <a:schemeClr val="bg1">
              <a:lumMod val="85000"/>
            </a:schemeClr>
          </a:solidFill>
        </p:spPr>
        <p:txBody>
          <a:bodyPr>
            <a:normAutofit/>
          </a:bodyPr>
          <a:lstStyle/>
          <a:p>
            <a:r>
              <a:rPr lang="en-US" sz="4000" dirty="0">
                <a:solidFill>
                  <a:srgbClr val="FF0000"/>
                </a:solidFill>
              </a:rPr>
              <a:t>Course Structure</a:t>
            </a:r>
          </a:p>
          <a:p>
            <a:r>
              <a:rPr lang="en-US" dirty="0">
                <a:hlinkClick r:id="rId2" action="ppaction://hlinkfile"/>
              </a:rPr>
              <a:t>Python TOC.xlsx</a:t>
            </a:r>
            <a:endParaRPr lang="en-US" dirty="0"/>
          </a:p>
          <a:p>
            <a:endParaRPr lang="en-US" dirty="0">
              <a:solidFill>
                <a:schemeClr val="accent1">
                  <a:lumMod val="50000"/>
                </a:schemeClr>
              </a:solidFill>
            </a:endParaRPr>
          </a:p>
          <a:p>
            <a:pPr algn="l"/>
            <a:r>
              <a:rPr lang="en-US" dirty="0">
                <a:solidFill>
                  <a:schemeClr val="accent1">
                    <a:lumMod val="50000"/>
                  </a:schemeClr>
                </a:solidFill>
              </a:rPr>
              <a:t>Linear Data Structure (Lists, Strings, Tuples)</a:t>
            </a:r>
          </a:p>
          <a:p>
            <a:pPr algn="l"/>
            <a:r>
              <a:rPr lang="en-US" dirty="0">
                <a:solidFill>
                  <a:schemeClr val="accent1">
                    <a:lumMod val="50000"/>
                  </a:schemeClr>
                </a:solidFill>
              </a:rPr>
              <a:t>Hash data structures (dictionaries &amp; Sets)</a:t>
            </a:r>
          </a:p>
          <a:p>
            <a:pPr algn="l"/>
            <a:r>
              <a:rPr lang="en-US" dirty="0">
                <a:solidFill>
                  <a:schemeClr val="accent1">
                    <a:lumMod val="50000"/>
                  </a:schemeClr>
                </a:solidFill>
              </a:rPr>
              <a:t>Control flow (if, </a:t>
            </a:r>
            <a:r>
              <a:rPr lang="en-US" dirty="0" err="1">
                <a:solidFill>
                  <a:schemeClr val="accent1">
                    <a:lumMod val="50000"/>
                  </a:schemeClr>
                </a:solidFill>
              </a:rPr>
              <a:t>elif</a:t>
            </a:r>
            <a:r>
              <a:rPr lang="en-US" dirty="0">
                <a:solidFill>
                  <a:schemeClr val="accent1">
                    <a:lumMod val="50000"/>
                  </a:schemeClr>
                </a:solidFill>
              </a:rPr>
              <a:t>, else, for and While)</a:t>
            </a:r>
          </a:p>
          <a:p>
            <a:pPr algn="l"/>
            <a:r>
              <a:rPr lang="en-US" dirty="0">
                <a:solidFill>
                  <a:schemeClr val="accent1">
                    <a:lumMod val="50000"/>
                  </a:schemeClr>
                </a:solidFill>
              </a:rPr>
              <a:t>Functions</a:t>
            </a:r>
          </a:p>
          <a:p>
            <a:pPr algn="l"/>
            <a:r>
              <a:rPr lang="en-US" dirty="0">
                <a:solidFill>
                  <a:schemeClr val="accent1">
                    <a:lumMod val="50000"/>
                  </a:schemeClr>
                </a:solidFill>
              </a:rPr>
              <a:t>GUI/ </a:t>
            </a:r>
            <a:r>
              <a:rPr lang="en-US" dirty="0" err="1">
                <a:solidFill>
                  <a:schemeClr val="accent1">
                    <a:lumMod val="50000"/>
                  </a:schemeClr>
                </a:solidFill>
              </a:rPr>
              <a:t>Tkinter</a:t>
            </a:r>
            <a:endParaRPr lang="en-US" dirty="0">
              <a:solidFill>
                <a:schemeClr val="accent1">
                  <a:lumMod val="50000"/>
                </a:schemeClr>
              </a:solidFill>
            </a:endParaRPr>
          </a:p>
          <a:p>
            <a:pPr algn="l"/>
            <a:r>
              <a:rPr lang="en-US" dirty="0">
                <a:solidFill>
                  <a:schemeClr val="accent1">
                    <a:lumMod val="50000"/>
                  </a:schemeClr>
                </a:solidFill>
              </a:rPr>
              <a:t>File Handling</a:t>
            </a:r>
          </a:p>
          <a:p>
            <a:pPr algn="l"/>
            <a:r>
              <a:rPr lang="en-US" dirty="0">
                <a:solidFill>
                  <a:schemeClr val="accent1">
                    <a:lumMod val="50000"/>
                  </a:schemeClr>
                </a:solidFill>
              </a:rPr>
              <a:t>Exception Handling</a:t>
            </a:r>
          </a:p>
          <a:p>
            <a:pPr algn="l"/>
            <a:r>
              <a:rPr lang="en-US" dirty="0">
                <a:solidFill>
                  <a:schemeClr val="accent1">
                    <a:lumMod val="50000"/>
                  </a:schemeClr>
                </a:solidFill>
              </a:rPr>
              <a:t>OOPS</a:t>
            </a:r>
          </a:p>
          <a:p>
            <a:pPr algn="l"/>
            <a:r>
              <a:rPr lang="en-US" dirty="0">
                <a:solidFill>
                  <a:schemeClr val="accent1">
                    <a:lumMod val="50000"/>
                  </a:schemeClr>
                </a:solidFill>
              </a:rPr>
              <a:t>Python and Database connection</a:t>
            </a:r>
          </a:p>
          <a:p>
            <a:pPr algn="l"/>
            <a:r>
              <a:rPr lang="en-US" dirty="0">
                <a:solidFill>
                  <a:schemeClr val="accent1">
                    <a:lumMod val="50000"/>
                  </a:schemeClr>
                </a:solidFill>
              </a:rPr>
              <a:t>ML &amp; Dat Science(Linear Algebra, probability, </a:t>
            </a:r>
          </a:p>
          <a:p>
            <a:pPr algn="l"/>
            <a:r>
              <a:rPr lang="en-US" dirty="0">
                <a:solidFill>
                  <a:schemeClr val="accent1">
                    <a:lumMod val="50000"/>
                  </a:schemeClr>
                </a:solidFill>
              </a:rPr>
              <a:t>Statistics &amp; Matrices)</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IN" dirty="0"/>
          </a:p>
        </p:txBody>
      </p:sp>
      <p:sp>
        <p:nvSpPr>
          <p:cNvPr id="2" name="Rectangle 1">
            <a:extLst>
              <a:ext uri="{FF2B5EF4-FFF2-40B4-BE49-F238E27FC236}">
                <a16:creationId xmlns:a16="http://schemas.microsoft.com/office/drawing/2014/main" id="{1E563792-F687-E4F7-DE16-5246A811AEF2}"/>
              </a:ext>
            </a:extLst>
          </p:cNvPr>
          <p:cNvSpPr/>
          <p:nvPr/>
        </p:nvSpPr>
        <p:spPr>
          <a:xfrm>
            <a:off x="8223115" y="0"/>
            <a:ext cx="3968885"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rPr>
              <a:t>Which of the following Python applications do you teach?</a:t>
            </a:r>
          </a:p>
          <a:p>
            <a:pPr algn="ctr"/>
            <a:endParaRPr lang="en-IN" sz="2000" dirty="0">
              <a:solidFill>
                <a:schemeClr val="accent1">
                  <a:lumMod val="50000"/>
                </a:schemeClr>
              </a:solidFill>
            </a:endParaRPr>
          </a:p>
          <a:p>
            <a:pPr marL="342900" indent="-342900">
              <a:buFont typeface="Wingdings" panose="05000000000000000000" pitchFamily="2" charset="2"/>
              <a:buChar char="Ø"/>
            </a:pPr>
            <a:r>
              <a:rPr lang="en-IN" sz="2000" dirty="0">
                <a:solidFill>
                  <a:schemeClr val="accent1">
                    <a:lumMod val="50000"/>
                  </a:schemeClr>
                </a:solidFill>
              </a:rPr>
              <a:t>Web Development with Python</a:t>
            </a:r>
          </a:p>
          <a:p>
            <a:pPr marL="342900" indent="-342900">
              <a:buFont typeface="Wingdings" panose="05000000000000000000" pitchFamily="2" charset="2"/>
              <a:buChar char="Ø"/>
            </a:pPr>
            <a:r>
              <a:rPr lang="en-IN" sz="2000" dirty="0">
                <a:solidFill>
                  <a:schemeClr val="accent1">
                    <a:lumMod val="50000"/>
                  </a:schemeClr>
                </a:solidFill>
              </a:rPr>
              <a:t>Automation with Python</a:t>
            </a:r>
          </a:p>
          <a:p>
            <a:pPr marL="342900" indent="-342900">
              <a:buFont typeface="Wingdings" panose="05000000000000000000" pitchFamily="2" charset="2"/>
              <a:buChar char="Ø"/>
            </a:pPr>
            <a:r>
              <a:rPr lang="en-IN" sz="2000" dirty="0">
                <a:solidFill>
                  <a:schemeClr val="accent1">
                    <a:lumMod val="50000"/>
                  </a:schemeClr>
                </a:solidFill>
              </a:rPr>
              <a:t>Regular Expressions with Python</a:t>
            </a:r>
          </a:p>
          <a:p>
            <a:pPr marL="342900" indent="-342900">
              <a:buFont typeface="Wingdings" panose="05000000000000000000" pitchFamily="2" charset="2"/>
              <a:buChar char="Ø"/>
            </a:pPr>
            <a:r>
              <a:rPr lang="en-IN" sz="2000" dirty="0">
                <a:solidFill>
                  <a:schemeClr val="accent1">
                    <a:lumMod val="50000"/>
                  </a:schemeClr>
                </a:solidFill>
              </a:rPr>
              <a:t>Web Scraping with Python</a:t>
            </a:r>
          </a:p>
          <a:p>
            <a:pPr marL="342900" indent="-342900">
              <a:buFont typeface="Wingdings" panose="05000000000000000000" pitchFamily="2" charset="2"/>
              <a:buChar char="Ø"/>
            </a:pPr>
            <a:r>
              <a:rPr lang="en-IN" sz="2000" dirty="0">
                <a:solidFill>
                  <a:schemeClr val="accent1">
                    <a:lumMod val="50000"/>
                  </a:schemeClr>
                </a:solidFill>
              </a:rPr>
              <a:t>Data Analysis with Python</a:t>
            </a:r>
          </a:p>
          <a:p>
            <a:pPr marL="342900" indent="-342900">
              <a:buFont typeface="Wingdings" panose="05000000000000000000" pitchFamily="2" charset="2"/>
              <a:buChar char="Ø"/>
            </a:pPr>
            <a:r>
              <a:rPr lang="en-IN" sz="2000" dirty="0">
                <a:solidFill>
                  <a:schemeClr val="accent1">
                    <a:lumMod val="50000"/>
                  </a:schemeClr>
                </a:solidFill>
              </a:rPr>
              <a:t>Data Extraction with Python</a:t>
            </a:r>
          </a:p>
          <a:p>
            <a:pPr marL="342900" indent="-342900">
              <a:buFont typeface="Wingdings" panose="05000000000000000000" pitchFamily="2" charset="2"/>
              <a:buChar char="Ø"/>
            </a:pPr>
            <a:r>
              <a:rPr lang="en-IN" sz="2000" dirty="0">
                <a:solidFill>
                  <a:schemeClr val="accent1">
                    <a:lumMod val="50000"/>
                  </a:schemeClr>
                </a:solidFill>
              </a:rPr>
              <a:t>Data Science with Python</a:t>
            </a:r>
          </a:p>
          <a:p>
            <a:pPr marL="342900" indent="-342900">
              <a:buFont typeface="Wingdings" panose="05000000000000000000" pitchFamily="2" charset="2"/>
              <a:buChar char="Ø"/>
            </a:pPr>
            <a:r>
              <a:rPr lang="en-IN" sz="2000" dirty="0">
                <a:solidFill>
                  <a:schemeClr val="accent1">
                    <a:lumMod val="50000"/>
                  </a:schemeClr>
                </a:solidFill>
              </a:rPr>
              <a:t>Data Visualization with Python</a:t>
            </a:r>
          </a:p>
          <a:p>
            <a:pPr marL="342900" indent="-342900">
              <a:buFont typeface="Wingdings" panose="05000000000000000000" pitchFamily="2" charset="2"/>
              <a:buChar char="Ø"/>
            </a:pPr>
            <a:r>
              <a:rPr lang="en-IN" sz="2000" dirty="0">
                <a:solidFill>
                  <a:schemeClr val="accent1">
                    <a:lumMod val="50000"/>
                  </a:schemeClr>
                </a:solidFill>
              </a:rPr>
              <a:t>Text Processing with Python</a:t>
            </a:r>
          </a:p>
          <a:p>
            <a:pPr marL="342900" indent="-342900">
              <a:buFont typeface="Wingdings" panose="05000000000000000000" pitchFamily="2" charset="2"/>
              <a:buChar char="Ø"/>
            </a:pPr>
            <a:r>
              <a:rPr lang="en-IN" sz="2000" dirty="0" err="1">
                <a:solidFill>
                  <a:schemeClr val="accent1">
                    <a:lumMod val="50000"/>
                  </a:schemeClr>
                </a:solidFill>
              </a:rPr>
              <a:t>Scipy</a:t>
            </a:r>
            <a:r>
              <a:rPr lang="en-IN" sz="2000" dirty="0">
                <a:solidFill>
                  <a:schemeClr val="accent1">
                    <a:lumMod val="50000"/>
                  </a:schemeClr>
                </a:solidFill>
              </a:rPr>
              <a:t> Stack with Python</a:t>
            </a:r>
          </a:p>
          <a:p>
            <a:pPr marL="342900" indent="-342900">
              <a:buFont typeface="Wingdings" panose="05000000000000000000" pitchFamily="2" charset="2"/>
              <a:buChar char="Ø"/>
            </a:pPr>
            <a:r>
              <a:rPr lang="en-IN" sz="2000" dirty="0">
                <a:solidFill>
                  <a:schemeClr val="accent1">
                    <a:lumMod val="50000"/>
                  </a:schemeClr>
                </a:solidFill>
              </a:rPr>
              <a:t>GUI with Python</a:t>
            </a:r>
          </a:p>
          <a:p>
            <a:pPr marL="342900" indent="-342900">
              <a:buFont typeface="Wingdings" panose="05000000000000000000" pitchFamily="2" charset="2"/>
              <a:buChar char="Ø"/>
            </a:pPr>
            <a:r>
              <a:rPr lang="en-IN" sz="2000" dirty="0">
                <a:solidFill>
                  <a:schemeClr val="accent1">
                    <a:lumMod val="50000"/>
                  </a:schemeClr>
                </a:solidFill>
              </a:rPr>
              <a:t>Machine Learning with Python</a:t>
            </a:r>
          </a:p>
          <a:p>
            <a:pPr marL="342900" indent="-342900">
              <a:buFont typeface="Wingdings" panose="05000000000000000000" pitchFamily="2" charset="2"/>
              <a:buChar char="Ø"/>
            </a:pPr>
            <a:r>
              <a:rPr lang="en-IN" sz="2000" dirty="0">
                <a:solidFill>
                  <a:schemeClr val="accent1">
                    <a:lumMod val="50000"/>
                  </a:schemeClr>
                </a:solidFill>
              </a:rPr>
              <a:t>Game Development with Python</a:t>
            </a:r>
          </a:p>
          <a:p>
            <a:pPr marL="342900" indent="-342900">
              <a:buFont typeface="Wingdings" panose="05000000000000000000" pitchFamily="2" charset="2"/>
              <a:buChar char="Ø"/>
            </a:pPr>
            <a:r>
              <a:rPr lang="en-IN" sz="2000" dirty="0">
                <a:solidFill>
                  <a:schemeClr val="accent1">
                    <a:lumMod val="50000"/>
                  </a:schemeClr>
                </a:solidFill>
              </a:rPr>
              <a:t>Networking with Python</a:t>
            </a:r>
          </a:p>
          <a:p>
            <a:pPr marL="342900" indent="-342900">
              <a:buFont typeface="Wingdings" panose="05000000000000000000" pitchFamily="2" charset="2"/>
              <a:buChar char="Ø"/>
            </a:pPr>
            <a:r>
              <a:rPr lang="en-IN" sz="2000" dirty="0">
                <a:solidFill>
                  <a:schemeClr val="accent1">
                    <a:lumMod val="50000"/>
                  </a:schemeClr>
                </a:solidFill>
              </a:rPr>
              <a:t>Testing with Python</a:t>
            </a:r>
          </a:p>
          <a:p>
            <a:pPr marL="342900" indent="-342900">
              <a:buFont typeface="Wingdings" panose="05000000000000000000" pitchFamily="2" charset="2"/>
              <a:buChar char="Ø"/>
            </a:pPr>
            <a:r>
              <a:rPr lang="en-IN" sz="2000" dirty="0">
                <a:solidFill>
                  <a:schemeClr val="accent1">
                    <a:lumMod val="50000"/>
                  </a:schemeClr>
                </a:solidFill>
              </a:rPr>
              <a:t>Help in assignment</a:t>
            </a:r>
          </a:p>
          <a:p>
            <a:pPr marL="342900" indent="-342900">
              <a:buFont typeface="Wingdings" panose="05000000000000000000" pitchFamily="2" charset="2"/>
              <a:buChar char="Ø"/>
            </a:pPr>
            <a:r>
              <a:rPr lang="en-IN" sz="2000" dirty="0" err="1">
                <a:solidFill>
                  <a:schemeClr val="accent1">
                    <a:lumMod val="50000"/>
                  </a:schemeClr>
                </a:solidFill>
              </a:rPr>
              <a:t>PySpark</a:t>
            </a:r>
            <a:endParaRPr lang="en-IN" sz="2000" dirty="0">
              <a:solidFill>
                <a:schemeClr val="accent1">
                  <a:lumMod val="50000"/>
                </a:schemeClr>
              </a:solidFill>
            </a:endParaRPr>
          </a:p>
          <a:p>
            <a:pPr marL="342900" indent="-342900">
              <a:buFont typeface="Wingdings" panose="05000000000000000000" pitchFamily="2" charset="2"/>
              <a:buChar char="Ø"/>
            </a:pPr>
            <a:r>
              <a:rPr lang="en-IN" sz="2000" dirty="0">
                <a:solidFill>
                  <a:schemeClr val="accent1">
                    <a:lumMod val="50000"/>
                  </a:schemeClr>
                </a:solidFill>
              </a:rPr>
              <a:t>Core Python</a:t>
            </a:r>
          </a:p>
        </p:txBody>
      </p:sp>
    </p:spTree>
    <p:extLst>
      <p:ext uri="{BB962C8B-B14F-4D97-AF65-F5344CB8AC3E}">
        <p14:creationId xmlns:p14="http://schemas.microsoft.com/office/powerpoint/2010/main" val="1265523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3656A-B633-A3AC-6B65-FF4707A788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38CE97-51A4-2976-25DF-449E186BD609}"/>
              </a:ext>
            </a:extLst>
          </p:cNvPr>
          <p:cNvSpPr>
            <a:spLocks noGrp="1"/>
          </p:cNvSpPr>
          <p:nvPr>
            <p:ph idx="1"/>
          </p:nvPr>
        </p:nvSpPr>
        <p:spPr>
          <a:xfrm>
            <a:off x="0" y="0"/>
            <a:ext cx="12192000" cy="6858000"/>
          </a:xfrm>
        </p:spPr>
        <p:txBody>
          <a:bodyPr>
            <a:normAutofit/>
          </a:bodyPr>
          <a:lstStyle/>
          <a:p>
            <a:pPr marL="0" indent="0">
              <a:buNone/>
            </a:pPr>
            <a:r>
              <a:rPr lang="en-IN" sz="2400" b="1" dirty="0">
                <a:solidFill>
                  <a:schemeClr val="accent2">
                    <a:lumMod val="75000"/>
                  </a:schemeClr>
                </a:solidFill>
              </a:rPr>
              <a:t>Print the following programs</a:t>
            </a:r>
          </a:p>
          <a:p>
            <a:pPr marL="0" indent="0">
              <a:buNone/>
            </a:pPr>
            <a:r>
              <a:rPr lang="en-IN" sz="1600" dirty="0">
                <a:solidFill>
                  <a:srgbClr val="000000"/>
                </a:solidFill>
                <a:highlight>
                  <a:srgbClr val="FFFFFF"/>
                </a:highlight>
                <a:latin typeface="Verdana" panose="020B0604030504040204" pitchFamily="34" charset="0"/>
              </a:rPr>
              <a:t>Name output, Mobile number, address, college name</a:t>
            </a: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US"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a:p>
            <a:pPr marL="0" indent="0">
              <a:buNone/>
            </a:pPr>
            <a:endParaRPr lang="en-IN" sz="1600" dirty="0">
              <a:solidFill>
                <a:srgbClr val="000000"/>
              </a:solidFill>
              <a:highlight>
                <a:srgbClr val="FFFFFF"/>
              </a:highlight>
              <a:latin typeface="Verdana" panose="020B0604030504040204" pitchFamily="34" charset="0"/>
            </a:endParaRPr>
          </a:p>
        </p:txBody>
      </p:sp>
    </p:spTree>
    <p:extLst>
      <p:ext uri="{BB962C8B-B14F-4D97-AF65-F5344CB8AC3E}">
        <p14:creationId xmlns:p14="http://schemas.microsoft.com/office/powerpoint/2010/main" val="406923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67C460-77FA-5A3C-2BD8-473B4CA74317}"/>
              </a:ext>
            </a:extLst>
          </p:cNvPr>
          <p:cNvSpPr>
            <a:spLocks noGrp="1"/>
          </p:cNvSpPr>
          <p:nvPr>
            <p:ph idx="1"/>
          </p:nvPr>
        </p:nvSpPr>
        <p:spPr>
          <a:xfrm>
            <a:off x="0" y="0"/>
            <a:ext cx="12192000" cy="6857999"/>
          </a:xfrm>
          <a:solidFill>
            <a:schemeClr val="bg1">
              <a:lumMod val="95000"/>
            </a:schemeClr>
          </a:solidFill>
        </p:spPr>
        <p:txBody>
          <a:bodyPr>
            <a:normAutofit fontScale="92500" lnSpcReduction="10000"/>
          </a:bodyPr>
          <a:lstStyle/>
          <a:p>
            <a:pPr marL="0" indent="0">
              <a:buNone/>
            </a:pPr>
            <a:r>
              <a:rPr lang="en-IN" sz="2000" b="1" dirty="0">
                <a:solidFill>
                  <a:schemeClr val="accent2">
                    <a:lumMod val="75000"/>
                  </a:schemeClr>
                </a:solidFill>
              </a:rPr>
              <a:t>Features:</a:t>
            </a:r>
          </a:p>
          <a:p>
            <a:pPr>
              <a:buFont typeface="Wingdings" panose="05000000000000000000" pitchFamily="2" charset="2"/>
              <a:buChar char="Ø"/>
            </a:pPr>
            <a:r>
              <a:rPr lang="en-IN" sz="1900" b="1" dirty="0">
                <a:solidFill>
                  <a:schemeClr val="accent1">
                    <a:lumMod val="50000"/>
                  </a:schemeClr>
                </a:solidFill>
              </a:rPr>
              <a:t>Interpreted</a:t>
            </a:r>
            <a:r>
              <a:rPr lang="en-IN" sz="1400" b="0" i="0" dirty="0">
                <a:effectLst/>
                <a:latin typeface="Verdana" panose="020B0604030504040204" pitchFamily="34" charset="0"/>
              </a:rPr>
              <a:t>: </a:t>
            </a:r>
            <a:r>
              <a:rPr lang="en-US" sz="1900" dirty="0">
                <a:solidFill>
                  <a:schemeClr val="accent1">
                    <a:lumMod val="50000"/>
                  </a:schemeClr>
                </a:solidFill>
              </a:rPr>
              <a:t>Python is processed at runtime using the interpreter. There is no need to compile a program before execution</a:t>
            </a:r>
          </a:p>
          <a:p>
            <a:pPr>
              <a:buFont typeface="Wingdings" panose="05000000000000000000" pitchFamily="2" charset="2"/>
              <a:buChar char="Ø"/>
            </a:pPr>
            <a:r>
              <a:rPr lang="en-US" sz="1900" b="1" dirty="0">
                <a:solidFill>
                  <a:schemeClr val="accent1">
                    <a:lumMod val="50000"/>
                  </a:schemeClr>
                </a:solidFill>
              </a:rPr>
              <a:t>Object-Oriented: </a:t>
            </a:r>
            <a:r>
              <a:rPr lang="en-US" sz="1900" dirty="0">
                <a:solidFill>
                  <a:schemeClr val="accent1">
                    <a:lumMod val="50000"/>
                  </a:schemeClr>
                </a:solidFill>
              </a:rPr>
              <a:t>Python follows object-oriented style and design patterns. It includes class definition with various features like encapsulation and polymorphism.</a:t>
            </a:r>
          </a:p>
          <a:p>
            <a:pPr>
              <a:buFont typeface="Wingdings" panose="05000000000000000000" pitchFamily="2" charset="2"/>
              <a:buChar char="Ø"/>
            </a:pPr>
            <a:r>
              <a:rPr lang="en-US" sz="1900" b="1" dirty="0">
                <a:solidFill>
                  <a:schemeClr val="accent1">
                    <a:lumMod val="50000"/>
                  </a:schemeClr>
                </a:solidFill>
              </a:rPr>
              <a:t>High-level language: </a:t>
            </a:r>
            <a:r>
              <a:rPr lang="en-US" sz="1900" dirty="0">
                <a:solidFill>
                  <a:schemeClr val="accent1">
                    <a:lumMod val="50000"/>
                  </a:schemeClr>
                </a:solidFill>
              </a:rPr>
              <a:t>In computer programming, a high-level language (HLL) is a programming language with strong abstraction from the details of the computer. Such languages are easier and more natural for people to use than machine code or assembly language, which require knowledge of details that are hidden from the user by the HLL. The difference between low-level and high-level programming languages is that Low-level languages are closer to machine code, which is the code that a computer executes directly. High-level languages are further from machine code and closer to natural languages like English.  In general, high-level languages are less efficient in terms of memory and processing power than low-level languages because the language has to provide an abstraction for the programmer. However, this trade-off is usually worth it because high-level languages make programming easier.</a:t>
            </a:r>
          </a:p>
          <a:p>
            <a:pPr>
              <a:buFont typeface="Wingdings" panose="05000000000000000000" pitchFamily="2" charset="2"/>
              <a:buChar char="Ø"/>
            </a:pPr>
            <a:r>
              <a:rPr lang="en-IN" sz="1900" b="1" dirty="0">
                <a:solidFill>
                  <a:schemeClr val="accent1">
                    <a:lumMod val="50000"/>
                  </a:schemeClr>
                </a:solidFill>
              </a:rPr>
              <a:t>General-purpose:</a:t>
            </a:r>
            <a:r>
              <a:rPr lang="en-US" sz="1900" dirty="0">
                <a:solidFill>
                  <a:schemeClr val="accent1">
                    <a:lumMod val="50000"/>
                  </a:schemeClr>
                </a:solidFill>
              </a:rPr>
              <a:t>Python is a general-purpose programming language, we mean that it is designed to be used for a wide variety of applications and tasks. It is not limited to a specific area such as web development or data analysis. Python can be used for tasks such as web development, software development, scientific computing, data analysis, artificial intelligence, automation, and more. Its versatility and ease of use make it a popular choice for many different types of programming projects.</a:t>
            </a:r>
          </a:p>
          <a:p>
            <a:pPr marL="0" indent="0">
              <a:buNone/>
            </a:pPr>
            <a:r>
              <a:rPr lang="en-US" sz="2000" b="1" dirty="0">
                <a:solidFill>
                  <a:schemeClr val="accent2">
                    <a:lumMod val="75000"/>
                  </a:schemeClr>
                </a:solidFill>
              </a:rPr>
              <a:t>Key Points:</a:t>
            </a:r>
          </a:p>
          <a:p>
            <a:pPr>
              <a:buFont typeface="Wingdings" panose="05000000000000000000" pitchFamily="2" charset="2"/>
              <a:buChar char="Ø"/>
            </a:pPr>
            <a:r>
              <a:rPr lang="en-US" sz="1900" dirty="0">
                <a:solidFill>
                  <a:schemeClr val="accent1">
                    <a:lumMod val="50000"/>
                  </a:schemeClr>
                </a:solidFill>
              </a:rPr>
              <a:t>It includes functional and structured programming and methods as well as object oriented programming methods.</a:t>
            </a:r>
          </a:p>
          <a:p>
            <a:pPr>
              <a:buFont typeface="Wingdings" panose="05000000000000000000" pitchFamily="2" charset="2"/>
              <a:buChar char="Ø"/>
            </a:pPr>
            <a:r>
              <a:rPr lang="en-US" sz="1900" dirty="0">
                <a:solidFill>
                  <a:schemeClr val="accent1">
                    <a:lumMod val="50000"/>
                  </a:schemeClr>
                </a:solidFill>
              </a:rPr>
              <a:t>It can be used as a scripting language or as a programming language.</a:t>
            </a:r>
          </a:p>
          <a:p>
            <a:pPr>
              <a:buFont typeface="Wingdings" panose="05000000000000000000" pitchFamily="2" charset="2"/>
              <a:buChar char="Ø"/>
            </a:pPr>
            <a:r>
              <a:rPr lang="en-US" sz="1900" dirty="0">
                <a:solidFill>
                  <a:schemeClr val="accent1">
                    <a:lumMod val="50000"/>
                  </a:schemeClr>
                </a:solidFill>
              </a:rPr>
              <a:t>It includes automatic garbage collection.</a:t>
            </a:r>
          </a:p>
          <a:p>
            <a:pPr>
              <a:buFont typeface="Wingdings" panose="05000000000000000000" pitchFamily="2" charset="2"/>
              <a:buChar char="Ø"/>
            </a:pPr>
            <a:r>
              <a:rPr lang="en-US" sz="1900" dirty="0">
                <a:solidFill>
                  <a:schemeClr val="accent1">
                    <a:lumMod val="50000"/>
                  </a:schemeClr>
                </a:solidFill>
              </a:rPr>
              <a:t>It includes high-level dynamic data types and supports various dynamic type checking.</a:t>
            </a:r>
          </a:p>
          <a:p>
            <a:pPr>
              <a:buFont typeface="Wingdings" panose="05000000000000000000" pitchFamily="2" charset="2"/>
              <a:buChar char="Ø"/>
            </a:pPr>
            <a:r>
              <a:rPr lang="en-US" sz="1900" dirty="0">
                <a:solidFill>
                  <a:schemeClr val="accent1">
                    <a:lumMod val="50000"/>
                  </a:schemeClr>
                </a:solidFill>
              </a:rPr>
              <a:t>includes a feature of integration with C, C++ and languages like Java.</a:t>
            </a:r>
          </a:p>
        </p:txBody>
      </p:sp>
    </p:spTree>
    <p:extLst>
      <p:ext uri="{BB962C8B-B14F-4D97-AF65-F5344CB8AC3E}">
        <p14:creationId xmlns:p14="http://schemas.microsoft.com/office/powerpoint/2010/main" val="1443573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887C699-45DA-D93D-4FAB-8542FA7F49AC}"/>
              </a:ext>
            </a:extLst>
          </p:cNvPr>
          <p:cNvGraphicFramePr>
            <a:graphicFrameLocks noGrp="1"/>
          </p:cNvGraphicFramePr>
          <p:nvPr>
            <p:ph idx="1"/>
            <p:extLst>
              <p:ext uri="{D42A27DB-BD31-4B8C-83A1-F6EECF244321}">
                <p14:modId xmlns:p14="http://schemas.microsoft.com/office/powerpoint/2010/main" val="1274096154"/>
              </p:ext>
            </p:extLst>
          </p:nvPr>
        </p:nvGraphicFramePr>
        <p:xfrm>
          <a:off x="0" y="0"/>
          <a:ext cx="12192000" cy="4136548"/>
        </p:xfrm>
        <a:graphic>
          <a:graphicData uri="http://schemas.openxmlformats.org/drawingml/2006/table">
            <a:tbl>
              <a:tblPr/>
              <a:tblGrid>
                <a:gridCol w="5782582">
                  <a:extLst>
                    <a:ext uri="{9D8B030D-6E8A-4147-A177-3AD203B41FA5}">
                      <a16:colId xmlns:a16="http://schemas.microsoft.com/office/drawing/2014/main" val="2002895089"/>
                    </a:ext>
                  </a:extLst>
                </a:gridCol>
                <a:gridCol w="6409418">
                  <a:extLst>
                    <a:ext uri="{9D8B030D-6E8A-4147-A177-3AD203B41FA5}">
                      <a16:colId xmlns:a16="http://schemas.microsoft.com/office/drawing/2014/main" val="3467280724"/>
                    </a:ext>
                  </a:extLst>
                </a:gridCol>
              </a:tblGrid>
              <a:tr h="467266">
                <a:tc>
                  <a:txBody>
                    <a:bodyPr/>
                    <a:lstStyle/>
                    <a:p>
                      <a:pPr algn="ctr" fontAlgn="t"/>
                      <a:r>
                        <a:rPr lang="en-IN" sz="2000" b="1" kern="1200" dirty="0">
                          <a:solidFill>
                            <a:schemeClr val="accent2">
                              <a:lumMod val="75000"/>
                            </a:schemeClr>
                          </a:solidFill>
                          <a:latin typeface="+mn-lt"/>
                          <a:ea typeface="+mn-ea"/>
                          <a:cs typeface="+mn-cs"/>
                        </a:rPr>
                        <a:t>Compiled Language</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tc>
                  <a:txBody>
                    <a:bodyPr/>
                    <a:lstStyle/>
                    <a:p>
                      <a:pPr algn="ctr" fontAlgn="t"/>
                      <a:r>
                        <a:rPr lang="en-IN" sz="2000" b="1" kern="1200" dirty="0">
                          <a:solidFill>
                            <a:schemeClr val="accent2">
                              <a:lumMod val="75000"/>
                            </a:schemeClr>
                          </a:solidFill>
                          <a:latin typeface="+mn-lt"/>
                          <a:ea typeface="+mn-ea"/>
                          <a:cs typeface="+mn-cs"/>
                        </a:rPr>
                        <a:t>Interpreted Language</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1887745"/>
                  </a:ext>
                </a:extLst>
              </a:tr>
              <a:tr h="643077">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Compiled language follows at least two levels to get from source code to execution.</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Interpreted language follows one step to get from source code to execution.</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6044438"/>
                  </a:ext>
                </a:extLst>
              </a:tr>
              <a:tr h="916366">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A compiled language is converted into machine code so that the processor can execute it.</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An interpreted language is a language in which the implementations execute instructions directly without earlier compiling a program into machine language.</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8264952"/>
                  </a:ext>
                </a:extLst>
              </a:tr>
              <a:tr h="706139">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The compiled programs run faster than interpreted programs.</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The interpreted programs run slower than the compiled program.</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20484858"/>
                  </a:ext>
                </a:extLst>
              </a:tr>
              <a:tr h="755779">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In a compiled language, the code can be executed by the CPU.</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In Interpreted languages, the program cannot be compiled, it is interpreted.</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99689848"/>
                  </a:ext>
                </a:extLst>
              </a:tr>
              <a:tr h="643545">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This language delivers better performance.</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7620" cap="flat" cmpd="sng" algn="ctr">
                      <a:solidFill>
                        <a:srgbClr val="444444"/>
                      </a:solidFill>
                      <a:prstDash val="solid"/>
                      <a:round/>
                      <a:headEnd type="none" w="med" len="med"/>
                      <a:tailEnd type="none" w="med" len="med"/>
                    </a:lnB>
                    <a:solidFill>
                      <a:schemeClr val="bg1">
                        <a:lumMod val="95000"/>
                      </a:schemeClr>
                    </a:solidFill>
                  </a:tcPr>
                </a:tc>
                <a:tc>
                  <a:txBody>
                    <a:bodyPr/>
                    <a:lstStyle/>
                    <a:p>
                      <a:pPr marL="228600" indent="-228600" algn="l" defTabSz="914400" rtl="0" eaLnBrk="1" fontAlgn="t" latinLnBrk="0" hangingPunct="1">
                        <a:lnSpc>
                          <a:spcPct val="90000"/>
                        </a:lnSpc>
                        <a:spcBef>
                          <a:spcPts val="1000"/>
                        </a:spcBef>
                        <a:buFont typeface="Wingdings" panose="05000000000000000000" pitchFamily="2" charset="2"/>
                        <a:buChar char="Ø"/>
                      </a:pPr>
                      <a:r>
                        <a:rPr lang="en-US" sz="1900" kern="1200" dirty="0">
                          <a:solidFill>
                            <a:schemeClr val="accent1">
                              <a:lumMod val="50000"/>
                            </a:schemeClr>
                          </a:solidFill>
                          <a:latin typeface="+mn-lt"/>
                          <a:ea typeface="+mn-ea"/>
                          <a:cs typeface="+mn-cs"/>
                        </a:rPr>
                        <a:t>This language delivers slower performance.</a:t>
                      </a:r>
                    </a:p>
                  </a:txBody>
                  <a:tcPr marL="39669" marR="39669" marT="59503" marB="59503">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7620" cap="flat" cmpd="sng" algn="ctr">
                      <a:solidFill>
                        <a:srgbClr val="44444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73578544"/>
                  </a:ext>
                </a:extLst>
              </a:tr>
            </a:tbl>
          </a:graphicData>
        </a:graphic>
      </p:graphicFrame>
      <p:sp>
        <p:nvSpPr>
          <p:cNvPr id="6" name="Rectangle 5">
            <a:extLst>
              <a:ext uri="{FF2B5EF4-FFF2-40B4-BE49-F238E27FC236}">
                <a16:creationId xmlns:a16="http://schemas.microsoft.com/office/drawing/2014/main" id="{1A0E9A03-9D7E-0010-582B-7082F6243938}"/>
              </a:ext>
            </a:extLst>
          </p:cNvPr>
          <p:cNvSpPr/>
          <p:nvPr/>
        </p:nvSpPr>
        <p:spPr>
          <a:xfrm>
            <a:off x="1741252" y="5136205"/>
            <a:ext cx="7607030" cy="1721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dirty="0">
              <a:solidFill>
                <a:srgbClr val="FFFF00"/>
              </a:solidFill>
              <a:hlinkClick r:id="rId2">
                <a:extLst>
                  <a:ext uri="{A12FA001-AC4F-418D-AE19-62706E023703}">
                    <ahyp:hlinkClr xmlns:ahyp="http://schemas.microsoft.com/office/drawing/2018/hyperlinkcolor" val="tx"/>
                  </a:ext>
                </a:extLst>
              </a:hlinkClick>
            </a:endParaRPr>
          </a:p>
          <a:p>
            <a:r>
              <a:rPr lang="en-IN" sz="1400" dirty="0">
                <a:solidFill>
                  <a:srgbClr val="FFFF00"/>
                </a:solidFill>
                <a:hlinkClick r:id="rId3">
                  <a:extLst>
                    <a:ext uri="{A12FA001-AC4F-418D-AE19-62706E023703}">
                      <ahyp:hlinkClr xmlns:ahyp="http://schemas.microsoft.com/office/drawing/2018/hyperlinkcolor" val="tx"/>
                    </a:ext>
                  </a:extLst>
                </a:hlinkClick>
              </a:rPr>
              <a:t>https://youtu.be/Bj_wyqMwt58?si=h5s5Ipi5FavR5Lut</a:t>
            </a:r>
          </a:p>
          <a:p>
            <a:endParaRPr lang="en-IN" sz="1400" dirty="0">
              <a:solidFill>
                <a:srgbClr val="FFFF00"/>
              </a:solidFill>
              <a:hlinkClick r:id="rId3">
                <a:extLst>
                  <a:ext uri="{A12FA001-AC4F-418D-AE19-62706E023703}">
                    <ahyp:hlinkClr xmlns:ahyp="http://schemas.microsoft.com/office/drawing/2018/hyperlinkcolor" val="tx"/>
                  </a:ext>
                </a:extLst>
              </a:hlinkClick>
            </a:endParaRPr>
          </a:p>
          <a:p>
            <a:r>
              <a:rPr lang="en-IN" sz="1400" dirty="0">
                <a:solidFill>
                  <a:srgbClr val="FFFF00"/>
                </a:solidFill>
                <a:hlinkClick r:id="rId3">
                  <a:extLst>
                    <a:ext uri="{A12FA001-AC4F-418D-AE19-62706E023703}">
                      <ahyp:hlinkClr xmlns:ahyp="http://schemas.microsoft.com/office/drawing/2018/hyperlinkcolor" val="tx"/>
                    </a:ext>
                  </a:extLst>
                </a:hlinkClick>
              </a:rPr>
              <a:t>https://youtu.be/E3TDMVETp08?si=0rMawxEWih7PkPSz</a:t>
            </a:r>
          </a:p>
          <a:p>
            <a:r>
              <a:rPr lang="en-IN" sz="1400" dirty="0">
                <a:solidFill>
                  <a:srgbClr val="FFFF00"/>
                </a:solidFill>
                <a:hlinkClick r:id="rId3">
                  <a:extLst>
                    <a:ext uri="{A12FA001-AC4F-418D-AE19-62706E023703}">
                      <ahyp:hlinkClr xmlns:ahyp="http://schemas.microsoft.com/office/drawing/2018/hyperlinkcolor" val="tx"/>
                    </a:ext>
                  </a:extLst>
                </a:hlinkClick>
              </a:rPr>
              <a:t>https://www.youtube.com/watch?v=d7Qs-zHzQhc</a:t>
            </a:r>
            <a:endParaRPr lang="en-IN" sz="1400" dirty="0">
              <a:solidFill>
                <a:srgbClr val="FFFF00"/>
              </a:solidFill>
            </a:endParaRPr>
          </a:p>
          <a:p>
            <a:endParaRPr lang="en-IN" sz="1400" dirty="0">
              <a:solidFill>
                <a:srgbClr val="FFFF00"/>
              </a:solidFill>
            </a:endParaRPr>
          </a:p>
          <a:p>
            <a:r>
              <a:rPr lang="en-IN" sz="1400" dirty="0">
                <a:solidFill>
                  <a:srgbClr val="FFFF00"/>
                </a:solidFill>
                <a:hlinkClick r:id="rId2">
                  <a:extLst>
                    <a:ext uri="{A12FA001-AC4F-418D-AE19-62706E023703}">
                      <ahyp:hlinkClr xmlns:ahyp="http://schemas.microsoft.com/office/drawing/2018/hyperlinkcolor" val="tx"/>
                    </a:ext>
                  </a:extLst>
                </a:hlinkClick>
              </a:rPr>
              <a:t>https://www.youtube.com/watch?v=sv_6BXQqBc8</a:t>
            </a:r>
            <a:endParaRPr lang="en-IN" sz="1400" dirty="0">
              <a:solidFill>
                <a:srgbClr val="FFFF00"/>
              </a:solidFill>
            </a:endParaRPr>
          </a:p>
          <a:p>
            <a:endParaRPr lang="en-IN" sz="1400" dirty="0">
              <a:solidFill>
                <a:srgbClr val="FFFF00"/>
              </a:solidFill>
            </a:endParaRPr>
          </a:p>
          <a:p>
            <a:r>
              <a:rPr lang="en-IN" sz="1400" dirty="0">
                <a:solidFill>
                  <a:srgbClr val="FFFF00"/>
                </a:solidFill>
                <a:hlinkClick r:id="rId4">
                  <a:extLst>
                    <a:ext uri="{A12FA001-AC4F-418D-AE19-62706E023703}">
                      <ahyp:hlinkClr xmlns:ahyp="http://schemas.microsoft.com/office/drawing/2018/hyperlinkcolor" val="tx"/>
                    </a:ext>
                  </a:extLst>
                </a:hlinkClick>
              </a:rPr>
              <a:t>https://www.youtube.com/watch?v=zIjI8H945T8</a:t>
            </a:r>
            <a:endParaRPr lang="en-IN" sz="1400" dirty="0">
              <a:solidFill>
                <a:srgbClr val="FFFF00"/>
              </a:solidFill>
            </a:endParaRPr>
          </a:p>
          <a:p>
            <a:endParaRPr lang="en-IN" sz="1400" dirty="0">
              <a:solidFill>
                <a:srgbClr val="FFFF00"/>
              </a:solidFill>
            </a:endParaRPr>
          </a:p>
        </p:txBody>
      </p:sp>
      <p:pic>
        <p:nvPicPr>
          <p:cNvPr id="3" name="Picture 2">
            <a:extLst>
              <a:ext uri="{FF2B5EF4-FFF2-40B4-BE49-F238E27FC236}">
                <a16:creationId xmlns:a16="http://schemas.microsoft.com/office/drawing/2014/main" id="{DD33F593-5361-4C4B-7E19-D0B61DF978FD}"/>
              </a:ext>
            </a:extLst>
          </p:cNvPr>
          <p:cNvPicPr>
            <a:picLocks noChangeAspect="1"/>
          </p:cNvPicPr>
          <p:nvPr/>
        </p:nvPicPr>
        <p:blipFill>
          <a:blip r:embed="rId5"/>
          <a:stretch>
            <a:fillRect/>
          </a:stretch>
        </p:blipFill>
        <p:spPr>
          <a:xfrm>
            <a:off x="0" y="4164950"/>
            <a:ext cx="5872347" cy="815612"/>
          </a:xfrm>
          <a:prstGeom prst="rect">
            <a:avLst/>
          </a:prstGeom>
        </p:spPr>
      </p:pic>
      <p:pic>
        <p:nvPicPr>
          <p:cNvPr id="7" name="Picture 6">
            <a:extLst>
              <a:ext uri="{FF2B5EF4-FFF2-40B4-BE49-F238E27FC236}">
                <a16:creationId xmlns:a16="http://schemas.microsoft.com/office/drawing/2014/main" id="{1DD0D283-C191-5497-45FB-C0E8BCCCC6AF}"/>
              </a:ext>
            </a:extLst>
          </p:cNvPr>
          <p:cNvPicPr>
            <a:picLocks noChangeAspect="1"/>
          </p:cNvPicPr>
          <p:nvPr/>
        </p:nvPicPr>
        <p:blipFill>
          <a:blip r:embed="rId6"/>
          <a:stretch>
            <a:fillRect/>
          </a:stretch>
        </p:blipFill>
        <p:spPr>
          <a:xfrm>
            <a:off x="6195990" y="4221759"/>
            <a:ext cx="5626359" cy="914446"/>
          </a:xfrm>
          <a:prstGeom prst="rect">
            <a:avLst/>
          </a:prstGeom>
        </p:spPr>
      </p:pic>
    </p:spTree>
    <p:extLst>
      <p:ext uri="{BB962C8B-B14F-4D97-AF65-F5344CB8AC3E}">
        <p14:creationId xmlns:p14="http://schemas.microsoft.com/office/powerpoint/2010/main" val="314084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AAB52-1C57-76EB-3FDB-68913ABDFE16}"/>
              </a:ext>
            </a:extLst>
          </p:cNvPr>
          <p:cNvSpPr>
            <a:spLocks noGrp="1"/>
          </p:cNvSpPr>
          <p:nvPr>
            <p:ph idx="1"/>
          </p:nvPr>
        </p:nvSpPr>
        <p:spPr>
          <a:xfrm>
            <a:off x="0" y="74644"/>
            <a:ext cx="11353800" cy="6783355"/>
          </a:xfrm>
        </p:spPr>
        <p:txBody>
          <a:bodyPr>
            <a:normAutofit/>
          </a:bodyPr>
          <a:lstStyle/>
          <a:p>
            <a:pPr marL="0" indent="0">
              <a:buNone/>
            </a:pPr>
            <a:r>
              <a:rPr lang="en-IN" sz="2400" dirty="0">
                <a:solidFill>
                  <a:schemeClr val="accent2">
                    <a:lumMod val="75000"/>
                  </a:schemeClr>
                </a:solidFill>
              </a:rPr>
              <a:t>Signs to use:</a:t>
            </a:r>
          </a:p>
          <a:p>
            <a:pPr marL="0" indent="0">
              <a:buNone/>
            </a:pPr>
            <a:r>
              <a:rPr lang="en-IN" sz="2000" dirty="0">
                <a:solidFill>
                  <a:schemeClr val="accent1">
                    <a:lumMod val="75000"/>
                  </a:schemeClr>
                </a:solidFill>
              </a:rPr>
              <a:t>In English, the symbols you mentioned are called:</a:t>
            </a:r>
          </a:p>
          <a:p>
            <a:pPr>
              <a:lnSpc>
                <a:spcPct val="150000"/>
              </a:lnSpc>
              <a:buFont typeface="Wingdings" panose="05000000000000000000" pitchFamily="2" charset="2"/>
              <a:buChar char="Ø"/>
            </a:pPr>
            <a:r>
              <a:rPr lang="en-IN" sz="2000" dirty="0">
                <a:solidFill>
                  <a:schemeClr val="accent1">
                    <a:lumMod val="75000"/>
                  </a:schemeClr>
                </a:solidFill>
              </a:rPr>
              <a:t>( ) parentheses</a:t>
            </a:r>
          </a:p>
          <a:p>
            <a:pPr>
              <a:lnSpc>
                <a:spcPct val="150000"/>
              </a:lnSpc>
              <a:buFont typeface="Wingdings" panose="05000000000000000000" pitchFamily="2" charset="2"/>
              <a:buChar char="Ø"/>
            </a:pPr>
            <a:r>
              <a:rPr lang="en-IN" sz="2000" dirty="0">
                <a:solidFill>
                  <a:schemeClr val="accent1">
                    <a:lumMod val="75000"/>
                  </a:schemeClr>
                </a:solidFill>
              </a:rPr>
              <a:t>‘  Single quotation </a:t>
            </a:r>
          </a:p>
          <a:p>
            <a:pPr>
              <a:lnSpc>
                <a:spcPct val="150000"/>
              </a:lnSpc>
              <a:buFont typeface="Wingdings" panose="05000000000000000000" pitchFamily="2" charset="2"/>
              <a:buChar char="Ø"/>
            </a:pPr>
            <a:r>
              <a:rPr lang="en-IN" sz="2000" dirty="0">
                <a:solidFill>
                  <a:schemeClr val="accent1">
                    <a:lumMod val="75000"/>
                  </a:schemeClr>
                </a:solidFill>
              </a:rPr>
              <a:t>" Double Quotation</a:t>
            </a:r>
          </a:p>
          <a:p>
            <a:pPr>
              <a:lnSpc>
                <a:spcPct val="150000"/>
              </a:lnSpc>
              <a:buFont typeface="Wingdings" panose="05000000000000000000" pitchFamily="2" charset="2"/>
              <a:buChar char="Ø"/>
            </a:pPr>
            <a:r>
              <a:rPr lang="en-IN" sz="2000" dirty="0">
                <a:solidFill>
                  <a:schemeClr val="accent1">
                    <a:lumMod val="75000"/>
                  </a:schemeClr>
                </a:solidFill>
              </a:rPr>
              <a:t>{}  Curly brackets or braces </a:t>
            </a:r>
          </a:p>
          <a:p>
            <a:pPr>
              <a:lnSpc>
                <a:spcPct val="150000"/>
              </a:lnSpc>
              <a:buFont typeface="Wingdings" panose="05000000000000000000" pitchFamily="2" charset="2"/>
              <a:buChar char="Ø"/>
            </a:pPr>
            <a:r>
              <a:rPr lang="en-IN" sz="2000" dirty="0">
                <a:solidFill>
                  <a:schemeClr val="accent1">
                    <a:lumMod val="75000"/>
                  </a:schemeClr>
                </a:solidFill>
              </a:rPr>
              <a:t>[ ] Square brackets</a:t>
            </a:r>
          </a:p>
          <a:p>
            <a:pPr>
              <a:lnSpc>
                <a:spcPct val="150000"/>
              </a:lnSpc>
              <a:buFont typeface="Wingdings" panose="05000000000000000000" pitchFamily="2" charset="2"/>
              <a:buChar char="Ø"/>
            </a:pPr>
            <a:r>
              <a:rPr lang="en-IN" sz="2000" dirty="0">
                <a:solidFill>
                  <a:schemeClr val="accent1">
                    <a:lumMod val="75000"/>
                  </a:schemeClr>
                </a:solidFill>
              </a:rPr>
              <a:t>/  forward slash</a:t>
            </a:r>
          </a:p>
          <a:p>
            <a:pPr>
              <a:lnSpc>
                <a:spcPct val="150000"/>
              </a:lnSpc>
              <a:buFont typeface="Wingdings" panose="05000000000000000000" pitchFamily="2" charset="2"/>
              <a:buChar char="Ø"/>
            </a:pPr>
            <a:r>
              <a:rPr lang="en-IN" sz="2000" dirty="0">
                <a:solidFill>
                  <a:schemeClr val="accent1">
                    <a:lumMod val="75000"/>
                  </a:schemeClr>
                </a:solidFill>
              </a:rPr>
              <a:t>\  Backslash</a:t>
            </a:r>
          </a:p>
          <a:p>
            <a:pPr>
              <a:lnSpc>
                <a:spcPct val="150000"/>
              </a:lnSpc>
              <a:buFont typeface="Wingdings" panose="05000000000000000000" pitchFamily="2" charset="2"/>
              <a:buChar char="Ø"/>
            </a:pPr>
            <a:r>
              <a:rPr lang="en-IN" sz="2000" dirty="0">
                <a:solidFill>
                  <a:schemeClr val="accent1">
                    <a:lumMod val="75000"/>
                  </a:schemeClr>
                </a:solidFill>
              </a:rPr>
              <a:t># hashtag</a:t>
            </a:r>
          </a:p>
          <a:p>
            <a:pPr marL="0" indent="0">
              <a:buNone/>
            </a:pPr>
            <a:endParaRPr lang="en-IN" sz="2000" dirty="0">
              <a:solidFill>
                <a:schemeClr val="tx2">
                  <a:lumMod val="75000"/>
                </a:schemeClr>
              </a:solidFill>
            </a:endParaRPr>
          </a:p>
          <a:p>
            <a:pPr marL="0" indent="0">
              <a:buNone/>
            </a:pPr>
            <a:endParaRPr lang="en-IN" sz="2000" dirty="0">
              <a:solidFill>
                <a:schemeClr val="tx2">
                  <a:lumMod val="75000"/>
                </a:schemeClr>
              </a:solidFill>
            </a:endParaRPr>
          </a:p>
          <a:p>
            <a:pPr marL="0" indent="0">
              <a:buNone/>
            </a:pPr>
            <a:endParaRPr lang="en-IN" sz="2400" dirty="0">
              <a:solidFill>
                <a:schemeClr val="tx2">
                  <a:lumMod val="75000"/>
                </a:schemeClr>
              </a:solidFill>
            </a:endParaRPr>
          </a:p>
        </p:txBody>
      </p:sp>
      <p:pic>
        <p:nvPicPr>
          <p:cNvPr id="4" name="Picture 3">
            <a:extLst>
              <a:ext uri="{FF2B5EF4-FFF2-40B4-BE49-F238E27FC236}">
                <a16:creationId xmlns:a16="http://schemas.microsoft.com/office/drawing/2014/main" id="{641E0B98-B6D6-FAF6-9599-41A34ADA24A1}"/>
              </a:ext>
            </a:extLst>
          </p:cNvPr>
          <p:cNvPicPr>
            <a:picLocks noChangeAspect="1"/>
          </p:cNvPicPr>
          <p:nvPr/>
        </p:nvPicPr>
        <p:blipFill>
          <a:blip r:embed="rId2"/>
          <a:stretch>
            <a:fillRect/>
          </a:stretch>
        </p:blipFill>
        <p:spPr>
          <a:xfrm>
            <a:off x="7703975" y="55982"/>
            <a:ext cx="4488025" cy="6783355"/>
          </a:xfrm>
          <a:prstGeom prst="rect">
            <a:avLst/>
          </a:prstGeom>
        </p:spPr>
      </p:pic>
    </p:spTree>
    <p:extLst>
      <p:ext uri="{BB962C8B-B14F-4D97-AF65-F5344CB8AC3E}">
        <p14:creationId xmlns:p14="http://schemas.microsoft.com/office/powerpoint/2010/main" val="183310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A6721-93C7-198B-8E36-0F5F061E72FF}"/>
              </a:ext>
            </a:extLst>
          </p:cNvPr>
          <p:cNvSpPr>
            <a:spLocks noGrp="1"/>
          </p:cNvSpPr>
          <p:nvPr>
            <p:ph idx="1"/>
          </p:nvPr>
        </p:nvSpPr>
        <p:spPr>
          <a:xfrm>
            <a:off x="838200" y="1788326"/>
            <a:ext cx="10515600" cy="3281347"/>
          </a:xfrm>
        </p:spPr>
        <p:txBody>
          <a:bodyPr>
            <a:normAutofit/>
          </a:bodyPr>
          <a:lstStyle/>
          <a:p>
            <a:pPr marL="0" indent="0">
              <a:buNone/>
            </a:pPr>
            <a:r>
              <a:rPr lang="en-US" sz="6600" dirty="0">
                <a:solidFill>
                  <a:srgbClr val="FFFF00"/>
                </a:solidFill>
              </a:rPr>
              <a:t>Tell me and I forget. Teach me and I remember. Involve me and I learn. Benjamin Franklin</a:t>
            </a:r>
          </a:p>
          <a:p>
            <a:pPr marL="0" indent="0">
              <a:buNone/>
            </a:pPr>
            <a:endParaRPr lang="en-IN" sz="6600" dirty="0">
              <a:solidFill>
                <a:srgbClr val="FFFF00"/>
              </a:solidFill>
            </a:endParaRPr>
          </a:p>
        </p:txBody>
      </p:sp>
    </p:spTree>
    <p:extLst>
      <p:ext uri="{BB962C8B-B14F-4D97-AF65-F5344CB8AC3E}">
        <p14:creationId xmlns:p14="http://schemas.microsoft.com/office/powerpoint/2010/main" val="3761257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C661E-A430-3CC3-995F-826B269A897E}"/>
              </a:ext>
            </a:extLst>
          </p:cNvPr>
          <p:cNvSpPr>
            <a:spLocks noGrp="1"/>
          </p:cNvSpPr>
          <p:nvPr>
            <p:ph idx="1"/>
          </p:nvPr>
        </p:nvSpPr>
        <p:spPr>
          <a:xfrm>
            <a:off x="0" y="0"/>
            <a:ext cx="12192000" cy="6858000"/>
          </a:xfrm>
        </p:spPr>
        <p:txBody>
          <a:bodyPr>
            <a:normAutofit/>
          </a:bodyPr>
          <a:lstStyle/>
          <a:p>
            <a:pPr marL="0" indent="0">
              <a:lnSpc>
                <a:spcPct val="80000"/>
              </a:lnSpc>
              <a:buNone/>
            </a:pPr>
            <a:r>
              <a:rPr lang="en-IN" b="1" dirty="0">
                <a:solidFill>
                  <a:schemeClr val="accent2">
                    <a:lumMod val="75000"/>
                  </a:schemeClr>
                </a:solidFill>
              </a:rPr>
              <a:t>Python Variables:</a:t>
            </a:r>
          </a:p>
          <a:p>
            <a:pPr>
              <a:lnSpc>
                <a:spcPct val="80000"/>
              </a:lnSpc>
              <a:buFont typeface="Wingdings" panose="05000000000000000000" pitchFamily="2" charset="2"/>
              <a:buChar char="Ø"/>
            </a:pPr>
            <a:r>
              <a:rPr lang="en-IN" sz="2000" dirty="0">
                <a:solidFill>
                  <a:schemeClr val="accent1">
                    <a:lumMod val="75000"/>
                  </a:schemeClr>
                </a:solidFill>
              </a:rPr>
              <a:t>Name attached to a value to reserve a memory location (</a:t>
            </a:r>
            <a:r>
              <a:rPr lang="en-US" sz="2000" dirty="0">
                <a:solidFill>
                  <a:schemeClr val="accent1">
                    <a:lumMod val="75000"/>
                  </a:schemeClr>
                </a:solidFill>
              </a:rPr>
              <a:t>data to the computer for processing)</a:t>
            </a:r>
            <a:endParaRPr lang="en-IN" sz="2000" dirty="0">
              <a:solidFill>
                <a:schemeClr val="accent1">
                  <a:lumMod val="75000"/>
                </a:schemeClr>
              </a:solidFill>
            </a:endParaRPr>
          </a:p>
          <a:p>
            <a:pPr>
              <a:buFont typeface="Wingdings" panose="05000000000000000000" pitchFamily="2" charset="2"/>
              <a:buChar char="Ø"/>
            </a:pPr>
            <a:r>
              <a:rPr lang="en-IN" sz="2000" dirty="0">
                <a:solidFill>
                  <a:schemeClr val="accent1">
                    <a:lumMod val="75000"/>
                  </a:schemeClr>
                </a:solidFill>
              </a:rPr>
              <a:t>containers for storing data values</a:t>
            </a:r>
          </a:p>
          <a:p>
            <a:pPr>
              <a:buFont typeface="Wingdings" panose="05000000000000000000" pitchFamily="2" charset="2"/>
              <a:buChar char="Ø"/>
            </a:pPr>
            <a:r>
              <a:rPr lang="en-US" sz="2000" dirty="0">
                <a:solidFill>
                  <a:schemeClr val="accent1">
                    <a:lumMod val="75000"/>
                  </a:schemeClr>
                </a:solidFill>
              </a:rPr>
              <a:t>Python has no command for declaring a variable (Like  C or any other languages)</a:t>
            </a:r>
          </a:p>
          <a:p>
            <a:pPr>
              <a:buFont typeface="Wingdings" panose="05000000000000000000" pitchFamily="2" charset="2"/>
              <a:buChar char="Ø"/>
            </a:pPr>
            <a:r>
              <a:rPr lang="en-US" sz="2000" dirty="0">
                <a:solidFill>
                  <a:schemeClr val="accent1">
                    <a:lumMod val="75000"/>
                  </a:schemeClr>
                </a:solidFill>
              </a:rPr>
              <a:t>Variable is created the moment you first assign values</a:t>
            </a:r>
          </a:p>
          <a:p>
            <a:pPr>
              <a:buFont typeface="Wingdings" panose="05000000000000000000" pitchFamily="2" charset="2"/>
              <a:buChar char="Ø"/>
            </a:pPr>
            <a:r>
              <a:rPr lang="en-US" sz="2000" dirty="0">
                <a:solidFill>
                  <a:schemeClr val="accent1">
                    <a:lumMod val="75000"/>
                  </a:schemeClr>
                </a:solidFill>
              </a:rPr>
              <a:t>no need to be declared with any particular type, and can even change type after they have been set</a:t>
            </a:r>
          </a:p>
          <a:p>
            <a:pPr>
              <a:buFont typeface="Wingdings" panose="05000000000000000000" pitchFamily="2" charset="2"/>
              <a:buChar char="Ø"/>
            </a:pPr>
            <a:r>
              <a:rPr lang="en-US" sz="2000" b="1" dirty="0">
                <a:solidFill>
                  <a:schemeClr val="accent2">
                    <a:lumMod val="75000"/>
                  </a:schemeClr>
                </a:solidFill>
              </a:rPr>
              <a:t>Why variables why cant we use direct values?</a:t>
            </a:r>
          </a:p>
          <a:p>
            <a:pPr marL="0" indent="0">
              <a:buNone/>
            </a:pPr>
            <a:r>
              <a:rPr lang="en-US" sz="2000" dirty="0">
                <a:solidFill>
                  <a:srgbClr val="FF0000"/>
                </a:solidFill>
                <a:hlinkClick r:id="rId2"/>
              </a:rPr>
              <a:t>https://www.youtube.com/watch?v=0Om2gYU6clE</a:t>
            </a:r>
            <a:endParaRPr lang="en-US" sz="2000" dirty="0">
              <a:solidFill>
                <a:srgbClr val="FF0000"/>
              </a:solidFill>
            </a:endParaRPr>
          </a:p>
          <a:p>
            <a:pPr marL="0" indent="0">
              <a:buNone/>
            </a:pPr>
            <a:endParaRPr lang="en-US" sz="2000" dirty="0">
              <a:solidFill>
                <a:srgbClr val="FF0000"/>
              </a:solidFill>
            </a:endParaRPr>
          </a:p>
          <a:p>
            <a:pPr>
              <a:buFont typeface="Wingdings" panose="05000000000000000000" pitchFamily="2" charset="2"/>
              <a:buChar char="Ø"/>
            </a:pPr>
            <a:endParaRPr lang="en-US" sz="2000" dirty="0"/>
          </a:p>
          <a:p>
            <a:pPr>
              <a:buFont typeface="Wingdings" panose="05000000000000000000" pitchFamily="2" charset="2"/>
              <a:buChar char="Ø"/>
            </a:pPr>
            <a:endParaRPr lang="en-IN" sz="2000" dirty="0"/>
          </a:p>
          <a:p>
            <a:pPr marL="0" indent="0">
              <a:buNone/>
            </a:pPr>
            <a:endParaRPr lang="en-IN" sz="2000" dirty="0"/>
          </a:p>
          <a:p>
            <a:pPr marL="0" indent="0">
              <a:buNone/>
            </a:pPr>
            <a:endParaRPr lang="en-IN" sz="2000" dirty="0"/>
          </a:p>
        </p:txBody>
      </p:sp>
      <p:pic>
        <p:nvPicPr>
          <p:cNvPr id="6" name="Picture 5">
            <a:extLst>
              <a:ext uri="{FF2B5EF4-FFF2-40B4-BE49-F238E27FC236}">
                <a16:creationId xmlns:a16="http://schemas.microsoft.com/office/drawing/2014/main" id="{F4BC1CFD-B6C6-E14A-30E5-216415C5F2DA}"/>
              </a:ext>
            </a:extLst>
          </p:cNvPr>
          <p:cNvPicPr>
            <a:picLocks noChangeAspect="1"/>
          </p:cNvPicPr>
          <p:nvPr/>
        </p:nvPicPr>
        <p:blipFill>
          <a:blip r:embed="rId3"/>
          <a:stretch>
            <a:fillRect/>
          </a:stretch>
        </p:blipFill>
        <p:spPr>
          <a:xfrm>
            <a:off x="6196519" y="3518007"/>
            <a:ext cx="5958050" cy="3339994"/>
          </a:xfrm>
          <a:prstGeom prst="rect">
            <a:avLst/>
          </a:prstGeom>
        </p:spPr>
      </p:pic>
    </p:spTree>
    <p:extLst>
      <p:ext uri="{BB962C8B-B14F-4D97-AF65-F5344CB8AC3E}">
        <p14:creationId xmlns:p14="http://schemas.microsoft.com/office/powerpoint/2010/main" val="860981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C661E-A430-3CC3-995F-826B269A897E}"/>
              </a:ext>
            </a:extLst>
          </p:cNvPr>
          <p:cNvSpPr>
            <a:spLocks noGrp="1"/>
          </p:cNvSpPr>
          <p:nvPr>
            <p:ph idx="1"/>
          </p:nvPr>
        </p:nvSpPr>
        <p:spPr>
          <a:xfrm>
            <a:off x="0" y="0"/>
            <a:ext cx="12192000" cy="6858000"/>
          </a:xfrm>
        </p:spPr>
        <p:txBody>
          <a:bodyPr>
            <a:normAutofit/>
          </a:bodyPr>
          <a:lstStyle/>
          <a:p>
            <a:pPr marL="0" indent="0">
              <a:buNone/>
            </a:pPr>
            <a:r>
              <a:rPr lang="en-IN" sz="2000" b="1" dirty="0">
                <a:solidFill>
                  <a:schemeClr val="accent2">
                    <a:lumMod val="75000"/>
                  </a:schemeClr>
                </a:solidFill>
              </a:rPr>
              <a:t>Variable Names:</a:t>
            </a:r>
          </a:p>
          <a:p>
            <a:pPr>
              <a:buFont typeface="Wingdings" panose="05000000000000000000" pitchFamily="2" charset="2"/>
              <a:buChar char="Ø"/>
            </a:pPr>
            <a:r>
              <a:rPr lang="en-US" sz="2000" dirty="0">
                <a:solidFill>
                  <a:schemeClr val="accent1">
                    <a:lumMod val="75000"/>
                  </a:schemeClr>
                </a:solidFill>
              </a:rPr>
              <a:t>Variables can have a short name (x, y or z) or descriptive (my_variable, </a:t>
            </a:r>
            <a:r>
              <a:rPr lang="en-US" sz="2000" dirty="0" err="1">
                <a:solidFill>
                  <a:schemeClr val="accent1">
                    <a:lumMod val="75000"/>
                  </a:schemeClr>
                </a:solidFill>
              </a:rPr>
              <a:t>student_name</a:t>
            </a:r>
            <a:r>
              <a:rPr lang="en-US" sz="2000" dirty="0"/>
              <a:t>)</a:t>
            </a:r>
          </a:p>
          <a:p>
            <a:pPr marL="0" indent="0">
              <a:buNone/>
            </a:pPr>
            <a:r>
              <a:rPr lang="en-US" sz="2000" b="1" dirty="0">
                <a:solidFill>
                  <a:schemeClr val="accent2">
                    <a:lumMod val="75000"/>
                  </a:schemeClr>
                </a:solidFill>
              </a:rPr>
              <a:t>Rules:</a:t>
            </a:r>
          </a:p>
          <a:p>
            <a:pPr>
              <a:buFont typeface="Wingdings" panose="05000000000000000000" pitchFamily="2" charset="2"/>
              <a:buChar char="Ø"/>
            </a:pPr>
            <a:r>
              <a:rPr lang="en-US" sz="2000" dirty="0">
                <a:solidFill>
                  <a:schemeClr val="accent1">
                    <a:lumMod val="75000"/>
                  </a:schemeClr>
                </a:solidFill>
              </a:rPr>
              <a:t>Must start with a letter or the underscore</a:t>
            </a:r>
          </a:p>
          <a:p>
            <a:pPr>
              <a:buFont typeface="Wingdings" panose="05000000000000000000" pitchFamily="2" charset="2"/>
              <a:buChar char="Ø"/>
            </a:pPr>
            <a:r>
              <a:rPr lang="en-US" sz="2000" dirty="0">
                <a:solidFill>
                  <a:schemeClr val="accent1">
                    <a:lumMod val="75000"/>
                  </a:schemeClr>
                </a:solidFill>
              </a:rPr>
              <a:t>Cannot start with a number</a:t>
            </a:r>
          </a:p>
          <a:p>
            <a:pPr>
              <a:buFont typeface="Wingdings" panose="05000000000000000000" pitchFamily="2" charset="2"/>
              <a:buChar char="Ø"/>
            </a:pPr>
            <a:r>
              <a:rPr lang="en-US" sz="2000" dirty="0">
                <a:solidFill>
                  <a:schemeClr val="accent1">
                    <a:lumMod val="75000"/>
                  </a:schemeClr>
                </a:solidFill>
              </a:rPr>
              <a:t>Can only contain alpha-numeric characters and underscores (A-z, 0-9, and _ )</a:t>
            </a:r>
          </a:p>
          <a:p>
            <a:pPr>
              <a:buFont typeface="Wingdings" panose="05000000000000000000" pitchFamily="2" charset="2"/>
              <a:buChar char="Ø"/>
            </a:pPr>
            <a:r>
              <a:rPr lang="en-US" sz="2000" dirty="0">
                <a:solidFill>
                  <a:schemeClr val="accent1">
                    <a:lumMod val="75000"/>
                  </a:schemeClr>
                </a:solidFill>
              </a:rPr>
              <a:t>Are case-sensitive ( Name / NAME / NaMe are three different variable types)</a:t>
            </a:r>
          </a:p>
          <a:p>
            <a:pPr>
              <a:buFont typeface="Wingdings" panose="05000000000000000000" pitchFamily="2" charset="2"/>
              <a:buChar char="Ø"/>
            </a:pPr>
            <a:r>
              <a:rPr lang="en-US" sz="2000" dirty="0">
                <a:solidFill>
                  <a:schemeClr val="accent1">
                    <a:lumMod val="75000"/>
                  </a:schemeClr>
                </a:solidFill>
              </a:rPr>
              <a:t>Variable cannot be any of the Python keywords.</a:t>
            </a:r>
          </a:p>
          <a:p>
            <a:pPr marL="0" indent="0">
              <a:buNone/>
            </a:pPr>
            <a:r>
              <a:rPr lang="en-US" sz="2000" b="1" dirty="0">
                <a:solidFill>
                  <a:schemeClr val="accent2">
                    <a:lumMod val="75000"/>
                  </a:schemeClr>
                </a:solidFill>
              </a:rPr>
              <a:t>Case Types:</a:t>
            </a:r>
          </a:p>
          <a:p>
            <a:pPr>
              <a:buFont typeface="Wingdings" panose="05000000000000000000" pitchFamily="2" charset="2"/>
              <a:buChar char="Ø"/>
            </a:pPr>
            <a:r>
              <a:rPr lang="en-US" sz="2000" dirty="0">
                <a:solidFill>
                  <a:schemeClr val="accent1">
                    <a:lumMod val="75000"/>
                  </a:schemeClr>
                </a:solidFill>
              </a:rPr>
              <a:t>Camel Case: my</a:t>
            </a:r>
            <a:r>
              <a:rPr lang="en-US" sz="2000" dirty="0">
                <a:solidFill>
                  <a:srgbClr val="FF0000"/>
                </a:solidFill>
              </a:rPr>
              <a:t>V</a:t>
            </a:r>
            <a:r>
              <a:rPr lang="en-US" sz="2000" dirty="0">
                <a:solidFill>
                  <a:schemeClr val="accent1">
                    <a:lumMod val="75000"/>
                  </a:schemeClr>
                </a:solidFill>
              </a:rPr>
              <a:t>ariableName</a:t>
            </a:r>
          </a:p>
          <a:p>
            <a:pPr>
              <a:buFont typeface="Wingdings" panose="05000000000000000000" pitchFamily="2" charset="2"/>
              <a:buChar char="Ø"/>
            </a:pPr>
            <a:r>
              <a:rPr lang="en-US" sz="2000" dirty="0">
                <a:solidFill>
                  <a:schemeClr val="accent1">
                    <a:lumMod val="75000"/>
                  </a:schemeClr>
                </a:solidFill>
              </a:rPr>
              <a:t>Pascal Case: </a:t>
            </a:r>
            <a:r>
              <a:rPr lang="en-US" sz="2000" dirty="0">
                <a:solidFill>
                  <a:srgbClr val="FF0000"/>
                </a:solidFill>
              </a:rPr>
              <a:t>M</a:t>
            </a:r>
            <a:r>
              <a:rPr lang="en-US" sz="2000" dirty="0">
                <a:solidFill>
                  <a:schemeClr val="accent1">
                    <a:lumMod val="75000"/>
                  </a:schemeClr>
                </a:solidFill>
              </a:rPr>
              <a:t>y</a:t>
            </a:r>
            <a:r>
              <a:rPr lang="en-US" sz="2000" dirty="0">
                <a:solidFill>
                  <a:srgbClr val="FF0000"/>
                </a:solidFill>
              </a:rPr>
              <a:t>V</a:t>
            </a:r>
            <a:r>
              <a:rPr lang="en-US" sz="2000" dirty="0">
                <a:solidFill>
                  <a:schemeClr val="accent1">
                    <a:lumMod val="75000"/>
                  </a:schemeClr>
                </a:solidFill>
              </a:rPr>
              <a:t>ariable</a:t>
            </a:r>
            <a:r>
              <a:rPr lang="en-US" sz="2000" dirty="0">
                <a:solidFill>
                  <a:srgbClr val="FF0000"/>
                </a:solidFill>
              </a:rPr>
              <a:t>N</a:t>
            </a:r>
            <a:r>
              <a:rPr lang="en-US" sz="2000" dirty="0">
                <a:solidFill>
                  <a:schemeClr val="accent1">
                    <a:lumMod val="75000"/>
                  </a:schemeClr>
                </a:solidFill>
              </a:rPr>
              <a:t>ame</a:t>
            </a:r>
          </a:p>
          <a:p>
            <a:pPr>
              <a:buFont typeface="Wingdings" panose="05000000000000000000" pitchFamily="2" charset="2"/>
              <a:buChar char="Ø"/>
            </a:pPr>
            <a:r>
              <a:rPr lang="en-US" sz="2000" dirty="0">
                <a:solidFill>
                  <a:schemeClr val="accent1">
                    <a:lumMod val="75000"/>
                  </a:schemeClr>
                </a:solidFill>
              </a:rPr>
              <a:t>Snake Case: my_variable_name</a:t>
            </a:r>
          </a:p>
          <a:p>
            <a:pPr>
              <a:buFont typeface="Wingdings" panose="05000000000000000000" pitchFamily="2" charset="2"/>
              <a:buChar char="Ø"/>
            </a:pPr>
            <a:endParaRPr lang="en-US" sz="2000" dirty="0"/>
          </a:p>
          <a:p>
            <a:pPr marL="0" indent="0">
              <a:buNone/>
            </a:pPr>
            <a:r>
              <a:rPr lang="en-US" sz="2000" dirty="0">
                <a:solidFill>
                  <a:schemeClr val="accent1">
                    <a:lumMod val="75000"/>
                  </a:schemeClr>
                </a:solidFill>
              </a:rPr>
              <a:t>Assign Multiple Values: x, y, z = “Tomato", “Onion", “Potato“</a:t>
            </a:r>
          </a:p>
          <a:p>
            <a:pPr marL="0" indent="0">
              <a:buNone/>
            </a:pPr>
            <a:r>
              <a:rPr lang="en-US" sz="2000" dirty="0">
                <a:solidFill>
                  <a:schemeClr val="accent1">
                    <a:lumMod val="75000"/>
                  </a:schemeClr>
                </a:solidFill>
              </a:rPr>
              <a:t>Unpack a Collection: Vegs = [“Tomato", “onion", “potato"]:  x, y, z = Vegs</a:t>
            </a:r>
            <a:endParaRPr lang="en-US" sz="2000" dirty="0"/>
          </a:p>
        </p:txBody>
      </p:sp>
    </p:spTree>
    <p:extLst>
      <p:ext uri="{BB962C8B-B14F-4D97-AF65-F5344CB8AC3E}">
        <p14:creationId xmlns:p14="http://schemas.microsoft.com/office/powerpoint/2010/main" val="2271367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3335C-D5BF-9803-3C02-5602FDFFE1ED}"/>
              </a:ext>
            </a:extLst>
          </p:cNvPr>
          <p:cNvSpPr>
            <a:spLocks noGrp="1"/>
          </p:cNvSpPr>
          <p:nvPr>
            <p:ph idx="1"/>
          </p:nvPr>
        </p:nvSpPr>
        <p:spPr>
          <a:xfrm>
            <a:off x="0" y="0"/>
            <a:ext cx="12192000" cy="6858000"/>
          </a:xfrm>
        </p:spPr>
        <p:txBody>
          <a:bodyPr>
            <a:normAutofit/>
          </a:bodyPr>
          <a:lstStyle/>
          <a:p>
            <a:pPr marL="0" indent="0">
              <a:buNone/>
            </a:pPr>
            <a:endParaRPr lang="en-US" sz="2600" dirty="0">
              <a:solidFill>
                <a:schemeClr val="accent1">
                  <a:lumMod val="75000"/>
                </a:schemeClr>
              </a:solidFill>
            </a:endParaRPr>
          </a:p>
        </p:txBody>
      </p:sp>
      <p:sp>
        <p:nvSpPr>
          <p:cNvPr id="2" name="Rectangle 1">
            <a:extLst>
              <a:ext uri="{FF2B5EF4-FFF2-40B4-BE49-F238E27FC236}">
                <a16:creationId xmlns:a16="http://schemas.microsoft.com/office/drawing/2014/main" id="{B29A5B1B-86A9-B53D-7AA8-220D725CCB5A}"/>
              </a:ext>
            </a:extLst>
          </p:cNvPr>
          <p:cNvSpPr/>
          <p:nvPr/>
        </p:nvSpPr>
        <p:spPr>
          <a:xfrm>
            <a:off x="-1" y="1"/>
            <a:ext cx="5878749" cy="49027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000" b="1" u="sng" dirty="0">
                <a:solidFill>
                  <a:schemeClr val="accent2">
                    <a:lumMod val="75000"/>
                  </a:schemeClr>
                </a:solidFill>
              </a:rPr>
              <a:t>Keyword</a:t>
            </a:r>
            <a:r>
              <a:rPr lang="en-US" sz="2000" b="1" dirty="0">
                <a:solidFill>
                  <a:schemeClr val="accent2">
                    <a:lumMod val="75000"/>
                  </a:schemeClr>
                </a:solidFill>
              </a:rPr>
              <a:t>	</a:t>
            </a:r>
            <a:r>
              <a:rPr lang="en-US" sz="2000" b="1" u="sng" dirty="0">
                <a:solidFill>
                  <a:schemeClr val="accent2">
                    <a:lumMod val="75000"/>
                  </a:schemeClr>
                </a:solidFill>
              </a:rPr>
              <a:t>Description</a:t>
            </a:r>
          </a:p>
          <a:p>
            <a:pPr>
              <a:buFont typeface="Wingdings" panose="05000000000000000000" pitchFamily="2" charset="2"/>
              <a:buChar char="Ø"/>
            </a:pPr>
            <a:r>
              <a:rPr lang="en-US" sz="2000" dirty="0">
                <a:solidFill>
                  <a:schemeClr val="accent1">
                    <a:lumMod val="75000"/>
                  </a:schemeClr>
                </a:solidFill>
              </a:rPr>
              <a:t>And: A logical operator</a:t>
            </a:r>
          </a:p>
          <a:p>
            <a:pPr>
              <a:buFont typeface="Wingdings" panose="05000000000000000000" pitchFamily="2" charset="2"/>
              <a:buChar char="Ø"/>
            </a:pPr>
            <a:r>
              <a:rPr lang="en-US" sz="2000" dirty="0">
                <a:solidFill>
                  <a:schemeClr val="accent1">
                    <a:lumMod val="75000"/>
                  </a:schemeClr>
                </a:solidFill>
              </a:rPr>
              <a:t>Break: To break out of a loop</a:t>
            </a:r>
          </a:p>
          <a:p>
            <a:pPr>
              <a:buFont typeface="Wingdings" panose="05000000000000000000" pitchFamily="2" charset="2"/>
              <a:buChar char="Ø"/>
            </a:pPr>
            <a:r>
              <a:rPr lang="en-US" sz="2000" dirty="0">
                <a:solidFill>
                  <a:schemeClr val="accent1">
                    <a:lumMod val="75000"/>
                  </a:schemeClr>
                </a:solidFill>
              </a:rPr>
              <a:t>Class: To define a class</a:t>
            </a:r>
          </a:p>
          <a:p>
            <a:pPr>
              <a:buFont typeface="Wingdings" panose="05000000000000000000" pitchFamily="2" charset="2"/>
              <a:buChar char="Ø"/>
            </a:pPr>
            <a:r>
              <a:rPr lang="en-US" sz="2000" dirty="0">
                <a:solidFill>
                  <a:schemeClr val="accent1">
                    <a:lumMod val="75000"/>
                  </a:schemeClr>
                </a:solidFill>
              </a:rPr>
              <a:t>Continue: To continue to the next iteration of a loop</a:t>
            </a:r>
          </a:p>
          <a:p>
            <a:pPr>
              <a:buFont typeface="Wingdings" panose="05000000000000000000" pitchFamily="2" charset="2"/>
              <a:buChar char="Ø"/>
            </a:pPr>
            <a:r>
              <a:rPr lang="en-US" sz="2000" dirty="0">
                <a:solidFill>
                  <a:schemeClr val="accent1">
                    <a:lumMod val="75000"/>
                  </a:schemeClr>
                </a:solidFill>
              </a:rPr>
              <a:t>Def: To define a function</a:t>
            </a:r>
          </a:p>
          <a:p>
            <a:pPr>
              <a:buFont typeface="Wingdings" panose="05000000000000000000" pitchFamily="2" charset="2"/>
              <a:buChar char="Ø"/>
            </a:pPr>
            <a:r>
              <a:rPr lang="en-US" sz="2000" dirty="0">
                <a:solidFill>
                  <a:schemeClr val="accent1">
                    <a:lumMod val="75000"/>
                  </a:schemeClr>
                </a:solidFill>
              </a:rPr>
              <a:t>Del: To delete an object</a:t>
            </a:r>
          </a:p>
          <a:p>
            <a:pPr>
              <a:buFont typeface="Wingdings" panose="05000000000000000000" pitchFamily="2" charset="2"/>
              <a:buChar char="Ø"/>
            </a:pPr>
            <a:r>
              <a:rPr lang="en-US" sz="2000" dirty="0" err="1">
                <a:solidFill>
                  <a:schemeClr val="accent1">
                    <a:lumMod val="75000"/>
                  </a:schemeClr>
                </a:solidFill>
              </a:rPr>
              <a:t>Elif</a:t>
            </a:r>
            <a:r>
              <a:rPr lang="en-US" sz="2000" dirty="0">
                <a:solidFill>
                  <a:schemeClr val="accent1">
                    <a:lumMod val="75000"/>
                  </a:schemeClr>
                </a:solidFill>
              </a:rPr>
              <a:t>: Used in conditional statements, same as else if</a:t>
            </a:r>
          </a:p>
          <a:p>
            <a:pPr>
              <a:buFont typeface="Wingdings" panose="05000000000000000000" pitchFamily="2" charset="2"/>
              <a:buChar char="Ø"/>
            </a:pPr>
            <a:r>
              <a:rPr lang="en-US" sz="2000" dirty="0">
                <a:solidFill>
                  <a:schemeClr val="accent1">
                    <a:lumMod val="75000"/>
                  </a:schemeClr>
                </a:solidFill>
              </a:rPr>
              <a:t>Else: Used in conditional statements</a:t>
            </a:r>
          </a:p>
          <a:p>
            <a:pPr>
              <a:buFont typeface="Wingdings" panose="05000000000000000000" pitchFamily="2" charset="2"/>
              <a:buChar char="Ø"/>
            </a:pPr>
            <a:r>
              <a:rPr lang="en-US" sz="2000" dirty="0">
                <a:solidFill>
                  <a:schemeClr val="accent1">
                    <a:lumMod val="75000"/>
                  </a:schemeClr>
                </a:solidFill>
              </a:rPr>
              <a:t>Except: Used with exceptions, what to do when an exception occurs</a:t>
            </a:r>
          </a:p>
          <a:p>
            <a:pPr>
              <a:buFont typeface="Wingdings" panose="05000000000000000000" pitchFamily="2" charset="2"/>
              <a:buChar char="Ø"/>
            </a:pPr>
            <a:r>
              <a:rPr lang="en-US" sz="2000" dirty="0">
                <a:solidFill>
                  <a:schemeClr val="accent1">
                    <a:lumMod val="75000"/>
                  </a:schemeClr>
                </a:solidFill>
              </a:rPr>
              <a:t>False: Boolean value, result of comparison operations</a:t>
            </a:r>
          </a:p>
          <a:p>
            <a:pPr>
              <a:buFont typeface="Wingdings" panose="05000000000000000000" pitchFamily="2" charset="2"/>
              <a:buChar char="Ø"/>
            </a:pPr>
            <a:r>
              <a:rPr lang="en-US" sz="2000" dirty="0">
                <a:solidFill>
                  <a:schemeClr val="accent1">
                    <a:lumMod val="75000"/>
                  </a:schemeClr>
                </a:solidFill>
              </a:rPr>
              <a:t>For: To create a for loop</a:t>
            </a:r>
          </a:p>
          <a:p>
            <a:pPr>
              <a:buFont typeface="Wingdings" panose="05000000000000000000" pitchFamily="2" charset="2"/>
              <a:buChar char="Ø"/>
            </a:pPr>
            <a:r>
              <a:rPr lang="en-US" sz="2000" dirty="0">
                <a:solidFill>
                  <a:schemeClr val="accent1">
                    <a:lumMod val="75000"/>
                  </a:schemeClr>
                </a:solidFill>
              </a:rPr>
              <a:t>From: To import specific parts of a module</a:t>
            </a:r>
          </a:p>
          <a:p>
            <a:pPr>
              <a:buFont typeface="Wingdings" panose="05000000000000000000" pitchFamily="2" charset="2"/>
              <a:buChar char="Ø"/>
            </a:pPr>
            <a:r>
              <a:rPr lang="en-US" sz="2000" dirty="0">
                <a:solidFill>
                  <a:schemeClr val="accent1">
                    <a:lumMod val="75000"/>
                  </a:schemeClr>
                </a:solidFill>
              </a:rPr>
              <a:t>Global: declare a global variable</a:t>
            </a:r>
          </a:p>
        </p:txBody>
      </p:sp>
      <p:sp>
        <p:nvSpPr>
          <p:cNvPr id="4" name="Rectangle 3">
            <a:extLst>
              <a:ext uri="{FF2B5EF4-FFF2-40B4-BE49-F238E27FC236}">
                <a16:creationId xmlns:a16="http://schemas.microsoft.com/office/drawing/2014/main" id="{93F5A53F-702A-5FC6-65EF-999035727FD4}"/>
              </a:ext>
            </a:extLst>
          </p:cNvPr>
          <p:cNvSpPr/>
          <p:nvPr/>
        </p:nvSpPr>
        <p:spPr>
          <a:xfrm>
            <a:off x="5878748" y="1"/>
            <a:ext cx="6096001" cy="49027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en-US" sz="2000" b="1" u="sng" dirty="0">
                <a:solidFill>
                  <a:schemeClr val="accent2">
                    <a:lumMod val="75000"/>
                  </a:schemeClr>
                </a:solidFill>
              </a:rPr>
              <a:t>Keyword</a:t>
            </a:r>
            <a:r>
              <a:rPr lang="en-US" sz="2000" b="1" dirty="0">
                <a:solidFill>
                  <a:schemeClr val="accent2">
                    <a:lumMod val="75000"/>
                  </a:schemeClr>
                </a:solidFill>
              </a:rPr>
              <a:t>	</a:t>
            </a:r>
            <a:r>
              <a:rPr lang="en-US" sz="2000" b="1" u="sng" dirty="0">
                <a:solidFill>
                  <a:schemeClr val="accent2">
                    <a:lumMod val="75000"/>
                  </a:schemeClr>
                </a:solidFill>
              </a:rPr>
              <a:t>Description</a:t>
            </a:r>
            <a:endParaRPr lang="en-US" sz="2000" dirty="0">
              <a:solidFill>
                <a:schemeClr val="accent1">
                  <a:lumMod val="75000"/>
                </a:schemeClr>
              </a:solidFill>
            </a:endParaRPr>
          </a:p>
          <a:p>
            <a:pPr>
              <a:buFont typeface="Wingdings" panose="05000000000000000000" pitchFamily="2" charset="2"/>
              <a:buChar char="Ø"/>
            </a:pPr>
            <a:r>
              <a:rPr lang="en-US" sz="2000" dirty="0">
                <a:solidFill>
                  <a:schemeClr val="accent1">
                    <a:lumMod val="75000"/>
                  </a:schemeClr>
                </a:solidFill>
              </a:rPr>
              <a:t>If: make a conditional statement</a:t>
            </a:r>
          </a:p>
          <a:p>
            <a:pPr>
              <a:buFont typeface="Wingdings" panose="05000000000000000000" pitchFamily="2" charset="2"/>
              <a:buChar char="Ø"/>
            </a:pPr>
            <a:r>
              <a:rPr lang="en-US" sz="2000" dirty="0">
                <a:solidFill>
                  <a:schemeClr val="accent1">
                    <a:lumMod val="75000"/>
                  </a:schemeClr>
                </a:solidFill>
              </a:rPr>
              <a:t>Import: Import a module</a:t>
            </a:r>
          </a:p>
          <a:p>
            <a:pPr>
              <a:buFont typeface="Wingdings" panose="05000000000000000000" pitchFamily="2" charset="2"/>
              <a:buChar char="Ø"/>
            </a:pPr>
            <a:r>
              <a:rPr lang="en-US" sz="2000" dirty="0">
                <a:solidFill>
                  <a:schemeClr val="accent1">
                    <a:lumMod val="75000"/>
                  </a:schemeClr>
                </a:solidFill>
              </a:rPr>
              <a:t>In: Check if a value is present in a list, tuple, etc.</a:t>
            </a:r>
          </a:p>
          <a:p>
            <a:pPr>
              <a:buFont typeface="Wingdings" panose="05000000000000000000" pitchFamily="2" charset="2"/>
              <a:buChar char="Ø"/>
            </a:pPr>
            <a:r>
              <a:rPr lang="en-US" sz="2000" dirty="0">
                <a:solidFill>
                  <a:schemeClr val="accent1">
                    <a:lumMod val="75000"/>
                  </a:schemeClr>
                </a:solidFill>
              </a:rPr>
              <a:t>Is: Test if two variables are equal</a:t>
            </a:r>
          </a:p>
          <a:p>
            <a:pPr>
              <a:buFont typeface="Wingdings" panose="05000000000000000000" pitchFamily="2" charset="2"/>
              <a:buChar char="Ø"/>
            </a:pPr>
            <a:r>
              <a:rPr lang="en-US" sz="2000" dirty="0">
                <a:solidFill>
                  <a:schemeClr val="accent1">
                    <a:lumMod val="75000"/>
                  </a:schemeClr>
                </a:solidFill>
              </a:rPr>
              <a:t>Lambda: Create an anonymous function</a:t>
            </a:r>
          </a:p>
          <a:p>
            <a:pPr>
              <a:buFont typeface="Wingdings" panose="05000000000000000000" pitchFamily="2" charset="2"/>
              <a:buChar char="Ø"/>
            </a:pPr>
            <a:r>
              <a:rPr lang="en-US" sz="2000" dirty="0">
                <a:solidFill>
                  <a:schemeClr val="accent1">
                    <a:lumMod val="75000"/>
                  </a:schemeClr>
                </a:solidFill>
              </a:rPr>
              <a:t>None: Represents a null value</a:t>
            </a:r>
          </a:p>
          <a:p>
            <a:pPr>
              <a:buFont typeface="Wingdings" panose="05000000000000000000" pitchFamily="2" charset="2"/>
              <a:buChar char="Ø"/>
            </a:pPr>
            <a:r>
              <a:rPr lang="en-US" sz="2000" dirty="0">
                <a:solidFill>
                  <a:schemeClr val="accent1">
                    <a:lumMod val="75000"/>
                  </a:schemeClr>
                </a:solidFill>
              </a:rPr>
              <a:t>Not: Logical operator</a:t>
            </a:r>
          </a:p>
          <a:p>
            <a:pPr>
              <a:buFont typeface="Wingdings" panose="05000000000000000000" pitchFamily="2" charset="2"/>
              <a:buChar char="Ø"/>
            </a:pPr>
            <a:r>
              <a:rPr lang="en-US" sz="2000" dirty="0">
                <a:solidFill>
                  <a:schemeClr val="accent1">
                    <a:lumMod val="75000"/>
                  </a:schemeClr>
                </a:solidFill>
              </a:rPr>
              <a:t>Or: Logical operator</a:t>
            </a:r>
          </a:p>
          <a:p>
            <a:pPr>
              <a:buFont typeface="Wingdings" panose="05000000000000000000" pitchFamily="2" charset="2"/>
              <a:buChar char="Ø"/>
            </a:pPr>
            <a:r>
              <a:rPr lang="en-US" sz="2000" dirty="0">
                <a:solidFill>
                  <a:schemeClr val="accent1">
                    <a:lumMod val="75000"/>
                  </a:schemeClr>
                </a:solidFill>
              </a:rPr>
              <a:t>Pass: A null statement, a statement that will do nothing</a:t>
            </a:r>
          </a:p>
          <a:p>
            <a:pPr>
              <a:buFont typeface="Wingdings" panose="05000000000000000000" pitchFamily="2" charset="2"/>
              <a:buChar char="Ø"/>
            </a:pPr>
            <a:r>
              <a:rPr lang="en-US" sz="2000" dirty="0">
                <a:solidFill>
                  <a:schemeClr val="accent1">
                    <a:lumMod val="75000"/>
                  </a:schemeClr>
                </a:solidFill>
              </a:rPr>
              <a:t>Raise: Raise an exception</a:t>
            </a:r>
          </a:p>
          <a:p>
            <a:pPr>
              <a:buFont typeface="Wingdings" panose="05000000000000000000" pitchFamily="2" charset="2"/>
              <a:buChar char="Ø"/>
            </a:pPr>
            <a:r>
              <a:rPr lang="en-US" sz="2000" dirty="0">
                <a:solidFill>
                  <a:schemeClr val="accent1">
                    <a:lumMod val="75000"/>
                  </a:schemeClr>
                </a:solidFill>
              </a:rPr>
              <a:t>Return: Exit a function and return a value</a:t>
            </a:r>
          </a:p>
          <a:p>
            <a:pPr>
              <a:buFont typeface="Wingdings" panose="05000000000000000000" pitchFamily="2" charset="2"/>
              <a:buChar char="Ø"/>
            </a:pPr>
            <a:r>
              <a:rPr lang="en-US" sz="2000" dirty="0">
                <a:solidFill>
                  <a:schemeClr val="accent1">
                    <a:lumMod val="75000"/>
                  </a:schemeClr>
                </a:solidFill>
              </a:rPr>
              <a:t>True: Boolean value, result of comparison operations</a:t>
            </a:r>
          </a:p>
          <a:p>
            <a:pPr>
              <a:buFont typeface="Wingdings" panose="05000000000000000000" pitchFamily="2" charset="2"/>
              <a:buChar char="Ø"/>
            </a:pPr>
            <a:r>
              <a:rPr lang="en-US" sz="2000" dirty="0">
                <a:solidFill>
                  <a:schemeClr val="accent1">
                    <a:lumMod val="75000"/>
                  </a:schemeClr>
                </a:solidFill>
              </a:rPr>
              <a:t>Try: Make a try...Except statement</a:t>
            </a:r>
          </a:p>
          <a:p>
            <a:pPr>
              <a:buFont typeface="Wingdings" panose="05000000000000000000" pitchFamily="2" charset="2"/>
              <a:buChar char="Ø"/>
            </a:pPr>
            <a:r>
              <a:rPr lang="en-US" sz="2000" dirty="0">
                <a:solidFill>
                  <a:schemeClr val="accent1">
                    <a:lumMod val="75000"/>
                  </a:schemeClr>
                </a:solidFill>
              </a:rPr>
              <a:t>While: Create a while loop</a:t>
            </a:r>
          </a:p>
          <a:p>
            <a:pPr>
              <a:buFont typeface="Wingdings" panose="05000000000000000000" pitchFamily="2" charset="2"/>
              <a:buChar char="Ø"/>
            </a:pPr>
            <a:r>
              <a:rPr lang="en-US" sz="2000" dirty="0">
                <a:solidFill>
                  <a:schemeClr val="accent1">
                    <a:lumMod val="75000"/>
                  </a:schemeClr>
                </a:solidFill>
              </a:rPr>
              <a:t>With: Simplify exception handling</a:t>
            </a:r>
          </a:p>
        </p:txBody>
      </p:sp>
      <p:sp>
        <p:nvSpPr>
          <p:cNvPr id="5" name="Rectangle 4">
            <a:extLst>
              <a:ext uri="{FF2B5EF4-FFF2-40B4-BE49-F238E27FC236}">
                <a16:creationId xmlns:a16="http://schemas.microsoft.com/office/drawing/2014/main" id="{99CE25D4-A810-E93C-E4AB-A6E5E8A4E419}"/>
              </a:ext>
            </a:extLst>
          </p:cNvPr>
          <p:cNvSpPr/>
          <p:nvPr/>
        </p:nvSpPr>
        <p:spPr>
          <a:xfrm>
            <a:off x="0" y="4902741"/>
            <a:ext cx="10603149" cy="19552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u="sng" dirty="0">
                <a:solidFill>
                  <a:schemeClr val="accent2">
                    <a:lumMod val="75000"/>
                  </a:schemeClr>
                </a:solidFill>
              </a:rPr>
              <a:t>How to check for keywords:</a:t>
            </a:r>
          </a:p>
          <a:p>
            <a:endParaRPr lang="en-US" sz="2000" dirty="0">
              <a:solidFill>
                <a:schemeClr val="accent1">
                  <a:lumMod val="75000"/>
                </a:schemeClr>
              </a:solidFill>
            </a:endParaRPr>
          </a:p>
          <a:p>
            <a:r>
              <a:rPr lang="en-US" sz="2000" dirty="0">
                <a:solidFill>
                  <a:schemeClr val="accent1">
                    <a:lumMod val="75000"/>
                  </a:schemeClr>
                </a:solidFill>
              </a:rPr>
              <a:t>import keyword</a:t>
            </a:r>
          </a:p>
          <a:p>
            <a:r>
              <a:rPr lang="en-US" sz="2000" dirty="0">
                <a:solidFill>
                  <a:schemeClr val="accent1">
                    <a:lumMod val="75000"/>
                  </a:schemeClr>
                </a:solidFill>
              </a:rPr>
              <a:t>print(</a:t>
            </a:r>
            <a:r>
              <a:rPr lang="en-US" sz="2000" dirty="0" err="1">
                <a:solidFill>
                  <a:schemeClr val="accent1">
                    <a:lumMod val="75000"/>
                  </a:schemeClr>
                </a:solidFill>
              </a:rPr>
              <a:t>keyword.iskeyword</a:t>
            </a:r>
            <a:r>
              <a:rPr lang="en-US" sz="2000" dirty="0">
                <a:solidFill>
                  <a:schemeClr val="accent1">
                    <a:lumMod val="75000"/>
                  </a:schemeClr>
                </a:solidFill>
              </a:rPr>
              <a:t>("hello"))</a:t>
            </a:r>
          </a:p>
          <a:p>
            <a:r>
              <a:rPr lang="en-US" sz="2000" dirty="0">
                <a:solidFill>
                  <a:schemeClr val="accent1">
                    <a:lumMod val="75000"/>
                  </a:schemeClr>
                </a:solidFill>
              </a:rPr>
              <a:t>print(</a:t>
            </a:r>
            <a:r>
              <a:rPr lang="en-US" sz="2000" dirty="0" err="1">
                <a:solidFill>
                  <a:schemeClr val="accent1">
                    <a:lumMod val="75000"/>
                  </a:schemeClr>
                </a:solidFill>
              </a:rPr>
              <a:t>keyword.iskeyword</a:t>
            </a:r>
            <a:r>
              <a:rPr lang="en-US" sz="2000" dirty="0">
                <a:solidFill>
                  <a:schemeClr val="accent1">
                    <a:lumMod val="75000"/>
                  </a:schemeClr>
                </a:solidFill>
              </a:rPr>
              <a:t>("True"))</a:t>
            </a:r>
          </a:p>
        </p:txBody>
      </p:sp>
    </p:spTree>
    <p:extLst>
      <p:ext uri="{BB962C8B-B14F-4D97-AF65-F5344CB8AC3E}">
        <p14:creationId xmlns:p14="http://schemas.microsoft.com/office/powerpoint/2010/main" val="3139446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29717-EA82-F481-3381-9D60F0D76C76}"/>
              </a:ext>
            </a:extLst>
          </p:cNvPr>
          <p:cNvSpPr>
            <a:spLocks noGrp="1"/>
          </p:cNvSpPr>
          <p:nvPr>
            <p:ph idx="1"/>
          </p:nvPr>
        </p:nvSpPr>
        <p:spPr>
          <a:xfrm>
            <a:off x="0" y="0"/>
            <a:ext cx="12192000" cy="6858000"/>
          </a:xfrm>
        </p:spPr>
        <p:txBody>
          <a:bodyPr/>
          <a:lstStyle/>
          <a:p>
            <a:pPr marL="0" indent="0">
              <a:buNone/>
            </a:pPr>
            <a:r>
              <a:rPr lang="en-IN" sz="2000" b="1" u="sng" dirty="0">
                <a:solidFill>
                  <a:schemeClr val="accent2">
                    <a:lumMod val="75000"/>
                  </a:schemeClr>
                </a:solidFill>
              </a:rPr>
              <a:t>Built-in Data Types &amp; Data Structures:</a:t>
            </a:r>
          </a:p>
          <a:p>
            <a:pPr marL="0" indent="0">
              <a:buNone/>
            </a:pPr>
            <a:endParaRPr lang="en-IN" dirty="0"/>
          </a:p>
        </p:txBody>
      </p:sp>
      <p:graphicFrame>
        <p:nvGraphicFramePr>
          <p:cNvPr id="5" name="Table 4">
            <a:extLst>
              <a:ext uri="{FF2B5EF4-FFF2-40B4-BE49-F238E27FC236}">
                <a16:creationId xmlns:a16="http://schemas.microsoft.com/office/drawing/2014/main" id="{56DF183D-CB33-8BF8-7743-323D7B362CF7}"/>
              </a:ext>
            </a:extLst>
          </p:cNvPr>
          <p:cNvGraphicFramePr>
            <a:graphicFrameLocks noGrp="1"/>
          </p:cNvGraphicFramePr>
          <p:nvPr>
            <p:extLst>
              <p:ext uri="{D42A27DB-BD31-4B8C-83A1-F6EECF244321}">
                <p14:modId xmlns:p14="http://schemas.microsoft.com/office/powerpoint/2010/main" val="955846801"/>
              </p:ext>
            </p:extLst>
          </p:nvPr>
        </p:nvGraphicFramePr>
        <p:xfrm>
          <a:off x="0" y="476421"/>
          <a:ext cx="8268510" cy="3151872"/>
        </p:xfrm>
        <a:graphic>
          <a:graphicData uri="http://schemas.openxmlformats.org/drawingml/2006/table">
            <a:tbl>
              <a:tblPr/>
              <a:tblGrid>
                <a:gridCol w="2187809">
                  <a:extLst>
                    <a:ext uri="{9D8B030D-6E8A-4147-A177-3AD203B41FA5}">
                      <a16:colId xmlns:a16="http://schemas.microsoft.com/office/drawing/2014/main" val="1176816445"/>
                    </a:ext>
                  </a:extLst>
                </a:gridCol>
                <a:gridCol w="6080701">
                  <a:extLst>
                    <a:ext uri="{9D8B030D-6E8A-4147-A177-3AD203B41FA5}">
                      <a16:colId xmlns:a16="http://schemas.microsoft.com/office/drawing/2014/main" val="496567748"/>
                    </a:ext>
                  </a:extLst>
                </a:gridCol>
              </a:tblGrid>
              <a:tr h="488852">
                <a:tc>
                  <a:txBody>
                    <a:bodyPr/>
                    <a:lstStyle/>
                    <a:p>
                      <a:pPr algn="l" fontAlgn="t"/>
                      <a:r>
                        <a:rPr lang="en-IN" sz="2000" dirty="0">
                          <a:solidFill>
                            <a:schemeClr val="accent1">
                              <a:lumMod val="75000"/>
                            </a:schemeClr>
                          </a:solidFill>
                          <a:effectLst/>
                        </a:rPr>
                        <a:t>Text Type</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Str (Python String Methods)</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3279695543"/>
                  </a:ext>
                </a:extLst>
              </a:tr>
              <a:tr h="488852">
                <a:tc>
                  <a:txBody>
                    <a:bodyPr/>
                    <a:lstStyle/>
                    <a:p>
                      <a:pPr algn="l" fontAlgn="t"/>
                      <a:r>
                        <a:rPr lang="en-IN" sz="2000" dirty="0">
                          <a:solidFill>
                            <a:schemeClr val="accent1">
                              <a:lumMod val="75000"/>
                            </a:schemeClr>
                          </a:solidFill>
                          <a:effectLst/>
                        </a:rPr>
                        <a:t>Numeric Types:</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integers, float Numbers, complex numbers</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3388384655"/>
                  </a:ext>
                </a:extLst>
              </a:tr>
              <a:tr h="488852">
                <a:tc>
                  <a:txBody>
                    <a:bodyPr/>
                    <a:lstStyle/>
                    <a:p>
                      <a:pPr algn="l" fontAlgn="t"/>
                      <a:r>
                        <a:rPr lang="en-IN" sz="2000" dirty="0">
                          <a:solidFill>
                            <a:schemeClr val="accent1">
                              <a:lumMod val="75000"/>
                            </a:schemeClr>
                          </a:solidFill>
                          <a:effectLst/>
                        </a:rPr>
                        <a:t>Sequence Types:</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List, Tuple, Range</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3914042127"/>
                  </a:ext>
                </a:extLst>
              </a:tr>
              <a:tr h="488852">
                <a:tc>
                  <a:txBody>
                    <a:bodyPr/>
                    <a:lstStyle/>
                    <a:p>
                      <a:pPr algn="l" fontAlgn="t"/>
                      <a:r>
                        <a:rPr lang="en-IN" sz="2000" dirty="0">
                          <a:solidFill>
                            <a:schemeClr val="accent1">
                              <a:lumMod val="75000"/>
                            </a:schemeClr>
                          </a:solidFill>
                          <a:effectLst/>
                        </a:rPr>
                        <a:t>Mapping Type:</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Dictionary</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2045437039"/>
                  </a:ext>
                </a:extLst>
              </a:tr>
              <a:tr h="598232">
                <a:tc>
                  <a:txBody>
                    <a:bodyPr/>
                    <a:lstStyle/>
                    <a:p>
                      <a:pPr algn="l" fontAlgn="t"/>
                      <a:r>
                        <a:rPr lang="en-IN" sz="2000" dirty="0">
                          <a:solidFill>
                            <a:schemeClr val="accent1">
                              <a:lumMod val="75000"/>
                            </a:schemeClr>
                          </a:solidFill>
                          <a:effectLst/>
                        </a:rPr>
                        <a:t>Set Types:</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Set</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2645168698"/>
                  </a:ext>
                </a:extLst>
              </a:tr>
              <a:tr h="598232">
                <a:tc>
                  <a:txBody>
                    <a:bodyPr/>
                    <a:lstStyle/>
                    <a:p>
                      <a:pPr algn="l" fontAlgn="t"/>
                      <a:r>
                        <a:rPr lang="en-IN" sz="2000" dirty="0">
                          <a:solidFill>
                            <a:schemeClr val="accent1">
                              <a:lumMod val="75000"/>
                            </a:schemeClr>
                          </a:solidFill>
                          <a:effectLst/>
                        </a:rPr>
                        <a:t>Boolean Type:</a:t>
                      </a:r>
                    </a:p>
                  </a:txBody>
                  <a:tcPr marL="110160" marR="55080" marT="55080" marB="55080">
                    <a:lnL>
                      <a:noFill/>
                    </a:lnL>
                    <a:lnR>
                      <a:noFill/>
                    </a:lnR>
                    <a:lnT>
                      <a:noFill/>
                    </a:lnT>
                    <a:lnB>
                      <a:noFill/>
                    </a:lnB>
                    <a:solidFill>
                      <a:schemeClr val="bg1"/>
                    </a:solidFill>
                  </a:tcPr>
                </a:tc>
                <a:tc>
                  <a:txBody>
                    <a:bodyPr/>
                    <a:lstStyle/>
                    <a:p>
                      <a:pPr algn="l" fontAlgn="t"/>
                      <a:r>
                        <a:rPr lang="en-IN" sz="2000" dirty="0">
                          <a:solidFill>
                            <a:schemeClr val="accent1">
                              <a:lumMod val="75000"/>
                            </a:schemeClr>
                          </a:solidFill>
                          <a:effectLst/>
                        </a:rPr>
                        <a:t>Bool (True / False)</a:t>
                      </a:r>
                    </a:p>
                  </a:txBody>
                  <a:tcPr marL="55080" marR="55080" marT="55080" marB="55080">
                    <a:lnL>
                      <a:noFill/>
                    </a:lnL>
                    <a:lnR>
                      <a:noFill/>
                    </a:lnR>
                    <a:lnT>
                      <a:noFill/>
                    </a:lnT>
                    <a:lnB>
                      <a:noFill/>
                    </a:lnB>
                    <a:solidFill>
                      <a:schemeClr val="bg1"/>
                    </a:solidFill>
                  </a:tcPr>
                </a:tc>
                <a:extLst>
                  <a:ext uri="{0D108BD9-81ED-4DB2-BD59-A6C34878D82A}">
                    <a16:rowId xmlns:a16="http://schemas.microsoft.com/office/drawing/2014/main" val="4044698072"/>
                  </a:ext>
                </a:extLst>
              </a:tr>
            </a:tbl>
          </a:graphicData>
        </a:graphic>
      </p:graphicFrame>
      <p:sp>
        <p:nvSpPr>
          <p:cNvPr id="2" name="Rectangle 1">
            <a:extLst>
              <a:ext uri="{FF2B5EF4-FFF2-40B4-BE49-F238E27FC236}">
                <a16:creationId xmlns:a16="http://schemas.microsoft.com/office/drawing/2014/main" id="{7BA16CC5-DBE9-8CE5-3505-AEEC1DB881E5}"/>
              </a:ext>
            </a:extLst>
          </p:cNvPr>
          <p:cNvSpPr/>
          <p:nvPr/>
        </p:nvSpPr>
        <p:spPr>
          <a:xfrm>
            <a:off x="-2" y="3628296"/>
            <a:ext cx="8268512" cy="32297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0" fontAlgn="t">
              <a:lnSpc>
                <a:spcPct val="80000"/>
              </a:lnSpc>
              <a:buNone/>
            </a:pPr>
            <a:r>
              <a:rPr lang="en-US" sz="2000" dirty="0">
                <a:solidFill>
                  <a:schemeClr val="accent1">
                    <a:lumMod val="75000"/>
                  </a:schemeClr>
                </a:solidFill>
              </a:rPr>
              <a:t>Casting:</a:t>
            </a:r>
          </a:p>
          <a:p>
            <a:pPr fontAlgn="t">
              <a:buFont typeface="Wingdings" panose="05000000000000000000" pitchFamily="2" charset="2"/>
              <a:buChar char="Ø"/>
            </a:pPr>
            <a:r>
              <a:rPr lang="en-US" sz="2000" dirty="0">
                <a:solidFill>
                  <a:schemeClr val="accent1">
                    <a:lumMod val="75000"/>
                  </a:schemeClr>
                </a:solidFill>
              </a:rPr>
              <a:t>If you want to specify the data type of a variable, this can be done with casting.</a:t>
            </a:r>
          </a:p>
          <a:p>
            <a:pPr indent="0" fontAlgn="t">
              <a:buNone/>
            </a:pPr>
            <a:endParaRPr lang="en-US" sz="2000" dirty="0">
              <a:solidFill>
                <a:schemeClr val="accent1">
                  <a:lumMod val="75000"/>
                </a:schemeClr>
              </a:solidFill>
            </a:endParaRPr>
          </a:p>
          <a:p>
            <a:pPr indent="0" fontAlgn="t">
              <a:lnSpc>
                <a:spcPct val="80000"/>
              </a:lnSpc>
              <a:buNone/>
            </a:pPr>
            <a:r>
              <a:rPr lang="en-IN" sz="2000" dirty="0">
                <a:solidFill>
                  <a:schemeClr val="accent1">
                    <a:lumMod val="75000"/>
                  </a:schemeClr>
                </a:solidFill>
              </a:rPr>
              <a:t>Get the Type:</a:t>
            </a:r>
          </a:p>
          <a:p>
            <a:pPr fontAlgn="t">
              <a:buFont typeface="Wingdings" panose="05000000000000000000" pitchFamily="2" charset="2"/>
              <a:buChar char="Ø"/>
            </a:pPr>
            <a:r>
              <a:rPr lang="en-IN" sz="2000" dirty="0">
                <a:solidFill>
                  <a:schemeClr val="accent1">
                    <a:lumMod val="75000"/>
                  </a:schemeClr>
                </a:solidFill>
              </a:rPr>
              <a:t>You can get the data type by using the type() function</a:t>
            </a:r>
          </a:p>
          <a:p>
            <a:pPr fontAlgn="t">
              <a:buFont typeface="Wingdings" panose="05000000000000000000" pitchFamily="2" charset="2"/>
              <a:buChar char="Ø"/>
            </a:pPr>
            <a:r>
              <a:rPr lang="en-US" sz="2000" dirty="0">
                <a:solidFill>
                  <a:schemeClr val="accent1">
                    <a:lumMod val="75000"/>
                  </a:schemeClr>
                </a:solidFill>
              </a:rPr>
              <a:t>String variables can be declared either by using single or double quotes</a:t>
            </a:r>
          </a:p>
          <a:p>
            <a:pPr fontAlgn="t">
              <a:buFont typeface="Wingdings" panose="05000000000000000000" pitchFamily="2" charset="2"/>
              <a:buChar char="Ø"/>
            </a:pPr>
            <a:r>
              <a:rPr lang="en-US" sz="2000" dirty="0">
                <a:solidFill>
                  <a:schemeClr val="accent1">
                    <a:lumMod val="75000"/>
                  </a:schemeClr>
                </a:solidFill>
              </a:rPr>
              <a:t>Case-Sensitive</a:t>
            </a:r>
          </a:p>
        </p:txBody>
      </p:sp>
      <p:sp>
        <p:nvSpPr>
          <p:cNvPr id="4" name="Rectangle 3">
            <a:extLst>
              <a:ext uri="{FF2B5EF4-FFF2-40B4-BE49-F238E27FC236}">
                <a16:creationId xmlns:a16="http://schemas.microsoft.com/office/drawing/2014/main" id="{61E13984-A5EB-9F20-E4B0-147B348E9209}"/>
              </a:ext>
            </a:extLst>
          </p:cNvPr>
          <p:cNvSpPr/>
          <p:nvPr/>
        </p:nvSpPr>
        <p:spPr>
          <a:xfrm>
            <a:off x="8268511" y="808587"/>
            <a:ext cx="3923490" cy="60494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000" b="1" u="sng" dirty="0">
                <a:solidFill>
                  <a:schemeClr val="accent2">
                    <a:lumMod val="75000"/>
                  </a:schemeClr>
                </a:solidFill>
              </a:rPr>
              <a:t>Python Numbers:</a:t>
            </a:r>
          </a:p>
          <a:p>
            <a:pPr marL="0" indent="0">
              <a:buNone/>
            </a:pPr>
            <a:r>
              <a:rPr lang="en-US" sz="2000" dirty="0">
                <a:solidFill>
                  <a:schemeClr val="accent1">
                    <a:lumMod val="75000"/>
                  </a:schemeClr>
                </a:solidFill>
              </a:rPr>
              <a:t>Three numeric types in Python</a:t>
            </a:r>
          </a:p>
          <a:p>
            <a:pPr>
              <a:buFont typeface="Wingdings" panose="05000000000000000000" pitchFamily="2" charset="2"/>
              <a:buChar char="Ø"/>
            </a:pPr>
            <a:r>
              <a:rPr lang="en-US" sz="2000" dirty="0">
                <a:solidFill>
                  <a:schemeClr val="accent1">
                    <a:lumMod val="75000"/>
                  </a:schemeClr>
                </a:solidFill>
              </a:rPr>
              <a:t>int</a:t>
            </a:r>
          </a:p>
          <a:p>
            <a:pPr>
              <a:buFont typeface="Wingdings" panose="05000000000000000000" pitchFamily="2" charset="2"/>
              <a:buChar char="Ø"/>
            </a:pPr>
            <a:r>
              <a:rPr lang="en-US" sz="2000" dirty="0">
                <a:solidFill>
                  <a:schemeClr val="accent1">
                    <a:lumMod val="75000"/>
                  </a:schemeClr>
                </a:solidFill>
              </a:rPr>
              <a:t>float</a:t>
            </a:r>
          </a:p>
          <a:p>
            <a:pPr>
              <a:buFont typeface="Wingdings" panose="05000000000000000000" pitchFamily="2" charset="2"/>
              <a:buChar char="Ø"/>
            </a:pPr>
            <a:r>
              <a:rPr lang="en-US" sz="2000" dirty="0">
                <a:solidFill>
                  <a:schemeClr val="accent1">
                    <a:lumMod val="75000"/>
                  </a:schemeClr>
                </a:solidFill>
              </a:rPr>
              <a:t>complex</a:t>
            </a:r>
          </a:p>
          <a:p>
            <a:pPr marL="0" indent="0">
              <a:buNone/>
            </a:pPr>
            <a:r>
              <a:rPr lang="en-US" sz="2000" dirty="0">
                <a:solidFill>
                  <a:schemeClr val="accent1">
                    <a:lumMod val="75000"/>
                  </a:schemeClr>
                </a:solidFill>
              </a:rPr>
              <a:t>a= 1    # integer</a:t>
            </a:r>
          </a:p>
          <a:p>
            <a:pPr marL="0" indent="0">
              <a:buNone/>
            </a:pPr>
            <a:r>
              <a:rPr lang="en-US" sz="2000" dirty="0">
                <a:solidFill>
                  <a:schemeClr val="accent1">
                    <a:lumMod val="75000"/>
                  </a:schemeClr>
                </a:solidFill>
              </a:rPr>
              <a:t>b = 2.8  # float number</a:t>
            </a:r>
          </a:p>
          <a:p>
            <a:pPr marL="0" indent="0">
              <a:buNone/>
            </a:pPr>
            <a:r>
              <a:rPr lang="en-US" sz="2000" dirty="0">
                <a:solidFill>
                  <a:schemeClr val="accent1">
                    <a:lumMod val="75000"/>
                  </a:schemeClr>
                </a:solidFill>
              </a:rPr>
              <a:t>c = 1j   # complex number</a:t>
            </a:r>
          </a:p>
          <a:p>
            <a:pPr marL="0" indent="0">
              <a:buNone/>
            </a:pPr>
            <a:endParaRPr lang="en-US" sz="2000" dirty="0"/>
          </a:p>
          <a:p>
            <a:pPr marL="0" indent="0">
              <a:buNone/>
            </a:pPr>
            <a:r>
              <a:rPr lang="en-US" sz="2000" b="1" u="sng" dirty="0">
                <a:solidFill>
                  <a:schemeClr val="accent2">
                    <a:lumMod val="75000"/>
                  </a:schemeClr>
                </a:solidFill>
              </a:rPr>
              <a:t>Note: </a:t>
            </a:r>
            <a:r>
              <a:rPr lang="en-US" sz="2000" dirty="0">
                <a:solidFill>
                  <a:schemeClr val="accent1">
                    <a:lumMod val="75000"/>
                  </a:schemeClr>
                </a:solidFill>
              </a:rPr>
              <a:t>Cannot convert complex numbers or Alphas into another number type.</a:t>
            </a:r>
          </a:p>
        </p:txBody>
      </p:sp>
    </p:spTree>
    <p:extLst>
      <p:ext uri="{BB962C8B-B14F-4D97-AF65-F5344CB8AC3E}">
        <p14:creationId xmlns:p14="http://schemas.microsoft.com/office/powerpoint/2010/main" val="124118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34D36-7AF4-AEAA-3042-9DF57B0D47E9}"/>
              </a:ext>
            </a:extLst>
          </p:cNvPr>
          <p:cNvSpPr>
            <a:spLocks noGrp="1"/>
          </p:cNvSpPr>
          <p:nvPr>
            <p:ph idx="1"/>
          </p:nvPr>
        </p:nvSpPr>
        <p:spPr>
          <a:xfrm>
            <a:off x="0" y="0"/>
            <a:ext cx="12192000" cy="6858000"/>
          </a:xfrm>
        </p:spPr>
        <p:txBody>
          <a:bodyPr>
            <a:normAutofit/>
          </a:bodyPr>
          <a:lstStyle/>
          <a:p>
            <a:pPr marL="0" indent="0">
              <a:buNone/>
            </a:pPr>
            <a:r>
              <a:rPr lang="en-IN" sz="2000" b="1" dirty="0">
                <a:solidFill>
                  <a:schemeClr val="accent2">
                    <a:lumMod val="75000"/>
                  </a:schemeClr>
                </a:solidFill>
              </a:rPr>
              <a:t>User Input: </a:t>
            </a:r>
            <a:r>
              <a:rPr lang="en-IN" sz="2000" dirty="0">
                <a:solidFill>
                  <a:schemeClr val="accent1">
                    <a:lumMod val="75000"/>
                  </a:schemeClr>
                </a:solidFill>
              </a:rPr>
              <a:t>O</a:t>
            </a:r>
            <a:r>
              <a:rPr lang="en-US" sz="2000" dirty="0">
                <a:solidFill>
                  <a:schemeClr val="accent1">
                    <a:lumMod val="75000"/>
                  </a:schemeClr>
                </a:solidFill>
              </a:rPr>
              <a:t>often need to interact with users, to get data. Most programs today use a dialog box as a way of asking the user to provide some type of input. Python provides us with inbuilt functions to read the input from the keyboard.</a:t>
            </a:r>
          </a:p>
          <a:p>
            <a:pPr marL="0" indent="0">
              <a:buNone/>
            </a:pPr>
            <a:r>
              <a:rPr lang="en-IN" sz="2000" b="1" dirty="0">
                <a:solidFill>
                  <a:schemeClr val="accent2">
                    <a:lumMod val="75000"/>
                  </a:schemeClr>
                </a:solidFill>
              </a:rPr>
              <a:t>Ex: </a:t>
            </a:r>
            <a:r>
              <a:rPr lang="en-IN" sz="2000" dirty="0" err="1">
                <a:solidFill>
                  <a:schemeClr val="accent1">
                    <a:lumMod val="75000"/>
                  </a:schemeClr>
                </a:solidFill>
              </a:rPr>
              <a:t>num</a:t>
            </a:r>
            <a:r>
              <a:rPr lang="en-IN" sz="2000" dirty="0">
                <a:solidFill>
                  <a:schemeClr val="accent1">
                    <a:lumMod val="75000"/>
                  </a:schemeClr>
                </a:solidFill>
              </a:rPr>
              <a:t> = input ("Enter number :")</a:t>
            </a:r>
          </a:p>
          <a:p>
            <a:pPr marL="0" indent="0">
              <a:buNone/>
            </a:pPr>
            <a:r>
              <a:rPr lang="en-IN" sz="2000" dirty="0">
                <a:solidFill>
                  <a:schemeClr val="accent1">
                    <a:lumMod val="75000"/>
                  </a:schemeClr>
                </a:solidFill>
              </a:rPr>
              <a:t>print(</a:t>
            </a:r>
            <a:r>
              <a:rPr lang="en-IN" sz="2000" dirty="0" err="1">
                <a:solidFill>
                  <a:schemeClr val="accent1">
                    <a:lumMod val="75000"/>
                  </a:schemeClr>
                </a:solidFill>
              </a:rPr>
              <a:t>num</a:t>
            </a:r>
            <a:r>
              <a:rPr lang="en-IN" sz="2000" dirty="0">
                <a:solidFill>
                  <a:schemeClr val="accent1">
                    <a:lumMod val="75000"/>
                  </a:schemeClr>
                </a:solidFill>
              </a:rPr>
              <a:t>)</a:t>
            </a:r>
          </a:p>
          <a:p>
            <a:pPr marL="0" indent="0">
              <a:buNone/>
            </a:pPr>
            <a:r>
              <a:rPr lang="en-IN" sz="2000" dirty="0">
                <a:solidFill>
                  <a:schemeClr val="accent1">
                    <a:lumMod val="75000"/>
                  </a:schemeClr>
                </a:solidFill>
              </a:rPr>
              <a:t>name1 = input("Enter name : ")</a:t>
            </a:r>
          </a:p>
          <a:p>
            <a:pPr marL="0" indent="0">
              <a:buNone/>
            </a:pPr>
            <a:r>
              <a:rPr lang="en-IN" sz="2000" dirty="0">
                <a:solidFill>
                  <a:schemeClr val="accent1">
                    <a:lumMod val="75000"/>
                  </a:schemeClr>
                </a:solidFill>
              </a:rPr>
              <a:t>print(name1)</a:t>
            </a:r>
          </a:p>
          <a:p>
            <a:pPr marL="0" indent="0">
              <a:buNone/>
            </a:pPr>
            <a:r>
              <a:rPr lang="en-US" sz="2000" b="1" dirty="0">
                <a:solidFill>
                  <a:schemeClr val="accent2">
                    <a:lumMod val="75000"/>
                  </a:schemeClr>
                </a:solidFill>
              </a:rPr>
              <a:t>Note: </a:t>
            </a:r>
            <a:r>
              <a:rPr lang="en-US" sz="2000" dirty="0">
                <a:solidFill>
                  <a:schemeClr val="accent1">
                    <a:lumMod val="75000"/>
                  </a:schemeClr>
                </a:solidFill>
              </a:rPr>
              <a:t>input() function takes all the input as a string only. Convert the  input to an integer or float using int() or float() if necessary.</a:t>
            </a:r>
          </a:p>
          <a:p>
            <a:pPr marL="0" indent="0">
              <a:lnSpc>
                <a:spcPct val="100000"/>
              </a:lnSpc>
              <a:buNone/>
            </a:pPr>
            <a:r>
              <a:rPr lang="en-IN" sz="2000" b="1" dirty="0">
                <a:solidFill>
                  <a:schemeClr val="accent2">
                    <a:lumMod val="75000"/>
                  </a:schemeClr>
                </a:solidFill>
              </a:rPr>
              <a:t>Ex: </a:t>
            </a:r>
            <a:r>
              <a:rPr lang="en-IN" sz="2000" dirty="0" err="1">
                <a:solidFill>
                  <a:schemeClr val="accent1">
                    <a:lumMod val="75000"/>
                  </a:schemeClr>
                </a:solidFill>
              </a:rPr>
              <a:t>num</a:t>
            </a:r>
            <a:r>
              <a:rPr lang="en-IN" sz="2000" dirty="0">
                <a:solidFill>
                  <a:schemeClr val="accent1">
                    <a:lumMod val="75000"/>
                  </a:schemeClr>
                </a:solidFill>
              </a:rPr>
              <a:t> = int(input ("Enter number :"))</a:t>
            </a:r>
          </a:p>
          <a:p>
            <a:pPr marL="0" indent="0">
              <a:lnSpc>
                <a:spcPct val="100000"/>
              </a:lnSpc>
              <a:buNone/>
            </a:pPr>
            <a:r>
              <a:rPr lang="en-IN" sz="2000" dirty="0">
                <a:solidFill>
                  <a:schemeClr val="accent1">
                    <a:lumMod val="75000"/>
                  </a:schemeClr>
                </a:solidFill>
              </a:rPr>
              <a:t>print(</a:t>
            </a:r>
            <a:r>
              <a:rPr lang="en-IN" sz="2000" dirty="0" err="1">
                <a:solidFill>
                  <a:schemeClr val="accent1">
                    <a:lumMod val="75000"/>
                  </a:schemeClr>
                </a:solidFill>
              </a:rPr>
              <a:t>num</a:t>
            </a:r>
            <a:r>
              <a:rPr lang="en-IN" sz="2000" dirty="0">
                <a:solidFill>
                  <a:schemeClr val="accent1">
                    <a:lumMod val="75000"/>
                  </a:schemeClr>
                </a:solidFill>
              </a:rPr>
              <a:t>)</a:t>
            </a:r>
          </a:p>
          <a:p>
            <a:pPr marL="0" indent="0">
              <a:lnSpc>
                <a:spcPct val="100000"/>
              </a:lnSpc>
              <a:buNone/>
            </a:pPr>
            <a:r>
              <a:rPr lang="en-IN" sz="2000" b="1" dirty="0">
                <a:solidFill>
                  <a:schemeClr val="accent2">
                    <a:lumMod val="75000"/>
                  </a:schemeClr>
                </a:solidFill>
              </a:rPr>
              <a:t>Ex: </a:t>
            </a:r>
            <a:r>
              <a:rPr lang="en-IN" sz="2000" dirty="0" err="1">
                <a:solidFill>
                  <a:schemeClr val="accent1">
                    <a:lumMod val="75000"/>
                  </a:schemeClr>
                </a:solidFill>
              </a:rPr>
              <a:t>num</a:t>
            </a:r>
            <a:r>
              <a:rPr lang="en-IN" sz="2000" dirty="0">
                <a:solidFill>
                  <a:schemeClr val="accent1">
                    <a:lumMod val="75000"/>
                  </a:schemeClr>
                </a:solidFill>
              </a:rPr>
              <a:t> = float(input ("Enter number :"))</a:t>
            </a:r>
          </a:p>
          <a:p>
            <a:pPr marL="0" indent="0">
              <a:lnSpc>
                <a:spcPct val="100000"/>
              </a:lnSpc>
              <a:buNone/>
            </a:pPr>
            <a:r>
              <a:rPr lang="en-IN" sz="2000" dirty="0">
                <a:solidFill>
                  <a:schemeClr val="accent1">
                    <a:lumMod val="75000"/>
                  </a:schemeClr>
                </a:solidFill>
              </a:rPr>
              <a:t>print(</a:t>
            </a:r>
            <a:r>
              <a:rPr lang="en-IN" sz="2000" dirty="0" err="1">
                <a:solidFill>
                  <a:schemeClr val="accent1">
                    <a:lumMod val="75000"/>
                  </a:schemeClr>
                </a:solidFill>
              </a:rPr>
              <a:t>num</a:t>
            </a:r>
            <a:r>
              <a:rPr lang="en-IN" sz="2000" dirty="0">
                <a:solidFill>
                  <a:schemeClr val="accent1">
                    <a:lumMod val="75000"/>
                  </a:schemeClr>
                </a:solidFill>
              </a:rPr>
              <a:t>)</a:t>
            </a:r>
          </a:p>
          <a:p>
            <a:pPr marL="0" indent="0">
              <a:lnSpc>
                <a:spcPct val="100000"/>
              </a:lnSpc>
              <a:buNone/>
            </a:pPr>
            <a:r>
              <a:rPr lang="en-IN" sz="2000" b="1" dirty="0">
                <a:solidFill>
                  <a:schemeClr val="accent2">
                    <a:lumMod val="75000"/>
                  </a:schemeClr>
                </a:solidFill>
              </a:rPr>
              <a:t>Ex: </a:t>
            </a:r>
            <a:r>
              <a:rPr lang="en-IN" sz="2000" dirty="0" err="1">
                <a:solidFill>
                  <a:schemeClr val="accent1">
                    <a:lumMod val="75000"/>
                  </a:schemeClr>
                </a:solidFill>
              </a:rPr>
              <a:t>num</a:t>
            </a:r>
            <a:r>
              <a:rPr lang="en-IN" sz="2000" dirty="0">
                <a:solidFill>
                  <a:schemeClr val="accent1">
                    <a:lumMod val="75000"/>
                  </a:schemeClr>
                </a:solidFill>
              </a:rPr>
              <a:t> = complex(input ("Enter number :"))</a:t>
            </a:r>
          </a:p>
          <a:p>
            <a:pPr marL="0" indent="0">
              <a:lnSpc>
                <a:spcPct val="100000"/>
              </a:lnSpc>
              <a:buNone/>
            </a:pPr>
            <a:r>
              <a:rPr lang="en-IN" sz="2000" dirty="0">
                <a:solidFill>
                  <a:schemeClr val="accent1">
                    <a:lumMod val="75000"/>
                  </a:schemeClr>
                </a:solidFill>
              </a:rPr>
              <a:t>print(</a:t>
            </a:r>
            <a:r>
              <a:rPr lang="en-IN" sz="2000" dirty="0" err="1">
                <a:solidFill>
                  <a:schemeClr val="accent1">
                    <a:lumMod val="75000"/>
                  </a:schemeClr>
                </a:solidFill>
              </a:rPr>
              <a:t>num</a:t>
            </a:r>
            <a:r>
              <a:rPr lang="en-IN" sz="2000" dirty="0">
                <a:solidFill>
                  <a:schemeClr val="accent1">
                    <a:lumMod val="75000"/>
                  </a:schemeClr>
                </a:solidFill>
              </a:rPr>
              <a:t>)</a:t>
            </a:r>
          </a:p>
          <a:p>
            <a:pPr marL="0" indent="0">
              <a:buNone/>
            </a:pPr>
            <a:r>
              <a:rPr lang="en-IN" sz="2000" dirty="0">
                <a:solidFill>
                  <a:schemeClr val="accent1">
                    <a:lumMod val="75000"/>
                  </a:schemeClr>
                </a:solidFill>
                <a:hlinkClick r:id="rId2"/>
              </a:rPr>
              <a:t>https://pynative.com/python-input-and-output-exercise/</a:t>
            </a:r>
            <a:endParaRPr lang="en-IN" sz="2000" dirty="0">
              <a:solidFill>
                <a:schemeClr val="accent1">
                  <a:lumMod val="75000"/>
                </a:schemeClr>
              </a:solidFill>
            </a:endParaRPr>
          </a:p>
          <a:p>
            <a:pPr marL="0" indent="0">
              <a:buNone/>
            </a:pPr>
            <a:r>
              <a:rPr lang="en-IN" sz="2000" dirty="0">
                <a:solidFill>
                  <a:schemeClr val="accent1">
                    <a:lumMod val="75000"/>
                  </a:schemeClr>
                </a:solidFill>
                <a:hlinkClick r:id="rId3"/>
              </a:rPr>
              <a:t>https://www.geeksforgeeks.org/input-and-output-in-python/?ref=lbp</a:t>
            </a:r>
            <a:endParaRPr lang="en-IN" sz="2000" dirty="0">
              <a:solidFill>
                <a:schemeClr val="accent1">
                  <a:lumMod val="75000"/>
                </a:schemeClr>
              </a:solidFill>
            </a:endParaRPr>
          </a:p>
          <a:p>
            <a:pPr marL="0" indent="0">
              <a:buNone/>
            </a:pPr>
            <a:endParaRPr lang="en-IN" sz="2000" dirty="0">
              <a:solidFill>
                <a:schemeClr val="accent1">
                  <a:lumMod val="75000"/>
                </a:schemeClr>
              </a:solidFill>
            </a:endParaRPr>
          </a:p>
        </p:txBody>
      </p:sp>
      <p:sp>
        <p:nvSpPr>
          <p:cNvPr id="4" name="Content Placeholder 2">
            <a:extLst>
              <a:ext uri="{FF2B5EF4-FFF2-40B4-BE49-F238E27FC236}">
                <a16:creationId xmlns:a16="http://schemas.microsoft.com/office/drawing/2014/main" id="{669985F3-E28F-3391-031B-817D392464DD}"/>
              </a:ext>
            </a:extLst>
          </p:cNvPr>
          <p:cNvSpPr txBox="1">
            <a:spLocks/>
          </p:cNvSpPr>
          <p:nvPr/>
        </p:nvSpPr>
        <p:spPr>
          <a:xfrm>
            <a:off x="9299643" y="3900791"/>
            <a:ext cx="2892357" cy="2957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accent2">
                    <a:lumMod val="75000"/>
                  </a:schemeClr>
                </a:solidFill>
              </a:rPr>
              <a:t>Python check-list Before execute:</a:t>
            </a:r>
          </a:p>
          <a:p>
            <a:pPr>
              <a:lnSpc>
                <a:spcPct val="110000"/>
              </a:lnSpc>
              <a:buFont typeface="Wingdings" panose="05000000000000000000" pitchFamily="2" charset="2"/>
              <a:buChar char="Ø"/>
            </a:pPr>
            <a:r>
              <a:rPr lang="en-US" sz="2000" dirty="0">
                <a:solidFill>
                  <a:schemeClr val="accent1">
                    <a:lumMod val="50000"/>
                  </a:schemeClr>
                </a:solidFill>
              </a:rPr>
              <a:t>Variable Naming Rules</a:t>
            </a:r>
          </a:p>
          <a:p>
            <a:pPr>
              <a:lnSpc>
                <a:spcPct val="110000"/>
              </a:lnSpc>
              <a:buFont typeface="Wingdings" panose="05000000000000000000" pitchFamily="2" charset="2"/>
              <a:buChar char="Ø"/>
            </a:pPr>
            <a:r>
              <a:rPr lang="en-US" sz="2000" dirty="0">
                <a:solidFill>
                  <a:schemeClr val="accent1">
                    <a:lumMod val="50000"/>
                  </a:schemeClr>
                </a:solidFill>
              </a:rPr>
              <a:t>Value Rules</a:t>
            </a:r>
          </a:p>
          <a:p>
            <a:pPr>
              <a:lnSpc>
                <a:spcPct val="110000"/>
              </a:lnSpc>
              <a:buFont typeface="Wingdings" panose="05000000000000000000" pitchFamily="2" charset="2"/>
              <a:buChar char="Ø"/>
            </a:pPr>
            <a:r>
              <a:rPr lang="en-US" sz="2000" dirty="0">
                <a:solidFill>
                  <a:schemeClr val="accent1">
                    <a:lumMod val="50000"/>
                  </a:schemeClr>
                </a:solidFill>
              </a:rPr>
              <a:t>Sign rules: (),””,’’,[]</a:t>
            </a:r>
          </a:p>
          <a:p>
            <a:pPr>
              <a:lnSpc>
                <a:spcPct val="110000"/>
              </a:lnSpc>
              <a:buFont typeface="Wingdings" panose="05000000000000000000" pitchFamily="2" charset="2"/>
              <a:buChar char="Ø"/>
            </a:pPr>
            <a:r>
              <a:rPr lang="en-US" sz="2000" dirty="0">
                <a:solidFill>
                  <a:schemeClr val="accent1">
                    <a:lumMod val="50000"/>
                  </a:schemeClr>
                </a:solidFill>
              </a:rPr>
              <a:t>Indentation Rules</a:t>
            </a:r>
          </a:p>
          <a:p>
            <a:pPr>
              <a:lnSpc>
                <a:spcPct val="110000"/>
              </a:lnSpc>
              <a:buFont typeface="Wingdings" panose="05000000000000000000" pitchFamily="2" charset="2"/>
              <a:buChar char="Ø"/>
            </a:pPr>
            <a:r>
              <a:rPr lang="en-US" sz="2000" dirty="0">
                <a:solidFill>
                  <a:schemeClr val="accent1">
                    <a:lumMod val="50000"/>
                  </a:schemeClr>
                </a:solidFill>
              </a:rPr>
              <a:t>BODMAS Rules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245879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ADDAC-3035-9D8D-88DB-BCDD4BB087F3}"/>
              </a:ext>
            </a:extLst>
          </p:cNvPr>
          <p:cNvSpPr>
            <a:spLocks noGrp="1"/>
          </p:cNvSpPr>
          <p:nvPr>
            <p:ph idx="1"/>
          </p:nvPr>
        </p:nvSpPr>
        <p:spPr>
          <a:xfrm>
            <a:off x="0" y="0"/>
            <a:ext cx="12192000" cy="6858000"/>
          </a:xfrm>
          <a:solidFill>
            <a:schemeClr val="bg1">
              <a:lumMod val="85000"/>
            </a:schemeClr>
          </a:solidFill>
        </p:spPr>
        <p:txBody>
          <a:bodyPr>
            <a:normAutofit/>
          </a:bodyPr>
          <a:lstStyle/>
          <a:p>
            <a:pPr marL="0" indent="0" algn="just">
              <a:buNone/>
            </a:pPr>
            <a:r>
              <a:rPr lang="en-US" b="1" u="sng" dirty="0">
                <a:solidFill>
                  <a:schemeClr val="accent2">
                    <a:lumMod val="75000"/>
                  </a:schemeClr>
                </a:solidFill>
              </a:rPr>
              <a:t>Prerequisite:</a:t>
            </a:r>
          </a:p>
          <a:p>
            <a:pPr>
              <a:buFont typeface="Wingdings" panose="05000000000000000000" pitchFamily="2" charset="2"/>
              <a:buChar char="Ø"/>
            </a:pPr>
            <a:r>
              <a:rPr lang="en-US" sz="1800" dirty="0">
                <a:solidFill>
                  <a:schemeClr val="accent1">
                    <a:lumMod val="50000"/>
                  </a:schemeClr>
                </a:solidFill>
              </a:rPr>
              <a:t>Before learning Python, you must have the basic knowledge of programming concepts.</a:t>
            </a:r>
          </a:p>
          <a:p>
            <a:pPr>
              <a:buFont typeface="Wingdings" panose="05000000000000000000" pitchFamily="2" charset="2"/>
              <a:buChar char="Ø"/>
            </a:pPr>
            <a:r>
              <a:rPr lang="en-US" sz="1800" dirty="0">
                <a:solidFill>
                  <a:schemeClr val="accent1">
                    <a:lumMod val="50000"/>
                  </a:schemeClr>
                </a:solidFill>
              </a:rPr>
              <a:t>Basic Mathematics</a:t>
            </a:r>
          </a:p>
          <a:p>
            <a:pPr>
              <a:buFont typeface="Wingdings" panose="05000000000000000000" pitchFamily="2" charset="2"/>
              <a:buChar char="Ø"/>
            </a:pPr>
            <a:r>
              <a:rPr lang="en-US" sz="1800" dirty="0">
                <a:solidFill>
                  <a:schemeClr val="accent1">
                    <a:lumMod val="50000"/>
                  </a:schemeClr>
                </a:solidFill>
              </a:rPr>
              <a:t>Logical Thinking </a:t>
            </a:r>
          </a:p>
          <a:p>
            <a:pPr>
              <a:buFont typeface="Wingdings" panose="05000000000000000000" pitchFamily="2" charset="2"/>
              <a:buChar char="Ø"/>
            </a:pPr>
            <a:r>
              <a:rPr lang="en-US" sz="1800" dirty="0">
                <a:solidFill>
                  <a:schemeClr val="accent1">
                    <a:lumMod val="50000"/>
                  </a:schemeClr>
                </a:solidFill>
              </a:rPr>
              <a:t>Problem solving skills</a:t>
            </a:r>
          </a:p>
          <a:p>
            <a:pPr>
              <a:buFont typeface="Wingdings" panose="05000000000000000000" pitchFamily="2" charset="2"/>
              <a:buChar char="Ø"/>
            </a:pPr>
            <a:r>
              <a:rPr lang="en-US" sz="1800" dirty="0">
                <a:solidFill>
                  <a:schemeClr val="accent1">
                    <a:lumMod val="50000"/>
                  </a:schemeClr>
                </a:solidFill>
              </a:rPr>
              <a:t>Ability to research and understand documentation</a:t>
            </a:r>
          </a:p>
          <a:p>
            <a:pPr>
              <a:buFont typeface="Wingdings" panose="05000000000000000000" pitchFamily="2" charset="2"/>
              <a:buChar char="Ø"/>
            </a:pPr>
            <a:r>
              <a:rPr lang="en-US" sz="1800" dirty="0">
                <a:solidFill>
                  <a:schemeClr val="accent1">
                    <a:lumMod val="50000"/>
                  </a:schemeClr>
                </a:solidFill>
              </a:rPr>
              <a:t>Time</a:t>
            </a:r>
          </a:p>
          <a:p>
            <a:pPr>
              <a:buFont typeface="Wingdings" panose="05000000000000000000" pitchFamily="2" charset="2"/>
              <a:buChar char="Ø"/>
            </a:pPr>
            <a:r>
              <a:rPr lang="en-US" sz="1800" dirty="0">
                <a:solidFill>
                  <a:schemeClr val="accent1">
                    <a:lumMod val="50000"/>
                  </a:schemeClr>
                </a:solidFill>
              </a:rPr>
              <a:t>Determination</a:t>
            </a:r>
          </a:p>
          <a:p>
            <a:pPr>
              <a:buFont typeface="Wingdings" panose="05000000000000000000" pitchFamily="2" charset="2"/>
              <a:buChar char="Ø"/>
            </a:pPr>
            <a:r>
              <a:rPr lang="en-US" sz="1800" dirty="0">
                <a:solidFill>
                  <a:schemeClr val="accent1">
                    <a:lumMod val="50000"/>
                  </a:schemeClr>
                </a:solidFill>
              </a:rPr>
              <a:t>Patience</a:t>
            </a:r>
          </a:p>
          <a:p>
            <a:pPr>
              <a:buFont typeface="Wingdings" panose="05000000000000000000" pitchFamily="2" charset="2"/>
              <a:buChar char="Ø"/>
            </a:pPr>
            <a:r>
              <a:rPr lang="en-US" sz="1800" dirty="0">
                <a:solidFill>
                  <a:schemeClr val="accent1">
                    <a:lumMod val="50000"/>
                  </a:schemeClr>
                </a:solidFill>
              </a:rPr>
              <a:t>Interest</a:t>
            </a:r>
          </a:p>
          <a:p>
            <a:pPr marL="0" indent="0">
              <a:buNone/>
            </a:pPr>
            <a:endParaRPr lang="en-US" dirty="0"/>
          </a:p>
          <a:p>
            <a:pPr marL="0" indent="0">
              <a:buNone/>
            </a:pPr>
            <a:r>
              <a:rPr lang="en-US" sz="2400" b="1" u="sng" dirty="0">
                <a:solidFill>
                  <a:schemeClr val="accent2">
                    <a:lumMod val="75000"/>
                  </a:schemeClr>
                </a:solidFill>
              </a:rPr>
              <a:t>Let us see the evolution of PCs:</a:t>
            </a:r>
          </a:p>
          <a:p>
            <a:pPr marL="0" indent="0">
              <a:buNone/>
            </a:pPr>
            <a:r>
              <a:rPr lang="en-IN" sz="1800" dirty="0">
                <a:solidFill>
                  <a:schemeClr val="accent1">
                    <a:lumMod val="50000"/>
                  </a:schemeClr>
                </a:solidFill>
                <a:hlinkClick r:id="rId2">
                  <a:extLst>
                    <a:ext uri="{A12FA001-AC4F-418D-AE19-62706E023703}">
                      <ahyp:hlinkClr xmlns:ahyp="http://schemas.microsoft.com/office/drawing/2018/hyperlinkcolor" val="tx"/>
                    </a:ext>
                  </a:extLst>
                </a:hlinkClick>
              </a:rPr>
              <a:t>https://www.youtube.com/watch?v=gjVX47dLlN8&amp;t=28s</a:t>
            </a:r>
            <a:endParaRPr lang="en-IN" sz="1800" dirty="0">
              <a:solidFill>
                <a:schemeClr val="accent1">
                  <a:lumMod val="50000"/>
                </a:schemeClr>
              </a:solidFill>
            </a:endParaRPr>
          </a:p>
          <a:p>
            <a:pPr marL="0" indent="0">
              <a:buNone/>
            </a:pPr>
            <a:endParaRPr lang="en-IN" sz="1800" dirty="0">
              <a:solidFill>
                <a:schemeClr val="accent1">
                  <a:lumMod val="50000"/>
                </a:schemeClr>
              </a:solidFill>
            </a:endParaRPr>
          </a:p>
          <a:p>
            <a:pPr marL="0" indent="0">
              <a:buNone/>
            </a:pPr>
            <a:r>
              <a:rPr lang="en-US" sz="1800" dirty="0">
                <a:solidFill>
                  <a:schemeClr val="accent1">
                    <a:lumMod val="50000"/>
                  </a:schemeClr>
                </a:solidFill>
                <a:hlinkClick r:id="rId3">
                  <a:extLst>
                    <a:ext uri="{A12FA001-AC4F-418D-AE19-62706E023703}">
                      <ahyp:hlinkClr xmlns:ahyp="http://schemas.microsoft.com/office/drawing/2018/hyperlinkcolor" val="tx"/>
                    </a:ext>
                  </a:extLst>
                </a:hlinkClick>
              </a:rPr>
              <a:t>https://www.youtube.com/watch?v=NqgpZ_v4Ne8</a:t>
            </a:r>
            <a:endParaRPr lang="en-US" sz="1800" dirty="0">
              <a:solidFill>
                <a:schemeClr val="accent1">
                  <a:lumMod val="50000"/>
                </a:schemeClr>
              </a:solidFill>
            </a:endParaRPr>
          </a:p>
          <a:p>
            <a:pPr marL="0" indent="0">
              <a:buNone/>
            </a:pPr>
            <a:endParaRPr lang="en-US" sz="1800" dirty="0">
              <a:solidFill>
                <a:schemeClr val="accent1">
                  <a:lumMod val="50000"/>
                </a:schemeClr>
              </a:solidFill>
            </a:endParaRPr>
          </a:p>
          <a:p>
            <a:pPr marL="0" indent="0">
              <a:buNone/>
            </a:pPr>
            <a:r>
              <a:rPr lang="en-IN" sz="1800" dirty="0">
                <a:solidFill>
                  <a:schemeClr val="accent1">
                    <a:lumMod val="50000"/>
                  </a:schemeClr>
                </a:solidFill>
                <a:hlinkClick r:id="rId4">
                  <a:extLst>
                    <a:ext uri="{A12FA001-AC4F-418D-AE19-62706E023703}">
                      <ahyp:hlinkClr xmlns:ahyp="http://schemas.microsoft.com/office/drawing/2018/hyperlinkcolor" val="tx"/>
                    </a:ext>
                  </a:extLst>
                </a:hlinkClick>
              </a:rPr>
              <a:t>https://www.youtube.com/watch?v=IKLVSxhkZeg</a:t>
            </a:r>
            <a:endParaRPr lang="en-IN" sz="1800" dirty="0">
              <a:solidFill>
                <a:schemeClr val="accent1">
                  <a:lumMod val="50000"/>
                </a:schemeClr>
              </a:solidFill>
            </a:endParaRPr>
          </a:p>
          <a:p>
            <a:pPr marL="0" indent="0">
              <a:buNone/>
            </a:pPr>
            <a:endParaRPr lang="en-US" dirty="0"/>
          </a:p>
          <a:p>
            <a:pPr marL="0" indent="0">
              <a:buNone/>
            </a:pPr>
            <a:endParaRPr lang="en-IN" dirty="0"/>
          </a:p>
          <a:p>
            <a:pPr marL="0" indent="0">
              <a:buNone/>
            </a:pPr>
            <a:endParaRPr lang="en-IN"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237140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5369B-D76D-D015-4372-A54B74E093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366B8C-EBBB-C86B-1166-5294B18DF5AB}"/>
              </a:ext>
            </a:extLst>
          </p:cNvPr>
          <p:cNvSpPr>
            <a:spLocks noGrp="1"/>
          </p:cNvSpPr>
          <p:nvPr>
            <p:ph idx="1"/>
          </p:nvPr>
        </p:nvSpPr>
        <p:spPr>
          <a:xfrm>
            <a:off x="0" y="0"/>
            <a:ext cx="12192000" cy="6858000"/>
          </a:xfrm>
        </p:spPr>
        <p:txBody>
          <a:bodyPr>
            <a:normAutofit/>
          </a:bodyPr>
          <a:lstStyle/>
          <a:p>
            <a:pPr marL="0" indent="0">
              <a:buNone/>
            </a:pPr>
            <a:r>
              <a:rPr lang="en-US" sz="2000" b="1" u="sng" dirty="0">
                <a:solidFill>
                  <a:schemeClr val="accent2">
                    <a:lumMod val="75000"/>
                  </a:schemeClr>
                </a:solidFill>
              </a:rPr>
              <a:t>Take Multiple Input in Python: </a:t>
            </a:r>
            <a:r>
              <a:rPr lang="en-US" sz="2000" dirty="0">
                <a:solidFill>
                  <a:schemeClr val="accent1">
                    <a:lumMod val="75000"/>
                  </a:schemeClr>
                </a:solidFill>
              </a:rPr>
              <a:t>Taking multiple input from the user in a single line, splitting the values entered by the user into separate variables for each value using the split() method. Then, it prints the values with corresponding labels, either two or three, based on the number of inputs provided by the user.</a:t>
            </a:r>
          </a:p>
          <a:p>
            <a:pPr marL="0" indent="0">
              <a:buNone/>
            </a:pPr>
            <a:endParaRPr lang="en-US" sz="2000" b="1" u="sng" dirty="0">
              <a:solidFill>
                <a:schemeClr val="accent2">
                  <a:lumMod val="75000"/>
                </a:schemeClr>
              </a:solidFill>
            </a:endParaRPr>
          </a:p>
          <a:p>
            <a:pPr marL="0" indent="0">
              <a:buNone/>
            </a:pPr>
            <a:r>
              <a:rPr lang="en-US" sz="2000" dirty="0">
                <a:solidFill>
                  <a:schemeClr val="accent1">
                    <a:lumMod val="75000"/>
                  </a:schemeClr>
                </a:solidFill>
              </a:rPr>
              <a:t> </a:t>
            </a:r>
          </a:p>
          <a:p>
            <a:pPr marL="0" indent="0">
              <a:buNone/>
            </a:pPr>
            <a:endParaRPr lang="en-US" sz="2000" dirty="0">
              <a:solidFill>
                <a:schemeClr val="accent1">
                  <a:lumMod val="75000"/>
                </a:schemeClr>
              </a:solidFill>
            </a:endParaRPr>
          </a:p>
          <a:p>
            <a:pPr marL="0" indent="0">
              <a:buNone/>
            </a:pPr>
            <a:endParaRPr lang="en-IN" sz="2000" dirty="0">
              <a:solidFill>
                <a:schemeClr val="accent1">
                  <a:lumMod val="75000"/>
                </a:schemeClr>
              </a:solidFill>
            </a:endParaRPr>
          </a:p>
          <a:p>
            <a:pPr marL="0" indent="0">
              <a:buNone/>
            </a:pPr>
            <a:endParaRPr lang="en-IN" sz="2000" dirty="0">
              <a:solidFill>
                <a:schemeClr val="accent1">
                  <a:lumMod val="75000"/>
                </a:schemeClr>
              </a:solidFill>
            </a:endParaRPr>
          </a:p>
          <a:p>
            <a:pPr marL="0" indent="0">
              <a:buNone/>
            </a:pPr>
            <a:r>
              <a:rPr lang="en-IN" sz="2000" b="1" u="sng" dirty="0">
                <a:solidFill>
                  <a:schemeClr val="accent2">
                    <a:lumMod val="75000"/>
                  </a:schemeClr>
                </a:solidFill>
              </a:rPr>
              <a:t>F-Strings:</a:t>
            </a:r>
            <a:r>
              <a:rPr lang="en-IN" sz="2000" dirty="0">
                <a:solidFill>
                  <a:schemeClr val="accent1">
                    <a:lumMod val="75000"/>
                  </a:schemeClr>
                </a:solidFill>
              </a:rPr>
              <a:t> To </a:t>
            </a:r>
            <a:r>
              <a:rPr lang="en-US" sz="2000" dirty="0">
                <a:solidFill>
                  <a:schemeClr val="accent1">
                    <a:lumMod val="75000"/>
                  </a:schemeClr>
                </a:solidFill>
              </a:rPr>
              <a:t>simplify string formatting and interpolation. f-strings is introduced in Python 3.6 it provides a concise and intuitive way to embed expressions and variables directly into strings. </a:t>
            </a:r>
            <a:endParaRPr lang="en-IN" sz="2000" dirty="0">
              <a:solidFill>
                <a:schemeClr val="accent1">
                  <a:lumMod val="75000"/>
                </a:schemeClr>
              </a:solidFill>
            </a:endParaRPr>
          </a:p>
          <a:p>
            <a:pPr marL="0" indent="0">
              <a:buNone/>
            </a:pPr>
            <a:r>
              <a:rPr lang="en-US" sz="2000" b="1" dirty="0">
                <a:solidFill>
                  <a:schemeClr val="accent2">
                    <a:lumMod val="75000"/>
                  </a:schemeClr>
                </a:solidFill>
              </a:rPr>
              <a:t>Ex: </a:t>
            </a:r>
            <a:r>
              <a:rPr lang="en-US" sz="2000" dirty="0">
                <a:solidFill>
                  <a:schemeClr val="accent1">
                    <a:lumMod val="75000"/>
                  </a:schemeClr>
                </a:solidFill>
              </a:rPr>
              <a:t>name = ‘Dhoni'</a:t>
            </a:r>
          </a:p>
          <a:p>
            <a:pPr marL="0" indent="0">
              <a:buNone/>
            </a:pPr>
            <a:r>
              <a:rPr lang="en-US" sz="2000" dirty="0">
                <a:solidFill>
                  <a:schemeClr val="accent1">
                    <a:lumMod val="75000"/>
                  </a:schemeClr>
                </a:solidFill>
              </a:rPr>
              <a:t>age = 35</a:t>
            </a:r>
          </a:p>
          <a:p>
            <a:pPr marL="0" indent="0">
              <a:buNone/>
            </a:pPr>
            <a:r>
              <a:rPr lang="en-US" sz="2000" dirty="0">
                <a:solidFill>
                  <a:schemeClr val="accent1">
                    <a:lumMod val="75000"/>
                  </a:schemeClr>
                </a:solidFill>
              </a:rPr>
              <a:t>print(</a:t>
            </a:r>
            <a:r>
              <a:rPr lang="en-US" sz="2000" dirty="0" err="1">
                <a:solidFill>
                  <a:schemeClr val="accent1">
                    <a:lumMod val="75000"/>
                  </a:schemeClr>
                </a:solidFill>
              </a:rPr>
              <a:t>f"Hello</a:t>
            </a:r>
            <a:r>
              <a:rPr lang="en-US" sz="2000" dirty="0">
                <a:solidFill>
                  <a:schemeClr val="accent1">
                    <a:lumMod val="75000"/>
                  </a:schemeClr>
                </a:solidFill>
              </a:rPr>
              <a:t>, My name is {name} and I'm {age} years old.")</a:t>
            </a:r>
          </a:p>
          <a:p>
            <a:pPr marL="0" indent="0">
              <a:buNone/>
            </a:pPr>
            <a:endParaRPr lang="en-US" sz="2000" dirty="0">
              <a:solidFill>
                <a:schemeClr val="accent1">
                  <a:lumMod val="75000"/>
                </a:schemeClr>
              </a:solidFill>
            </a:endParaRPr>
          </a:p>
          <a:p>
            <a:pPr marL="0" indent="0">
              <a:buNone/>
            </a:pPr>
            <a:r>
              <a:rPr lang="en-US" sz="2000" b="1" dirty="0">
                <a:solidFill>
                  <a:schemeClr val="accent2">
                    <a:lumMod val="75000"/>
                  </a:schemeClr>
                </a:solidFill>
              </a:rPr>
              <a:t>Ex: </a:t>
            </a:r>
            <a:r>
              <a:rPr lang="en-US" sz="2000" dirty="0" err="1">
                <a:solidFill>
                  <a:schemeClr val="accent1">
                    <a:lumMod val="75000"/>
                  </a:schemeClr>
                </a:solidFill>
              </a:rPr>
              <a:t>english</a:t>
            </a:r>
            <a:r>
              <a:rPr lang="en-US" sz="2000" dirty="0">
                <a:solidFill>
                  <a:schemeClr val="accent1">
                    <a:lumMod val="75000"/>
                  </a:schemeClr>
                </a:solidFill>
              </a:rPr>
              <a:t> = 78</a:t>
            </a:r>
          </a:p>
          <a:p>
            <a:pPr marL="0" indent="0">
              <a:buNone/>
            </a:pPr>
            <a:r>
              <a:rPr lang="en-US" sz="2000" dirty="0" err="1">
                <a:solidFill>
                  <a:schemeClr val="accent1">
                    <a:lumMod val="75000"/>
                  </a:schemeClr>
                </a:solidFill>
              </a:rPr>
              <a:t>maths</a:t>
            </a:r>
            <a:r>
              <a:rPr lang="en-US" sz="2000" dirty="0">
                <a:solidFill>
                  <a:schemeClr val="accent1">
                    <a:lumMod val="75000"/>
                  </a:schemeClr>
                </a:solidFill>
              </a:rPr>
              <a:t> = 56</a:t>
            </a:r>
          </a:p>
          <a:p>
            <a:pPr marL="0" indent="0">
              <a:buNone/>
            </a:pPr>
            <a:r>
              <a:rPr lang="en-US" sz="2000" dirty="0" err="1">
                <a:solidFill>
                  <a:schemeClr val="accent1">
                    <a:lumMod val="75000"/>
                  </a:schemeClr>
                </a:solidFill>
              </a:rPr>
              <a:t>hindi</a:t>
            </a:r>
            <a:r>
              <a:rPr lang="en-US" sz="2000" dirty="0">
                <a:solidFill>
                  <a:schemeClr val="accent1">
                    <a:lumMod val="75000"/>
                  </a:schemeClr>
                </a:solidFill>
              </a:rPr>
              <a:t> = 85</a:t>
            </a:r>
          </a:p>
          <a:p>
            <a:pPr marL="0" indent="0">
              <a:buNone/>
            </a:pPr>
            <a:r>
              <a:rPr lang="en-US" sz="2000" dirty="0">
                <a:solidFill>
                  <a:schemeClr val="accent1">
                    <a:lumMod val="75000"/>
                  </a:schemeClr>
                </a:solidFill>
              </a:rPr>
              <a:t>print(</a:t>
            </a:r>
            <a:r>
              <a:rPr lang="en-US" sz="2000" dirty="0" err="1">
                <a:solidFill>
                  <a:schemeClr val="accent1">
                    <a:lumMod val="75000"/>
                  </a:schemeClr>
                </a:solidFill>
              </a:rPr>
              <a:t>f“Sachin</a:t>
            </a:r>
            <a:r>
              <a:rPr lang="en-US" sz="2000" dirty="0">
                <a:solidFill>
                  <a:schemeClr val="accent1">
                    <a:lumMod val="75000"/>
                  </a:schemeClr>
                </a:solidFill>
              </a:rPr>
              <a:t> got total marks {</a:t>
            </a:r>
            <a:r>
              <a:rPr lang="en-US" sz="2000" dirty="0" err="1">
                <a:solidFill>
                  <a:schemeClr val="accent1">
                    <a:lumMod val="75000"/>
                  </a:schemeClr>
                </a:solidFill>
              </a:rPr>
              <a:t>english</a:t>
            </a:r>
            <a:r>
              <a:rPr lang="en-US" sz="2000" dirty="0">
                <a:solidFill>
                  <a:schemeClr val="accent1">
                    <a:lumMod val="75000"/>
                  </a:schemeClr>
                </a:solidFill>
              </a:rPr>
              <a:t> + </a:t>
            </a:r>
            <a:r>
              <a:rPr lang="en-US" sz="2000" dirty="0" err="1">
                <a:solidFill>
                  <a:schemeClr val="accent1">
                    <a:lumMod val="75000"/>
                  </a:schemeClr>
                </a:solidFill>
              </a:rPr>
              <a:t>maths</a:t>
            </a:r>
            <a:r>
              <a:rPr lang="en-US" sz="2000" dirty="0">
                <a:solidFill>
                  <a:schemeClr val="accent1">
                    <a:lumMod val="75000"/>
                  </a:schemeClr>
                </a:solidFill>
              </a:rPr>
              <a:t> + </a:t>
            </a:r>
            <a:r>
              <a:rPr lang="en-US" sz="2000" dirty="0" err="1">
                <a:solidFill>
                  <a:schemeClr val="accent1">
                    <a:lumMod val="75000"/>
                  </a:schemeClr>
                </a:solidFill>
              </a:rPr>
              <a:t>hindi</a:t>
            </a:r>
            <a:r>
              <a:rPr lang="en-US" sz="2000" dirty="0">
                <a:solidFill>
                  <a:schemeClr val="accent1">
                    <a:lumMod val="75000"/>
                  </a:schemeClr>
                </a:solidFill>
              </a:rPr>
              <a:t>} out of 300")</a:t>
            </a:r>
          </a:p>
          <a:p>
            <a:pPr marL="0" indent="0">
              <a:buNone/>
            </a:pPr>
            <a:endParaRPr lang="en-US" sz="2000" dirty="0">
              <a:solidFill>
                <a:schemeClr val="accent1">
                  <a:lumMod val="75000"/>
                </a:schemeClr>
              </a:solidFill>
            </a:endParaRPr>
          </a:p>
        </p:txBody>
      </p:sp>
      <p:sp>
        <p:nvSpPr>
          <p:cNvPr id="2" name="Rectangle 1">
            <a:extLst>
              <a:ext uri="{FF2B5EF4-FFF2-40B4-BE49-F238E27FC236}">
                <a16:creationId xmlns:a16="http://schemas.microsoft.com/office/drawing/2014/main" id="{9F2AC3B0-4133-8CA9-FEF5-324F3606C297}"/>
              </a:ext>
            </a:extLst>
          </p:cNvPr>
          <p:cNvSpPr/>
          <p:nvPr/>
        </p:nvSpPr>
        <p:spPr>
          <a:xfrm>
            <a:off x="6096000" y="982494"/>
            <a:ext cx="5998724" cy="17217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u="sng" dirty="0">
                <a:solidFill>
                  <a:schemeClr val="accent2">
                    <a:lumMod val="75000"/>
                  </a:schemeClr>
                </a:solidFill>
              </a:rPr>
              <a:t># taking three inputs at a time</a:t>
            </a:r>
          </a:p>
          <a:p>
            <a:r>
              <a:rPr lang="en-US" sz="2000" dirty="0">
                <a:solidFill>
                  <a:schemeClr val="accent1">
                    <a:lumMod val="75000"/>
                  </a:schemeClr>
                </a:solidFill>
              </a:rPr>
              <a:t>x, y, z = input("Enter three values: ").split()</a:t>
            </a:r>
          </a:p>
          <a:p>
            <a:r>
              <a:rPr lang="en-US" sz="2000" dirty="0">
                <a:solidFill>
                  <a:schemeClr val="accent1">
                    <a:lumMod val="75000"/>
                  </a:schemeClr>
                </a:solidFill>
              </a:rPr>
              <a:t>print("Total number of students: ", x)</a:t>
            </a:r>
          </a:p>
          <a:p>
            <a:r>
              <a:rPr lang="en-US" sz="2000" dirty="0">
                <a:solidFill>
                  <a:schemeClr val="accent1">
                    <a:lumMod val="75000"/>
                  </a:schemeClr>
                </a:solidFill>
              </a:rPr>
              <a:t>print("Number of boys is : ", y)</a:t>
            </a:r>
          </a:p>
          <a:p>
            <a:r>
              <a:rPr lang="en-US" sz="2000" dirty="0">
                <a:solidFill>
                  <a:schemeClr val="accent1">
                    <a:lumMod val="75000"/>
                  </a:schemeClr>
                </a:solidFill>
              </a:rPr>
              <a:t>print("Number of girls is : ", z)</a:t>
            </a:r>
          </a:p>
        </p:txBody>
      </p:sp>
      <p:sp>
        <p:nvSpPr>
          <p:cNvPr id="4" name="Rectangle 3">
            <a:extLst>
              <a:ext uri="{FF2B5EF4-FFF2-40B4-BE49-F238E27FC236}">
                <a16:creationId xmlns:a16="http://schemas.microsoft.com/office/drawing/2014/main" id="{208806D5-981D-C924-DE77-7861C6B0425A}"/>
              </a:ext>
            </a:extLst>
          </p:cNvPr>
          <p:cNvSpPr/>
          <p:nvPr/>
        </p:nvSpPr>
        <p:spPr>
          <a:xfrm>
            <a:off x="0" y="982494"/>
            <a:ext cx="6096000" cy="17217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000" b="1" u="sng" dirty="0">
                <a:solidFill>
                  <a:schemeClr val="accent2">
                    <a:lumMod val="75000"/>
                  </a:schemeClr>
                </a:solidFill>
              </a:rPr>
              <a:t># taking two inputs at a time</a:t>
            </a:r>
          </a:p>
          <a:p>
            <a:pPr marL="0" indent="0">
              <a:buNone/>
            </a:pPr>
            <a:r>
              <a:rPr lang="en-US" sz="2000" dirty="0">
                <a:solidFill>
                  <a:schemeClr val="accent1">
                    <a:lumMod val="75000"/>
                  </a:schemeClr>
                </a:solidFill>
              </a:rPr>
              <a:t>x, y = input("Enter two values: ").split()</a:t>
            </a:r>
          </a:p>
          <a:p>
            <a:pPr marL="0" indent="0">
              <a:buNone/>
            </a:pPr>
            <a:r>
              <a:rPr lang="en-US" sz="2000" dirty="0">
                <a:solidFill>
                  <a:schemeClr val="accent1">
                    <a:lumMod val="75000"/>
                  </a:schemeClr>
                </a:solidFill>
              </a:rPr>
              <a:t>print("Number of boys: ", x)</a:t>
            </a:r>
          </a:p>
          <a:p>
            <a:pPr marL="0" indent="0">
              <a:buNone/>
            </a:pPr>
            <a:r>
              <a:rPr lang="en-US" sz="2000" dirty="0">
                <a:solidFill>
                  <a:schemeClr val="accent1">
                    <a:lumMod val="75000"/>
                  </a:schemeClr>
                </a:solidFill>
              </a:rPr>
              <a:t>print("Number of girls: ", y)</a:t>
            </a:r>
          </a:p>
        </p:txBody>
      </p:sp>
    </p:spTree>
    <p:extLst>
      <p:ext uri="{BB962C8B-B14F-4D97-AF65-F5344CB8AC3E}">
        <p14:creationId xmlns:p14="http://schemas.microsoft.com/office/powerpoint/2010/main" val="110779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EA8432-2FA3-8093-1C61-C44AE0A77478}"/>
              </a:ext>
            </a:extLst>
          </p:cNvPr>
          <p:cNvSpPr>
            <a:spLocks noGrp="1"/>
          </p:cNvSpPr>
          <p:nvPr>
            <p:ph idx="1"/>
          </p:nvPr>
        </p:nvSpPr>
        <p:spPr>
          <a:xfrm>
            <a:off x="0" y="0"/>
            <a:ext cx="12192000" cy="6858000"/>
          </a:xfrm>
        </p:spPr>
        <p:txBody>
          <a:bodyPr>
            <a:normAutofit lnSpcReduction="10000"/>
          </a:bodyPr>
          <a:lstStyle/>
          <a:p>
            <a:pPr marL="0" indent="0">
              <a:buNone/>
            </a:pPr>
            <a:r>
              <a:rPr lang="en-IN" sz="2400" b="1" u="sng" dirty="0">
                <a:solidFill>
                  <a:schemeClr val="accent2">
                    <a:lumMod val="75000"/>
                  </a:schemeClr>
                </a:solidFill>
              </a:rPr>
              <a:t>Python Operators:</a:t>
            </a:r>
          </a:p>
          <a:p>
            <a:pPr marL="0" indent="0">
              <a:buNone/>
            </a:pPr>
            <a:r>
              <a:rPr lang="en-US" sz="2000" dirty="0">
                <a:solidFill>
                  <a:schemeClr val="accent1">
                    <a:lumMod val="75000"/>
                  </a:schemeClr>
                </a:solidFill>
              </a:rPr>
              <a:t>To perform operations on variables or values.</a:t>
            </a:r>
          </a:p>
          <a:p>
            <a:pPr>
              <a:buFont typeface="Wingdings" panose="05000000000000000000" pitchFamily="2" charset="2"/>
              <a:buChar char="Ø"/>
            </a:pPr>
            <a:r>
              <a:rPr lang="en-US" sz="2000" dirty="0">
                <a:solidFill>
                  <a:schemeClr val="accent1">
                    <a:lumMod val="75000"/>
                  </a:schemeClr>
                </a:solidFill>
              </a:rPr>
              <a:t>Arithmetic operators</a:t>
            </a:r>
          </a:p>
          <a:p>
            <a:pPr>
              <a:buFont typeface="Wingdings" panose="05000000000000000000" pitchFamily="2" charset="2"/>
              <a:buChar char="Ø"/>
            </a:pPr>
            <a:r>
              <a:rPr lang="en-US" sz="2000" dirty="0">
                <a:solidFill>
                  <a:schemeClr val="accent1">
                    <a:lumMod val="75000"/>
                  </a:schemeClr>
                </a:solidFill>
              </a:rPr>
              <a:t>Assignment operators</a:t>
            </a:r>
          </a:p>
          <a:p>
            <a:pPr>
              <a:buFont typeface="Wingdings" panose="05000000000000000000" pitchFamily="2" charset="2"/>
              <a:buChar char="Ø"/>
            </a:pPr>
            <a:r>
              <a:rPr lang="en-US" sz="2000" dirty="0">
                <a:solidFill>
                  <a:schemeClr val="accent1">
                    <a:lumMod val="75000"/>
                  </a:schemeClr>
                </a:solidFill>
              </a:rPr>
              <a:t>Comparison operators</a:t>
            </a:r>
          </a:p>
          <a:p>
            <a:pPr>
              <a:buFont typeface="Wingdings" panose="05000000000000000000" pitchFamily="2" charset="2"/>
              <a:buChar char="Ø"/>
            </a:pPr>
            <a:r>
              <a:rPr lang="en-US" sz="2000" dirty="0">
                <a:solidFill>
                  <a:schemeClr val="accent1">
                    <a:lumMod val="75000"/>
                  </a:schemeClr>
                </a:solidFill>
              </a:rPr>
              <a:t>Logical operators</a:t>
            </a:r>
          </a:p>
          <a:p>
            <a:pPr>
              <a:buFont typeface="Wingdings" panose="05000000000000000000" pitchFamily="2" charset="2"/>
              <a:buChar char="Ø"/>
            </a:pPr>
            <a:r>
              <a:rPr lang="en-US" sz="2000" dirty="0">
                <a:solidFill>
                  <a:schemeClr val="accent1">
                    <a:lumMod val="75000"/>
                  </a:schemeClr>
                </a:solidFill>
              </a:rPr>
              <a:t>Identity operators</a:t>
            </a:r>
          </a:p>
          <a:p>
            <a:pPr>
              <a:buFont typeface="Wingdings" panose="05000000000000000000" pitchFamily="2" charset="2"/>
              <a:buChar char="Ø"/>
            </a:pPr>
            <a:r>
              <a:rPr lang="en-US" sz="2000" dirty="0">
                <a:solidFill>
                  <a:schemeClr val="accent1">
                    <a:lumMod val="75000"/>
                  </a:schemeClr>
                </a:solidFill>
              </a:rPr>
              <a:t>Membership operators</a:t>
            </a:r>
          </a:p>
          <a:p>
            <a:pPr>
              <a:buFont typeface="Wingdings" panose="05000000000000000000" pitchFamily="2" charset="2"/>
              <a:buChar char="Ø"/>
            </a:pPr>
            <a:r>
              <a:rPr lang="en-US" sz="2000" dirty="0">
                <a:solidFill>
                  <a:schemeClr val="accent1">
                    <a:lumMod val="75000"/>
                  </a:schemeClr>
                </a:solidFill>
              </a:rPr>
              <a:t>Bitwise operators</a:t>
            </a:r>
          </a:p>
          <a:p>
            <a:pPr marL="0" indent="0">
              <a:buNone/>
            </a:pPr>
            <a:endParaRPr lang="en-US" sz="2000" dirty="0">
              <a:solidFill>
                <a:schemeClr val="accent1">
                  <a:lumMod val="75000"/>
                </a:schemeClr>
              </a:solidFill>
            </a:endParaRPr>
          </a:p>
          <a:p>
            <a:pPr marL="0" indent="0">
              <a:buNone/>
            </a:pPr>
            <a:r>
              <a:rPr lang="en-US" sz="2400" b="1" u="sng" dirty="0">
                <a:solidFill>
                  <a:schemeClr val="accent2">
                    <a:lumMod val="75000"/>
                  </a:schemeClr>
                </a:solidFill>
              </a:rPr>
              <a:t>Arithmetic Operators:</a:t>
            </a:r>
          </a:p>
          <a:p>
            <a:pPr>
              <a:buFont typeface="Wingdings" panose="05000000000000000000" pitchFamily="2" charset="2"/>
              <a:buChar char="Ø"/>
            </a:pPr>
            <a:r>
              <a:rPr lang="en-US" sz="2000" dirty="0">
                <a:solidFill>
                  <a:schemeClr val="accent1">
                    <a:lumMod val="75000"/>
                  </a:schemeClr>
                </a:solidFill>
              </a:rPr>
              <a:t>Addition</a:t>
            </a:r>
          </a:p>
          <a:p>
            <a:pPr>
              <a:buFont typeface="Wingdings" panose="05000000000000000000" pitchFamily="2" charset="2"/>
              <a:buChar char="Ø"/>
            </a:pPr>
            <a:r>
              <a:rPr lang="en-US" sz="2000" dirty="0">
                <a:solidFill>
                  <a:schemeClr val="accent1">
                    <a:lumMod val="75000"/>
                  </a:schemeClr>
                </a:solidFill>
              </a:rPr>
              <a:t>Subtraction</a:t>
            </a:r>
          </a:p>
          <a:p>
            <a:pPr>
              <a:buFont typeface="Wingdings" panose="05000000000000000000" pitchFamily="2" charset="2"/>
              <a:buChar char="Ø"/>
            </a:pPr>
            <a:r>
              <a:rPr lang="en-US" sz="2000" dirty="0">
                <a:solidFill>
                  <a:schemeClr val="accent1">
                    <a:lumMod val="75000"/>
                  </a:schemeClr>
                </a:solidFill>
              </a:rPr>
              <a:t>Multiplication</a:t>
            </a:r>
          </a:p>
          <a:p>
            <a:pPr>
              <a:buFont typeface="Wingdings" panose="05000000000000000000" pitchFamily="2" charset="2"/>
              <a:buChar char="Ø"/>
            </a:pPr>
            <a:r>
              <a:rPr lang="en-US" sz="2000" dirty="0">
                <a:solidFill>
                  <a:schemeClr val="accent1">
                    <a:lumMod val="75000"/>
                  </a:schemeClr>
                </a:solidFill>
              </a:rPr>
              <a:t>Division</a:t>
            </a:r>
          </a:p>
          <a:p>
            <a:pPr>
              <a:buFont typeface="Wingdings" panose="05000000000000000000" pitchFamily="2" charset="2"/>
              <a:buChar char="Ø"/>
            </a:pPr>
            <a:r>
              <a:rPr lang="en-US" sz="2000" dirty="0">
                <a:solidFill>
                  <a:schemeClr val="accent1">
                    <a:lumMod val="75000"/>
                  </a:schemeClr>
                </a:solidFill>
              </a:rPr>
              <a:t>Modulus</a:t>
            </a:r>
          </a:p>
          <a:p>
            <a:pPr>
              <a:buFont typeface="Wingdings" panose="05000000000000000000" pitchFamily="2" charset="2"/>
              <a:buChar char="Ø"/>
            </a:pPr>
            <a:r>
              <a:rPr lang="en-US" sz="2000" dirty="0">
                <a:solidFill>
                  <a:schemeClr val="accent1">
                    <a:lumMod val="75000"/>
                  </a:schemeClr>
                </a:solidFill>
              </a:rPr>
              <a:t>Exponentiation</a:t>
            </a:r>
            <a:endParaRPr lang="en-US" sz="2400" dirty="0">
              <a:solidFill>
                <a:schemeClr val="accent1">
                  <a:lumMod val="75000"/>
                </a:schemeClr>
              </a:solidFill>
            </a:endParaRPr>
          </a:p>
        </p:txBody>
      </p:sp>
      <p:sp>
        <p:nvSpPr>
          <p:cNvPr id="2" name="Rectangle 1">
            <a:extLst>
              <a:ext uri="{FF2B5EF4-FFF2-40B4-BE49-F238E27FC236}">
                <a16:creationId xmlns:a16="http://schemas.microsoft.com/office/drawing/2014/main" id="{975621A1-834D-BA82-8319-9A18EEDF4192}"/>
              </a:ext>
            </a:extLst>
          </p:cNvPr>
          <p:cNvSpPr/>
          <p:nvPr/>
        </p:nvSpPr>
        <p:spPr>
          <a:xfrm>
            <a:off x="5642043" y="0"/>
            <a:ext cx="6549958"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sz="2000" b="1" u="sng" dirty="0">
                <a:solidFill>
                  <a:schemeClr val="accent2">
                    <a:lumMod val="75000"/>
                  </a:schemeClr>
                </a:solidFill>
              </a:rPr>
              <a:t>Assignment Operators:</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Operator	Example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9</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6</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8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2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4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7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3	</a:t>
            </a:r>
          </a:p>
          <a:p>
            <a:pPr marL="228600" indent="-228600">
              <a:lnSpc>
                <a:spcPct val="90000"/>
              </a:lnSpc>
              <a:spcBef>
                <a:spcPts val="1000"/>
              </a:spcBef>
              <a:buFont typeface="Wingdings" panose="05000000000000000000" pitchFamily="2" charset="2"/>
              <a:buChar char="Ø"/>
            </a:pPr>
            <a:r>
              <a:rPr lang="en-US" sz="2000" dirty="0">
                <a:solidFill>
                  <a:schemeClr val="accent1">
                    <a:lumMod val="75000"/>
                  </a:schemeClr>
                </a:solidFill>
              </a:rPr>
              <a:t>**=		x **= 5	</a:t>
            </a:r>
            <a:endParaRPr lang="en-IN" sz="2000" dirty="0">
              <a:solidFill>
                <a:schemeClr val="accent1">
                  <a:lumMod val="75000"/>
                </a:schemeClr>
              </a:solidFill>
            </a:endParaRPr>
          </a:p>
          <a:p>
            <a:pPr marL="0" indent="0">
              <a:buNone/>
            </a:pPr>
            <a:endParaRPr lang="en-IN" sz="2000" b="1" u="sng" dirty="0">
              <a:solidFill>
                <a:schemeClr val="accent2">
                  <a:lumMod val="75000"/>
                </a:schemeClr>
              </a:solidFill>
            </a:endParaRPr>
          </a:p>
          <a:p>
            <a:pPr marL="0" indent="0">
              <a:buNone/>
            </a:pPr>
            <a:r>
              <a:rPr lang="en-IN" sz="2000" b="1" u="sng" dirty="0">
                <a:solidFill>
                  <a:schemeClr val="accent2">
                    <a:lumMod val="75000"/>
                  </a:schemeClr>
                </a:solidFill>
              </a:rPr>
              <a:t>Logical Operators:</a:t>
            </a:r>
          </a:p>
          <a:p>
            <a:pPr marL="0" indent="0">
              <a:buNone/>
            </a:pPr>
            <a:endParaRPr lang="en-IN" sz="2000" b="1" u="sng" dirty="0">
              <a:solidFill>
                <a:schemeClr val="accent2">
                  <a:lumMod val="75000"/>
                </a:schemeClr>
              </a:solidFill>
            </a:endParaRPr>
          </a:p>
          <a:p>
            <a:pPr marL="342900" indent="-342900">
              <a:buFont typeface="Wingdings" panose="05000000000000000000" pitchFamily="2" charset="2"/>
              <a:buChar char="Ø"/>
            </a:pPr>
            <a:r>
              <a:rPr lang="en-US" sz="2000" dirty="0">
                <a:solidFill>
                  <a:schemeClr val="accent1">
                    <a:lumMod val="75000"/>
                  </a:schemeClr>
                </a:solidFill>
              </a:rPr>
              <a:t>And: Returns True if both statements are True</a:t>
            </a:r>
          </a:p>
          <a:p>
            <a:pPr marL="342900" indent="-342900">
              <a:buFont typeface="Wingdings" panose="05000000000000000000" pitchFamily="2" charset="2"/>
              <a:buChar char="Ø"/>
            </a:pPr>
            <a:r>
              <a:rPr lang="en-US" sz="2000" dirty="0">
                <a:solidFill>
                  <a:schemeClr val="accent1">
                    <a:lumMod val="75000"/>
                  </a:schemeClr>
                </a:solidFill>
              </a:rPr>
              <a:t>Or: Returns True if one of the statements is True	</a:t>
            </a:r>
          </a:p>
          <a:p>
            <a:pPr marL="342900" indent="-342900">
              <a:buFont typeface="Wingdings" panose="05000000000000000000" pitchFamily="2" charset="2"/>
              <a:buChar char="Ø"/>
            </a:pPr>
            <a:r>
              <a:rPr lang="en-US" sz="2000" dirty="0">
                <a:solidFill>
                  <a:schemeClr val="accent1">
                    <a:lumMod val="75000"/>
                  </a:schemeClr>
                </a:solidFill>
              </a:rPr>
              <a:t>Not: Reverse the result, returns False if the result is True</a:t>
            </a:r>
            <a:endParaRPr lang="en-IN" sz="2000" dirty="0">
              <a:solidFill>
                <a:schemeClr val="accent1">
                  <a:lumMod val="75000"/>
                </a:schemeClr>
              </a:solidFill>
            </a:endParaRPr>
          </a:p>
        </p:txBody>
      </p:sp>
    </p:spTree>
    <p:extLst>
      <p:ext uri="{BB962C8B-B14F-4D97-AF65-F5344CB8AC3E}">
        <p14:creationId xmlns:p14="http://schemas.microsoft.com/office/powerpoint/2010/main" val="587364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A8753-9E6A-374A-5634-B8C076DD248F}"/>
              </a:ext>
            </a:extLst>
          </p:cNvPr>
          <p:cNvSpPr>
            <a:spLocks noGrp="1"/>
          </p:cNvSpPr>
          <p:nvPr>
            <p:ph idx="1"/>
          </p:nvPr>
        </p:nvSpPr>
        <p:spPr>
          <a:xfrm>
            <a:off x="0" y="0"/>
            <a:ext cx="12192000" cy="6857999"/>
          </a:xfrm>
        </p:spPr>
        <p:txBody>
          <a:bodyPr>
            <a:normAutofit/>
          </a:bodyPr>
          <a:lstStyle/>
          <a:p>
            <a:pPr marL="0" indent="0">
              <a:buNone/>
            </a:pPr>
            <a:r>
              <a:rPr lang="en-IN" sz="2400" b="1" u="sng" dirty="0">
                <a:solidFill>
                  <a:schemeClr val="accent2">
                    <a:lumMod val="75000"/>
                  </a:schemeClr>
                </a:solidFill>
              </a:rPr>
              <a:t>Comparison Operators:</a:t>
            </a:r>
          </a:p>
          <a:p>
            <a:pPr marL="0" indent="0">
              <a:buNone/>
            </a:pPr>
            <a:endParaRPr lang="en-IN" sz="2400" b="1" u="sng" dirty="0">
              <a:solidFill>
                <a:schemeClr val="accent2">
                  <a:lumMod val="75000"/>
                </a:schemeClr>
              </a:solidFill>
            </a:endParaRPr>
          </a:p>
        </p:txBody>
      </p:sp>
      <p:graphicFrame>
        <p:nvGraphicFramePr>
          <p:cNvPr id="5" name="Table 4">
            <a:extLst>
              <a:ext uri="{FF2B5EF4-FFF2-40B4-BE49-F238E27FC236}">
                <a16:creationId xmlns:a16="http://schemas.microsoft.com/office/drawing/2014/main" id="{CD51E56F-D419-F738-1ADD-98FFD325F00B}"/>
              </a:ext>
            </a:extLst>
          </p:cNvPr>
          <p:cNvGraphicFramePr>
            <a:graphicFrameLocks noGrp="1"/>
          </p:cNvGraphicFramePr>
          <p:nvPr>
            <p:extLst>
              <p:ext uri="{D42A27DB-BD31-4B8C-83A1-F6EECF244321}">
                <p14:modId xmlns:p14="http://schemas.microsoft.com/office/powerpoint/2010/main" val="1203294473"/>
              </p:ext>
            </p:extLst>
          </p:nvPr>
        </p:nvGraphicFramePr>
        <p:xfrm>
          <a:off x="-1" y="482677"/>
          <a:ext cx="5301575" cy="3554299"/>
        </p:xfrm>
        <a:graphic>
          <a:graphicData uri="http://schemas.openxmlformats.org/drawingml/2006/table">
            <a:tbl>
              <a:tblPr/>
              <a:tblGrid>
                <a:gridCol w="1472671">
                  <a:extLst>
                    <a:ext uri="{9D8B030D-6E8A-4147-A177-3AD203B41FA5}">
                      <a16:colId xmlns:a16="http://schemas.microsoft.com/office/drawing/2014/main" val="925666422"/>
                    </a:ext>
                  </a:extLst>
                </a:gridCol>
                <a:gridCol w="2061712">
                  <a:extLst>
                    <a:ext uri="{9D8B030D-6E8A-4147-A177-3AD203B41FA5}">
                      <a16:colId xmlns:a16="http://schemas.microsoft.com/office/drawing/2014/main" val="740839754"/>
                    </a:ext>
                  </a:extLst>
                </a:gridCol>
                <a:gridCol w="1767192">
                  <a:extLst>
                    <a:ext uri="{9D8B030D-6E8A-4147-A177-3AD203B41FA5}">
                      <a16:colId xmlns:a16="http://schemas.microsoft.com/office/drawing/2014/main" val="392187319"/>
                    </a:ext>
                  </a:extLst>
                </a:gridCol>
              </a:tblGrid>
              <a:tr h="423907">
                <a:tc>
                  <a:txBody>
                    <a:bodyPr/>
                    <a:lstStyle/>
                    <a:p>
                      <a:pPr algn="l" fontAlgn="t"/>
                      <a:r>
                        <a:rPr lang="en-IN" sz="1800" kern="1200" dirty="0">
                          <a:solidFill>
                            <a:schemeClr val="accent1">
                              <a:lumMod val="75000"/>
                            </a:schemeClr>
                          </a:solidFill>
                          <a:latin typeface="+mn-lt"/>
                          <a:ea typeface="+mn-ea"/>
                          <a:cs typeface="+mn-cs"/>
                        </a:rPr>
                        <a:t>Operator</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Name</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a:solidFill>
                            <a:schemeClr val="accent1">
                              <a:lumMod val="75000"/>
                            </a:schemeClr>
                          </a:solidFill>
                          <a:latin typeface="+mn-lt"/>
                          <a:ea typeface="+mn-ea"/>
                          <a:cs typeface="+mn-cs"/>
                        </a:rPr>
                        <a:t>Example</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2885709492"/>
                  </a:ext>
                </a:extLst>
              </a:tr>
              <a:tr h="423907">
                <a:tc>
                  <a:txBody>
                    <a:bodyPr/>
                    <a:lstStyle/>
                    <a:p>
                      <a:pPr algn="l" fontAlgn="t"/>
                      <a:r>
                        <a:rPr lang="en-IN" sz="1800" kern="1200">
                          <a:solidFill>
                            <a:schemeClr val="accent1">
                              <a:lumMod val="75000"/>
                            </a:schemeClr>
                          </a:solidFill>
                          <a:latin typeface="+mn-lt"/>
                          <a:ea typeface="+mn-ea"/>
                          <a:cs typeface="+mn-cs"/>
                        </a:rPr>
                        <a: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Equal</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x ==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1010654837"/>
                  </a:ext>
                </a:extLst>
              </a:tr>
              <a:tr h="423907">
                <a:tc>
                  <a:txBody>
                    <a:bodyPr/>
                    <a:lstStyle/>
                    <a:p>
                      <a:pPr algn="l" fontAlgn="t"/>
                      <a:r>
                        <a:rPr lang="en-IN" sz="1800" kern="1200">
                          <a:solidFill>
                            <a:schemeClr val="accent1">
                              <a:lumMod val="75000"/>
                            </a:schemeClr>
                          </a:solidFill>
                          <a:latin typeface="+mn-lt"/>
                          <a:ea typeface="+mn-ea"/>
                          <a:cs typeface="+mn-cs"/>
                        </a:rPr>
                        <a: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a:solidFill>
                            <a:schemeClr val="accent1">
                              <a:lumMod val="75000"/>
                            </a:schemeClr>
                          </a:solidFill>
                          <a:latin typeface="+mn-lt"/>
                          <a:ea typeface="+mn-ea"/>
                          <a:cs typeface="+mn-cs"/>
                        </a:rPr>
                        <a:t>Not equal</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a:solidFill>
                            <a:schemeClr val="accent1">
                              <a:lumMod val="75000"/>
                            </a:schemeClr>
                          </a:solidFill>
                          <a:latin typeface="+mn-lt"/>
                          <a:ea typeface="+mn-ea"/>
                          <a:cs typeface="+mn-cs"/>
                        </a:rPr>
                        <a:t>x !=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361719560"/>
                  </a:ext>
                </a:extLst>
              </a:tr>
              <a:tr h="423907">
                <a:tc>
                  <a:txBody>
                    <a:bodyPr/>
                    <a:lstStyle/>
                    <a:p>
                      <a:pPr algn="l" fontAlgn="t"/>
                      <a:r>
                        <a:rPr lang="en-IN" sz="1800" kern="1200">
                          <a:solidFill>
                            <a:schemeClr val="accent1">
                              <a:lumMod val="75000"/>
                            </a:schemeClr>
                          </a:solidFill>
                          <a:latin typeface="+mn-lt"/>
                          <a:ea typeface="+mn-ea"/>
                          <a:cs typeface="+mn-cs"/>
                        </a:rPr>
                        <a:t>&gt;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Greater than</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x &gt;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3577236628"/>
                  </a:ext>
                </a:extLst>
              </a:tr>
              <a:tr h="423907">
                <a:tc>
                  <a:txBody>
                    <a:bodyPr/>
                    <a:lstStyle/>
                    <a:p>
                      <a:pPr algn="l" fontAlgn="t"/>
                      <a:r>
                        <a:rPr lang="en-IN" sz="1800" kern="1200" dirty="0">
                          <a:solidFill>
                            <a:schemeClr val="accent1">
                              <a:lumMod val="75000"/>
                            </a:schemeClr>
                          </a:solidFill>
                          <a:latin typeface="+mn-lt"/>
                          <a:ea typeface="+mn-ea"/>
                          <a:cs typeface="+mn-cs"/>
                        </a:rPr>
                        <a:t>&lt;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a:solidFill>
                            <a:schemeClr val="accent1">
                              <a:lumMod val="75000"/>
                            </a:schemeClr>
                          </a:solidFill>
                          <a:latin typeface="+mn-lt"/>
                          <a:ea typeface="+mn-ea"/>
                          <a:cs typeface="+mn-cs"/>
                        </a:rPr>
                        <a:t>Less than</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a:solidFill>
                            <a:schemeClr val="accent1">
                              <a:lumMod val="75000"/>
                            </a:schemeClr>
                          </a:solidFill>
                          <a:latin typeface="+mn-lt"/>
                          <a:ea typeface="+mn-ea"/>
                          <a:cs typeface="+mn-cs"/>
                        </a:rPr>
                        <a:t>x &lt;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1504968023"/>
                  </a:ext>
                </a:extLst>
              </a:tr>
              <a:tr h="717382">
                <a:tc>
                  <a:txBody>
                    <a:bodyPr/>
                    <a:lstStyle/>
                    <a:p>
                      <a:pPr algn="l" fontAlgn="t"/>
                      <a:r>
                        <a:rPr lang="en-IN" sz="1800" kern="1200">
                          <a:solidFill>
                            <a:schemeClr val="accent1">
                              <a:lumMod val="75000"/>
                            </a:schemeClr>
                          </a:solidFill>
                          <a:latin typeface="+mn-lt"/>
                          <a:ea typeface="+mn-ea"/>
                          <a:cs typeface="+mn-cs"/>
                        </a:rPr>
                        <a:t>&gt;=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US" sz="1800" kern="1200" dirty="0">
                          <a:solidFill>
                            <a:schemeClr val="accent1">
                              <a:lumMod val="75000"/>
                            </a:schemeClr>
                          </a:solidFill>
                          <a:latin typeface="+mn-lt"/>
                          <a:ea typeface="+mn-ea"/>
                          <a:cs typeface="+mn-cs"/>
                        </a:rPr>
                        <a:t>Greater than or equal to</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x &gt;=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3126333607"/>
                  </a:ext>
                </a:extLst>
              </a:tr>
              <a:tr h="717382">
                <a:tc>
                  <a:txBody>
                    <a:bodyPr/>
                    <a:lstStyle/>
                    <a:p>
                      <a:pPr algn="l" fontAlgn="t"/>
                      <a:r>
                        <a:rPr lang="en-IN" sz="1800" kern="1200">
                          <a:solidFill>
                            <a:schemeClr val="accent1">
                              <a:lumMod val="75000"/>
                            </a:schemeClr>
                          </a:solidFill>
                          <a:latin typeface="+mn-lt"/>
                          <a:ea typeface="+mn-ea"/>
                          <a:cs typeface="+mn-cs"/>
                        </a:rPr>
                        <a:t>&lt;=</a:t>
                      </a:r>
                    </a:p>
                  </a:txBody>
                  <a:tcPr marL="12192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US" sz="1800" kern="1200" dirty="0">
                          <a:solidFill>
                            <a:schemeClr val="accent1">
                              <a:lumMod val="75000"/>
                            </a:schemeClr>
                          </a:solidFill>
                          <a:latin typeface="+mn-lt"/>
                          <a:ea typeface="+mn-ea"/>
                          <a:cs typeface="+mn-cs"/>
                        </a:rPr>
                        <a:t>Less than or equal to</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tc>
                  <a:txBody>
                    <a:bodyPr/>
                    <a:lstStyle/>
                    <a:p>
                      <a:pPr algn="l" fontAlgn="t"/>
                      <a:r>
                        <a:rPr lang="en-IN" sz="1800" kern="1200" dirty="0">
                          <a:solidFill>
                            <a:schemeClr val="accent1">
                              <a:lumMod val="75000"/>
                            </a:schemeClr>
                          </a:solidFill>
                          <a:latin typeface="+mn-lt"/>
                          <a:ea typeface="+mn-ea"/>
                          <a:cs typeface="+mn-cs"/>
                        </a:rPr>
                        <a:t>x &lt;= y</a:t>
                      </a:r>
                    </a:p>
                  </a:txBody>
                  <a:tcPr marL="60960" marR="60960" marT="60960" marB="60960">
                    <a:lnL w="7620" cap="flat" cmpd="sng" algn="ctr">
                      <a:solidFill>
                        <a:srgbClr val="38444D"/>
                      </a:solidFill>
                      <a:prstDash val="solid"/>
                      <a:round/>
                      <a:headEnd type="none" w="med" len="med"/>
                      <a:tailEnd type="none" w="med" len="med"/>
                    </a:lnL>
                    <a:lnR w="7620" cap="flat" cmpd="sng" algn="ctr">
                      <a:solidFill>
                        <a:srgbClr val="38444D"/>
                      </a:solidFill>
                      <a:prstDash val="solid"/>
                      <a:round/>
                      <a:headEnd type="none" w="med" len="med"/>
                      <a:tailEnd type="none" w="med" len="med"/>
                    </a:lnR>
                    <a:lnT w="7620" cap="flat" cmpd="sng" algn="ctr">
                      <a:solidFill>
                        <a:srgbClr val="38444D"/>
                      </a:solidFill>
                      <a:prstDash val="solid"/>
                      <a:round/>
                      <a:headEnd type="none" w="med" len="med"/>
                      <a:tailEnd type="none" w="med" len="med"/>
                    </a:lnT>
                    <a:lnB w="7620" cap="flat" cmpd="sng" algn="ctr">
                      <a:solidFill>
                        <a:srgbClr val="38444D"/>
                      </a:solidFill>
                      <a:prstDash val="solid"/>
                      <a:round/>
                      <a:headEnd type="none" w="med" len="med"/>
                      <a:tailEnd type="none" w="med" len="med"/>
                    </a:lnB>
                    <a:solidFill>
                      <a:schemeClr val="bg1"/>
                    </a:solidFill>
                  </a:tcPr>
                </a:tc>
                <a:extLst>
                  <a:ext uri="{0D108BD9-81ED-4DB2-BD59-A6C34878D82A}">
                    <a16:rowId xmlns:a16="http://schemas.microsoft.com/office/drawing/2014/main" val="2557747826"/>
                  </a:ext>
                </a:extLst>
              </a:tr>
            </a:tbl>
          </a:graphicData>
        </a:graphic>
      </p:graphicFrame>
      <p:sp>
        <p:nvSpPr>
          <p:cNvPr id="4" name="Rectangle 3">
            <a:extLst>
              <a:ext uri="{FF2B5EF4-FFF2-40B4-BE49-F238E27FC236}">
                <a16:creationId xmlns:a16="http://schemas.microsoft.com/office/drawing/2014/main" id="{DA3C5AD0-6167-A32D-7798-0DF50EFE333A}"/>
              </a:ext>
            </a:extLst>
          </p:cNvPr>
          <p:cNvSpPr/>
          <p:nvPr/>
        </p:nvSpPr>
        <p:spPr>
          <a:xfrm>
            <a:off x="5301575" y="0"/>
            <a:ext cx="689042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sz="2000" b="1" u="sng" dirty="0">
                <a:solidFill>
                  <a:schemeClr val="accent2">
                    <a:lumMod val="75000"/>
                  </a:schemeClr>
                </a:solidFill>
              </a:rPr>
              <a:t>Boolean Values:</a:t>
            </a:r>
          </a:p>
          <a:p>
            <a:pPr marL="0" indent="0">
              <a:buNone/>
            </a:pPr>
            <a:r>
              <a:rPr lang="en-US" sz="1800" dirty="0">
                <a:solidFill>
                  <a:schemeClr val="accent1">
                    <a:lumMod val="75000"/>
                  </a:schemeClr>
                </a:solidFill>
              </a:rPr>
              <a:t>programming we need to know if any expression is True / False</a:t>
            </a:r>
          </a:p>
          <a:p>
            <a:pPr marL="0" indent="0">
              <a:buNone/>
            </a:pPr>
            <a:r>
              <a:rPr lang="en-US" sz="1800" dirty="0">
                <a:solidFill>
                  <a:schemeClr val="accent1">
                    <a:lumMod val="75000"/>
                  </a:schemeClr>
                </a:solidFill>
              </a:rPr>
              <a:t>We compare two values, the expression is evaluated and Python returns the Boolean answer i.e. True/False</a:t>
            </a:r>
          </a:p>
          <a:p>
            <a:pPr marL="0" indent="0">
              <a:buNone/>
            </a:pPr>
            <a:r>
              <a:rPr lang="en-US" sz="1800" dirty="0">
                <a:solidFill>
                  <a:schemeClr val="accent1">
                    <a:lumMod val="75000"/>
                  </a:schemeClr>
                </a:solidFill>
              </a:rPr>
              <a:t>Ex; print(12&gt; 15)</a:t>
            </a:r>
          </a:p>
          <a:p>
            <a:pPr marL="0" indent="0">
              <a:buNone/>
            </a:pPr>
            <a:r>
              <a:rPr lang="en-US" sz="1800" dirty="0">
                <a:solidFill>
                  <a:schemeClr val="accent1">
                    <a:lumMod val="75000"/>
                  </a:schemeClr>
                </a:solidFill>
              </a:rPr>
              <a:t>      print(13 == 25)</a:t>
            </a:r>
          </a:p>
          <a:p>
            <a:pPr marL="0" indent="0">
              <a:buNone/>
            </a:pPr>
            <a:r>
              <a:rPr lang="en-US" sz="1800" dirty="0">
                <a:solidFill>
                  <a:schemeClr val="accent1">
                    <a:lumMod val="75000"/>
                  </a:schemeClr>
                </a:solidFill>
              </a:rPr>
              <a:t>      print(7 &lt; 15)</a:t>
            </a:r>
          </a:p>
          <a:p>
            <a:pPr marL="0" indent="0">
              <a:buNone/>
            </a:pPr>
            <a:r>
              <a:rPr lang="en-US" sz="1800" dirty="0">
                <a:solidFill>
                  <a:schemeClr val="accent1">
                    <a:lumMod val="75000"/>
                  </a:schemeClr>
                </a:solidFill>
              </a:rPr>
              <a:t>In any if condition python will return True or False</a:t>
            </a:r>
          </a:p>
          <a:p>
            <a:pPr>
              <a:buFont typeface="Wingdings" panose="05000000000000000000" pitchFamily="2" charset="2"/>
              <a:buChar char="Ø"/>
            </a:pPr>
            <a:endParaRPr lang="en-US" sz="1800" dirty="0">
              <a:solidFill>
                <a:schemeClr val="accent1">
                  <a:lumMod val="75000"/>
                </a:schemeClr>
              </a:solidFill>
            </a:endParaRPr>
          </a:p>
          <a:p>
            <a:pPr>
              <a:buFont typeface="Wingdings" panose="05000000000000000000" pitchFamily="2" charset="2"/>
              <a:buChar char="Ø"/>
            </a:pPr>
            <a:r>
              <a:rPr lang="en-US" sz="1800" dirty="0">
                <a:solidFill>
                  <a:schemeClr val="accent1">
                    <a:lumMod val="75000"/>
                  </a:schemeClr>
                </a:solidFill>
              </a:rPr>
              <a:t>Most Values are True</a:t>
            </a:r>
          </a:p>
          <a:p>
            <a:pPr>
              <a:buFont typeface="Wingdings" panose="05000000000000000000" pitchFamily="2" charset="2"/>
              <a:buChar char="Ø"/>
            </a:pPr>
            <a:r>
              <a:rPr lang="en-US" sz="1800" dirty="0">
                <a:solidFill>
                  <a:schemeClr val="accent1">
                    <a:lumMod val="75000"/>
                  </a:schemeClr>
                </a:solidFill>
              </a:rPr>
              <a:t>Value is True if it has content.</a:t>
            </a:r>
          </a:p>
          <a:p>
            <a:pPr>
              <a:buFont typeface="Wingdings" panose="05000000000000000000" pitchFamily="2" charset="2"/>
              <a:buChar char="Ø"/>
            </a:pPr>
            <a:r>
              <a:rPr lang="en-US" sz="1800" dirty="0">
                <a:solidFill>
                  <a:schemeClr val="accent1">
                    <a:lumMod val="75000"/>
                  </a:schemeClr>
                </a:solidFill>
              </a:rPr>
              <a:t>String is True, except an empty strings</a:t>
            </a:r>
          </a:p>
          <a:p>
            <a:pPr>
              <a:buFont typeface="Wingdings" panose="05000000000000000000" pitchFamily="2" charset="2"/>
              <a:buChar char="Ø"/>
            </a:pPr>
            <a:r>
              <a:rPr lang="en-US" sz="1800" dirty="0">
                <a:solidFill>
                  <a:schemeClr val="accent1">
                    <a:lumMod val="75000"/>
                  </a:schemeClr>
                </a:solidFill>
              </a:rPr>
              <a:t>Number is True, except value 0</a:t>
            </a:r>
          </a:p>
          <a:p>
            <a:pPr>
              <a:buFont typeface="Wingdings" panose="05000000000000000000" pitchFamily="2" charset="2"/>
              <a:buChar char="Ø"/>
            </a:pPr>
            <a:r>
              <a:rPr lang="en-US" sz="1800" dirty="0">
                <a:solidFill>
                  <a:schemeClr val="accent1">
                    <a:lumMod val="75000"/>
                  </a:schemeClr>
                </a:solidFill>
              </a:rPr>
              <a:t>list, tuple, set and dictionary are True, but empty ones are false</a:t>
            </a:r>
          </a:p>
          <a:p>
            <a:pPr marL="0" indent="0">
              <a:buNone/>
            </a:pPr>
            <a:endParaRPr lang="en-US" sz="1800" dirty="0">
              <a:solidFill>
                <a:schemeClr val="accent1">
                  <a:lumMod val="75000"/>
                </a:schemeClr>
              </a:solidFill>
            </a:endParaRPr>
          </a:p>
          <a:p>
            <a:pPr marL="0" indent="0">
              <a:buNone/>
            </a:pPr>
            <a:r>
              <a:rPr lang="en-US" sz="1800" dirty="0">
                <a:solidFill>
                  <a:schemeClr val="accent1">
                    <a:lumMod val="75000"/>
                  </a:schemeClr>
                </a:solidFill>
              </a:rPr>
              <a:t>print(bool(False))    	print(bool(None))		print(bool(0))	print(bool(""))	print(bool(()))   </a:t>
            </a:r>
          </a:p>
          <a:p>
            <a:pPr marL="0" indent="0">
              <a:buNone/>
            </a:pPr>
            <a:r>
              <a:rPr lang="en-US" sz="1800" dirty="0">
                <a:solidFill>
                  <a:schemeClr val="accent1">
                    <a:lumMod val="75000"/>
                  </a:schemeClr>
                </a:solidFill>
              </a:rPr>
              <a:t>print(bool([]))	print(bool({}))</a:t>
            </a:r>
          </a:p>
        </p:txBody>
      </p:sp>
      <p:pic>
        <p:nvPicPr>
          <p:cNvPr id="2" name="Picture 1">
            <a:extLst>
              <a:ext uri="{FF2B5EF4-FFF2-40B4-BE49-F238E27FC236}">
                <a16:creationId xmlns:a16="http://schemas.microsoft.com/office/drawing/2014/main" id="{268F9042-3028-E2BE-B339-52949E2841EB}"/>
              </a:ext>
            </a:extLst>
          </p:cNvPr>
          <p:cNvPicPr>
            <a:picLocks noChangeAspect="1"/>
          </p:cNvPicPr>
          <p:nvPr/>
        </p:nvPicPr>
        <p:blipFill>
          <a:blip r:embed="rId2"/>
          <a:stretch>
            <a:fillRect/>
          </a:stretch>
        </p:blipFill>
        <p:spPr>
          <a:xfrm>
            <a:off x="2752928" y="6452168"/>
            <a:ext cx="486383" cy="405832"/>
          </a:xfrm>
          <a:prstGeom prst="rect">
            <a:avLst/>
          </a:prstGeom>
        </p:spPr>
      </p:pic>
    </p:spTree>
    <p:extLst>
      <p:ext uri="{BB962C8B-B14F-4D97-AF65-F5344CB8AC3E}">
        <p14:creationId xmlns:p14="http://schemas.microsoft.com/office/powerpoint/2010/main" val="1574662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D14F5-08F3-6B19-DF21-3440AD01D32D}"/>
              </a:ext>
            </a:extLst>
          </p:cNvPr>
          <p:cNvSpPr>
            <a:spLocks noGrp="1"/>
          </p:cNvSpPr>
          <p:nvPr>
            <p:ph idx="1"/>
          </p:nvPr>
        </p:nvSpPr>
        <p:spPr>
          <a:xfrm>
            <a:off x="0" y="0"/>
            <a:ext cx="12192000" cy="6858000"/>
          </a:xfrm>
        </p:spPr>
        <p:txBody>
          <a:bodyPr>
            <a:normAutofit/>
          </a:bodyPr>
          <a:lstStyle/>
          <a:p>
            <a:pPr marL="0" indent="0">
              <a:buNone/>
            </a:pPr>
            <a:r>
              <a:rPr lang="en-IN" sz="2000" b="1" u="sng" dirty="0">
                <a:solidFill>
                  <a:schemeClr val="accent2">
                    <a:lumMod val="75000"/>
                  </a:schemeClr>
                </a:solidFill>
              </a:rPr>
              <a:t>Python Built in Functions:</a:t>
            </a:r>
          </a:p>
          <a:p>
            <a:pPr marL="0" indent="0">
              <a:buNone/>
            </a:pPr>
            <a:r>
              <a:rPr lang="en-IN" sz="1800" dirty="0">
                <a:solidFill>
                  <a:schemeClr val="accent1">
                    <a:lumMod val="75000"/>
                  </a:schemeClr>
                </a:solidFill>
              </a:rPr>
              <a:t>range(), min(), max(), round(), reversed(), range(), sorted(), sum(), type(), for loop()</a:t>
            </a:r>
          </a:p>
          <a:p>
            <a:pPr marL="0" indent="0">
              <a:buNone/>
            </a:pPr>
            <a:endParaRPr lang="en-IN" sz="1800" dirty="0">
              <a:solidFill>
                <a:schemeClr val="accent1">
                  <a:lumMod val="75000"/>
                </a:schemeClr>
              </a:solidFill>
            </a:endParaRPr>
          </a:p>
          <a:p>
            <a:pPr marL="0" indent="0">
              <a:buNone/>
            </a:pPr>
            <a:r>
              <a:rPr lang="en-US" sz="2000" b="1" u="sng" dirty="0">
                <a:solidFill>
                  <a:schemeClr val="accent2">
                    <a:lumMod val="75000"/>
                  </a:schemeClr>
                </a:solidFill>
              </a:rPr>
              <a:t>Range():</a:t>
            </a:r>
          </a:p>
          <a:p>
            <a:pPr marL="0" indent="0">
              <a:buNone/>
            </a:pPr>
            <a:r>
              <a:rPr lang="en-US" sz="1800" dirty="0">
                <a:solidFill>
                  <a:schemeClr val="accent1">
                    <a:lumMod val="75000"/>
                  </a:schemeClr>
                </a:solidFill>
              </a:rPr>
              <a:t>Returns a sequence of numbers, starting from 0 by default, and increments </a:t>
            </a:r>
          </a:p>
          <a:p>
            <a:pPr marL="0" indent="0">
              <a:buNone/>
            </a:pPr>
            <a:r>
              <a:rPr lang="en-US" sz="1800" dirty="0">
                <a:solidFill>
                  <a:schemeClr val="accent1">
                    <a:lumMod val="75000"/>
                  </a:schemeClr>
                </a:solidFill>
              </a:rPr>
              <a:t>by 1 (by default), and stops before a specified number (given by the user).</a:t>
            </a:r>
          </a:p>
          <a:p>
            <a:pPr marL="0" indent="0">
              <a:buNone/>
            </a:pPr>
            <a:r>
              <a:rPr lang="en-US" sz="1800" dirty="0">
                <a:solidFill>
                  <a:schemeClr val="accent1">
                    <a:lumMod val="75000"/>
                  </a:schemeClr>
                </a:solidFill>
              </a:rPr>
              <a:t>Start: Optional. An integer number specifying at which position to start. Default is 0</a:t>
            </a:r>
          </a:p>
          <a:p>
            <a:pPr marL="0" indent="0">
              <a:buNone/>
            </a:pPr>
            <a:r>
              <a:rPr lang="en-US" sz="1800" dirty="0">
                <a:solidFill>
                  <a:schemeClr val="accent1">
                    <a:lumMod val="75000"/>
                  </a:schemeClr>
                </a:solidFill>
              </a:rPr>
              <a:t>Stop: Required. An integer number specifying at which position to stop (not included).</a:t>
            </a:r>
          </a:p>
          <a:p>
            <a:pPr marL="0" indent="0">
              <a:buNone/>
            </a:pPr>
            <a:r>
              <a:rPr lang="en-US" sz="1800" dirty="0">
                <a:solidFill>
                  <a:schemeClr val="accent1">
                    <a:lumMod val="75000"/>
                  </a:schemeClr>
                </a:solidFill>
              </a:rPr>
              <a:t>Step: Optional. An integer number specifying the incrementation. Default is 1</a:t>
            </a:r>
          </a:p>
          <a:p>
            <a:pPr marL="0" indent="0">
              <a:buNone/>
            </a:pPr>
            <a:r>
              <a:rPr lang="en-US" sz="2000" dirty="0">
                <a:solidFill>
                  <a:schemeClr val="accent2">
                    <a:lumMod val="75000"/>
                  </a:schemeClr>
                </a:solidFill>
              </a:rPr>
              <a:t>Ex: Program to Display the Multiplication Table: </a:t>
            </a:r>
          </a:p>
          <a:p>
            <a:pPr marL="0" indent="0">
              <a:buNone/>
            </a:pPr>
            <a:r>
              <a:rPr lang="en-US" sz="1800" dirty="0">
                <a:solidFill>
                  <a:schemeClr val="accent1">
                    <a:lumMod val="75000"/>
                  </a:schemeClr>
                </a:solidFill>
              </a:rPr>
              <a:t>number=5</a:t>
            </a:r>
          </a:p>
          <a:p>
            <a:pPr marL="0" indent="0">
              <a:buNone/>
            </a:pPr>
            <a:r>
              <a:rPr lang="en-US" sz="1800" dirty="0">
                <a:solidFill>
                  <a:schemeClr val="accent1">
                    <a:lumMod val="75000"/>
                  </a:schemeClr>
                </a:solidFill>
              </a:rPr>
              <a:t>for count in range(1, 11):</a:t>
            </a:r>
          </a:p>
          <a:p>
            <a:pPr marL="0" indent="0">
              <a:buNone/>
            </a:pPr>
            <a:r>
              <a:rPr lang="en-US" sz="1800" dirty="0">
                <a:solidFill>
                  <a:schemeClr val="accent1">
                    <a:lumMod val="75000"/>
                  </a:schemeClr>
                </a:solidFill>
              </a:rPr>
              <a:t>   print (number, 'x', count, '=', number * count)</a:t>
            </a:r>
          </a:p>
          <a:p>
            <a:pPr marL="0" indent="0">
              <a:buNone/>
            </a:pPr>
            <a:endParaRPr lang="en-US" sz="2000" dirty="0">
              <a:solidFill>
                <a:schemeClr val="accent2">
                  <a:lumMod val="75000"/>
                </a:schemeClr>
              </a:solidFill>
            </a:endParaRPr>
          </a:p>
        </p:txBody>
      </p:sp>
      <p:sp>
        <p:nvSpPr>
          <p:cNvPr id="2" name="Rectangle 1">
            <a:extLst>
              <a:ext uri="{FF2B5EF4-FFF2-40B4-BE49-F238E27FC236}">
                <a16:creationId xmlns:a16="http://schemas.microsoft.com/office/drawing/2014/main" id="{D5980CEF-A31F-99E8-9541-5AA9CAE00990}"/>
              </a:ext>
            </a:extLst>
          </p:cNvPr>
          <p:cNvSpPr/>
          <p:nvPr/>
        </p:nvSpPr>
        <p:spPr>
          <a:xfrm>
            <a:off x="9069355" y="0"/>
            <a:ext cx="316774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highlight>
                  <a:srgbClr val="FFFF00"/>
                </a:highlight>
              </a:rPr>
              <a:t>Examples:</a:t>
            </a:r>
          </a:p>
          <a:p>
            <a:pPr algn="ctr"/>
            <a:r>
              <a:rPr lang="en-US" sz="2000" dirty="0">
                <a:solidFill>
                  <a:schemeClr val="bg1"/>
                </a:solidFill>
              </a:rPr>
              <a:t>To print any range of numbers</a:t>
            </a:r>
          </a:p>
          <a:p>
            <a:pPr algn="ctr"/>
            <a:r>
              <a:rPr lang="en-US" sz="2000" dirty="0">
                <a:solidFill>
                  <a:schemeClr val="bg1"/>
                </a:solidFill>
              </a:rPr>
              <a:t>my_range= range(6)</a:t>
            </a:r>
            <a:br>
              <a:rPr lang="en-US" sz="2000" dirty="0">
                <a:solidFill>
                  <a:schemeClr val="bg1"/>
                </a:solidFill>
              </a:rPr>
            </a:br>
            <a:r>
              <a:rPr lang="en-US" sz="2000" dirty="0">
                <a:solidFill>
                  <a:schemeClr val="bg1"/>
                </a:solidFill>
              </a:rPr>
              <a:t>for i in my_range:</a:t>
            </a:r>
            <a:br>
              <a:rPr lang="en-US" sz="2000" dirty="0">
                <a:solidFill>
                  <a:schemeClr val="bg1"/>
                </a:solidFill>
              </a:rPr>
            </a:br>
            <a:r>
              <a:rPr lang="en-US" sz="2000" dirty="0">
                <a:solidFill>
                  <a:schemeClr val="bg1"/>
                </a:solidFill>
              </a:rPr>
              <a:t>  print(i)</a:t>
            </a:r>
          </a:p>
          <a:p>
            <a:pPr algn="ctr"/>
            <a:endParaRPr lang="en-US" sz="2000" dirty="0">
              <a:solidFill>
                <a:schemeClr val="bg1"/>
              </a:solidFill>
            </a:endParaRPr>
          </a:p>
          <a:p>
            <a:pPr algn="ctr"/>
            <a:r>
              <a:rPr lang="en-US" sz="2000" dirty="0">
                <a:solidFill>
                  <a:schemeClr val="bg1"/>
                </a:solidFill>
              </a:rPr>
              <a:t>To find min or max of any range of numbers</a:t>
            </a:r>
          </a:p>
          <a:p>
            <a:pPr algn="ctr"/>
            <a:endParaRPr lang="en-US" sz="2000" dirty="0">
              <a:solidFill>
                <a:schemeClr val="bg1"/>
              </a:solidFill>
            </a:endParaRPr>
          </a:p>
          <a:p>
            <a:pPr algn="ctr"/>
            <a:r>
              <a:rPr lang="en-US" sz="2000" dirty="0">
                <a:solidFill>
                  <a:schemeClr val="bg1"/>
                </a:solidFill>
              </a:rPr>
              <a:t>To reverse or sort any num/Alp</a:t>
            </a:r>
          </a:p>
          <a:p>
            <a:pPr algn="ctr"/>
            <a:endParaRPr lang="en-US" sz="2000" dirty="0">
              <a:solidFill>
                <a:schemeClr val="bg1"/>
              </a:solidFill>
            </a:endParaRPr>
          </a:p>
          <a:p>
            <a:pPr algn="ctr"/>
            <a:r>
              <a:rPr lang="en-US" sz="2000" dirty="0" err="1">
                <a:solidFill>
                  <a:schemeClr val="bg1"/>
                </a:solidFill>
              </a:rPr>
              <a:t>my_alph</a:t>
            </a:r>
            <a:r>
              <a:rPr lang="en-US" sz="2000" dirty="0">
                <a:solidFill>
                  <a:schemeClr val="bg1"/>
                </a:solidFill>
              </a:rPr>
              <a:t> = ["a", "b", "c", "d"]</a:t>
            </a:r>
          </a:p>
          <a:p>
            <a:pPr algn="ctr"/>
            <a:r>
              <a:rPr lang="en-US" sz="2000" dirty="0" err="1">
                <a:solidFill>
                  <a:schemeClr val="bg1"/>
                </a:solidFill>
              </a:rPr>
              <a:t>rev_alp</a:t>
            </a:r>
            <a:r>
              <a:rPr lang="en-US" sz="2000" dirty="0">
                <a:solidFill>
                  <a:schemeClr val="bg1"/>
                </a:solidFill>
              </a:rPr>
              <a:t>= reversed(</a:t>
            </a:r>
            <a:r>
              <a:rPr lang="en-US" sz="2000" dirty="0" err="1">
                <a:solidFill>
                  <a:schemeClr val="bg1"/>
                </a:solidFill>
              </a:rPr>
              <a:t>my_alph</a:t>
            </a:r>
            <a:r>
              <a:rPr lang="en-US" sz="2000" dirty="0">
                <a:solidFill>
                  <a:schemeClr val="bg1"/>
                </a:solidFill>
              </a:rPr>
              <a:t> )</a:t>
            </a:r>
          </a:p>
          <a:p>
            <a:pPr algn="ctr"/>
            <a:r>
              <a:rPr lang="en-US" sz="2000" dirty="0">
                <a:solidFill>
                  <a:schemeClr val="bg1"/>
                </a:solidFill>
              </a:rPr>
              <a:t>for i in </a:t>
            </a:r>
            <a:r>
              <a:rPr lang="en-US" sz="2000" dirty="0" err="1">
                <a:solidFill>
                  <a:schemeClr val="bg1"/>
                </a:solidFill>
              </a:rPr>
              <a:t>rev_alp</a:t>
            </a:r>
            <a:r>
              <a:rPr lang="en-US" sz="2000" dirty="0">
                <a:solidFill>
                  <a:schemeClr val="bg1"/>
                </a:solidFill>
              </a:rPr>
              <a:t>:</a:t>
            </a:r>
          </a:p>
          <a:p>
            <a:pPr algn="ctr"/>
            <a:r>
              <a:rPr lang="en-US" sz="2000" dirty="0">
                <a:solidFill>
                  <a:schemeClr val="bg1"/>
                </a:solidFill>
              </a:rPr>
              <a:t>  print(i)</a:t>
            </a:r>
          </a:p>
          <a:p>
            <a:pPr algn="ctr"/>
            <a:endParaRPr lang="en-US" sz="2000" dirty="0">
              <a:solidFill>
                <a:schemeClr val="bg1"/>
              </a:solidFill>
            </a:endParaRPr>
          </a:p>
          <a:p>
            <a:pPr algn="ctr"/>
            <a:r>
              <a:rPr lang="en-US" sz="2000" dirty="0">
                <a:solidFill>
                  <a:schemeClr val="bg1"/>
                </a:solidFill>
              </a:rPr>
              <a:t>To sum of all the numbers</a:t>
            </a:r>
          </a:p>
          <a:p>
            <a:pPr algn="ctr"/>
            <a:endParaRPr lang="en-US" sz="2000" dirty="0">
              <a:solidFill>
                <a:schemeClr val="bg1"/>
              </a:solidFill>
            </a:endParaRPr>
          </a:p>
          <a:p>
            <a:pPr algn="ctr"/>
            <a:endParaRPr lang="en-US" sz="2000" dirty="0">
              <a:solidFill>
                <a:schemeClr val="bg1"/>
              </a:solidFill>
            </a:endParaRPr>
          </a:p>
          <a:p>
            <a:pPr algn="ctr"/>
            <a:endParaRPr lang="en-IN" dirty="0"/>
          </a:p>
        </p:txBody>
      </p:sp>
    </p:spTree>
    <p:extLst>
      <p:ext uri="{BB962C8B-B14F-4D97-AF65-F5344CB8AC3E}">
        <p14:creationId xmlns:p14="http://schemas.microsoft.com/office/powerpoint/2010/main" val="712773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0627F-5C38-F5C5-6064-AFA5D1A3A3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40DE-F581-B171-FEE2-223015948370}"/>
              </a:ext>
            </a:extLst>
          </p:cNvPr>
          <p:cNvSpPr>
            <a:spLocks noGrp="1"/>
          </p:cNvSpPr>
          <p:nvPr>
            <p:ph idx="1"/>
          </p:nvPr>
        </p:nvSpPr>
        <p:spPr>
          <a:xfrm>
            <a:off x="0" y="0"/>
            <a:ext cx="12192000" cy="6858000"/>
          </a:xfrm>
        </p:spPr>
        <p:txBody>
          <a:bodyPr>
            <a:normAutofit/>
          </a:bodyPr>
          <a:lstStyle/>
          <a:p>
            <a:pPr marL="0" indent="0">
              <a:buNone/>
            </a:pPr>
            <a:r>
              <a:rPr lang="en-IN" sz="2000" b="1" u="sng" dirty="0">
                <a:solidFill>
                  <a:schemeClr val="accent2">
                    <a:lumMod val="75000"/>
                  </a:schemeClr>
                </a:solidFill>
              </a:rPr>
              <a:t>Random randrange():</a:t>
            </a:r>
          </a:p>
          <a:p>
            <a:pPr marL="0" indent="0">
              <a:buNone/>
            </a:pPr>
            <a:r>
              <a:rPr lang="en-US" sz="1800" dirty="0">
                <a:solidFill>
                  <a:schemeClr val="accent1">
                    <a:lumMod val="75000"/>
                  </a:schemeClr>
                </a:solidFill>
              </a:rPr>
              <a:t>Returns Generating a random number has always been an important application and having </a:t>
            </a:r>
          </a:p>
          <a:p>
            <a:pPr marL="0" indent="0">
              <a:buNone/>
            </a:pPr>
            <a:r>
              <a:rPr lang="en-US" sz="1800" dirty="0">
                <a:solidFill>
                  <a:schemeClr val="accent1">
                    <a:lumMod val="75000"/>
                  </a:schemeClr>
                </a:solidFill>
              </a:rPr>
              <a:t>many uses in daily life. Python offers a function that can generate random numbers from a </a:t>
            </a:r>
          </a:p>
          <a:p>
            <a:pPr marL="0" indent="0">
              <a:buNone/>
            </a:pPr>
            <a:r>
              <a:rPr lang="en-US" sz="1800" dirty="0">
                <a:solidFill>
                  <a:schemeClr val="accent1">
                    <a:lumMod val="75000"/>
                  </a:schemeClr>
                </a:solidFill>
              </a:rPr>
              <a:t>specified range and also allowing rooms for steps to be included, called </a:t>
            </a:r>
            <a:r>
              <a:rPr lang="en-US" sz="1800" dirty="0" err="1">
                <a:solidFill>
                  <a:schemeClr val="accent1">
                    <a:lumMod val="75000"/>
                  </a:schemeClr>
                </a:solidFill>
              </a:rPr>
              <a:t>randrange</a:t>
            </a:r>
            <a:r>
              <a:rPr lang="en-US" sz="1800" dirty="0">
                <a:solidFill>
                  <a:schemeClr val="accent1">
                    <a:lumMod val="75000"/>
                  </a:schemeClr>
                </a:solidFill>
              </a:rPr>
              <a:t>() in random</a:t>
            </a:r>
          </a:p>
          <a:p>
            <a:pPr marL="0" indent="0">
              <a:buNone/>
            </a:pPr>
            <a:r>
              <a:rPr lang="en-US" sz="1800" dirty="0">
                <a:solidFill>
                  <a:schemeClr val="accent1">
                    <a:lumMod val="75000"/>
                  </a:schemeClr>
                </a:solidFill>
              </a:rPr>
              <a:t>module.</a:t>
            </a:r>
          </a:p>
          <a:p>
            <a:pPr marL="0" indent="0">
              <a:buNone/>
            </a:pPr>
            <a:r>
              <a:rPr lang="en-IN" sz="2000" b="1" u="sng" dirty="0">
                <a:solidFill>
                  <a:schemeClr val="accent2">
                    <a:lumMod val="75000"/>
                  </a:schemeClr>
                </a:solidFill>
              </a:rPr>
              <a:t>Random </a:t>
            </a:r>
            <a:r>
              <a:rPr lang="en-IN" sz="2000" b="1" u="sng" dirty="0" err="1">
                <a:solidFill>
                  <a:schemeClr val="accent2">
                    <a:lumMod val="75000"/>
                  </a:schemeClr>
                </a:solidFill>
              </a:rPr>
              <a:t>randrange</a:t>
            </a:r>
            <a:r>
              <a:rPr lang="en-IN" sz="2000" b="1" u="sng" dirty="0">
                <a:solidFill>
                  <a:schemeClr val="accent2">
                    <a:lumMod val="75000"/>
                  </a:schemeClr>
                </a:solidFill>
              </a:rPr>
              <a:t>():</a:t>
            </a:r>
          </a:p>
          <a:p>
            <a:pPr marL="0" indent="0">
              <a:buNone/>
            </a:pPr>
            <a:r>
              <a:rPr lang="en-US" sz="1800" dirty="0">
                <a:solidFill>
                  <a:schemeClr val="accent1">
                    <a:lumMod val="75000"/>
                  </a:schemeClr>
                </a:solidFill>
              </a:rPr>
              <a:t>Returns a randomly selected element from the specified range.</a:t>
            </a:r>
          </a:p>
          <a:p>
            <a:pPr marL="0" indent="0">
              <a:buNone/>
            </a:pPr>
            <a:r>
              <a:rPr lang="en-US" sz="1800" dirty="0">
                <a:solidFill>
                  <a:schemeClr val="accent1">
                    <a:lumMod val="75000"/>
                  </a:schemeClr>
                </a:solidFill>
              </a:rPr>
              <a:t>Start: Optional. An integer specifying at which position to start. Default 0</a:t>
            </a:r>
          </a:p>
          <a:p>
            <a:pPr marL="0" indent="0">
              <a:buNone/>
            </a:pPr>
            <a:r>
              <a:rPr lang="en-US" sz="1800" dirty="0">
                <a:solidFill>
                  <a:schemeClr val="accent1">
                    <a:lumMod val="75000"/>
                  </a:schemeClr>
                </a:solidFill>
              </a:rPr>
              <a:t>Stop: Required. An integer specifying at which position to end.</a:t>
            </a:r>
          </a:p>
          <a:p>
            <a:pPr marL="0" indent="0">
              <a:buNone/>
            </a:pPr>
            <a:r>
              <a:rPr lang="en-US" sz="1800" dirty="0">
                <a:solidFill>
                  <a:schemeClr val="accent1">
                    <a:lumMod val="75000"/>
                  </a:schemeClr>
                </a:solidFill>
              </a:rPr>
              <a:t>Step: Optional. An integer specifying the incrementation. Default 1</a:t>
            </a: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2" name="Rectangle 1">
            <a:extLst>
              <a:ext uri="{FF2B5EF4-FFF2-40B4-BE49-F238E27FC236}">
                <a16:creationId xmlns:a16="http://schemas.microsoft.com/office/drawing/2014/main" id="{5E917BC9-97DF-474F-DE2D-AADB64451924}"/>
              </a:ext>
            </a:extLst>
          </p:cNvPr>
          <p:cNvSpPr/>
          <p:nvPr/>
        </p:nvSpPr>
        <p:spPr>
          <a:xfrm>
            <a:off x="8910537" y="0"/>
            <a:ext cx="3326562"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Examples:</a:t>
            </a:r>
          </a:p>
          <a:p>
            <a:endParaRPr lang="en-IN" dirty="0"/>
          </a:p>
          <a:p>
            <a:r>
              <a:rPr lang="en-IN" dirty="0"/>
              <a:t>Import random</a:t>
            </a:r>
          </a:p>
          <a:p>
            <a:r>
              <a:rPr lang="en-IN" dirty="0"/>
              <a:t>print(</a:t>
            </a:r>
            <a:r>
              <a:rPr lang="en-IN" dirty="0" err="1"/>
              <a:t>random.randrange</a:t>
            </a:r>
            <a:r>
              <a:rPr lang="en-IN" dirty="0"/>
              <a:t>(0,7))</a:t>
            </a:r>
          </a:p>
          <a:p>
            <a:endParaRPr lang="en-IN" dirty="0"/>
          </a:p>
          <a:p>
            <a:endParaRPr lang="en-IN" dirty="0"/>
          </a:p>
          <a:p>
            <a:r>
              <a:rPr lang="en-US" dirty="0"/>
              <a:t>print ("Random number from 500-100 is : ",end="")</a:t>
            </a:r>
          </a:p>
          <a:p>
            <a:r>
              <a:rPr lang="en-US" dirty="0"/>
              <a:t>print (</a:t>
            </a:r>
            <a:r>
              <a:rPr lang="en-US" dirty="0" err="1"/>
              <a:t>random.randrange</a:t>
            </a:r>
            <a:r>
              <a:rPr lang="en-US" dirty="0"/>
              <a:t>(100,150))</a:t>
            </a:r>
            <a:endParaRPr lang="en-IN" dirty="0"/>
          </a:p>
        </p:txBody>
      </p:sp>
    </p:spTree>
    <p:extLst>
      <p:ext uri="{BB962C8B-B14F-4D97-AF65-F5344CB8AC3E}">
        <p14:creationId xmlns:p14="http://schemas.microsoft.com/office/powerpoint/2010/main" val="406141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D14F5-08F3-6B19-DF21-3440AD01D32D}"/>
              </a:ext>
            </a:extLst>
          </p:cNvPr>
          <p:cNvSpPr>
            <a:spLocks noGrp="1"/>
          </p:cNvSpPr>
          <p:nvPr>
            <p:ph idx="1"/>
          </p:nvPr>
        </p:nvSpPr>
        <p:spPr>
          <a:xfrm>
            <a:off x="0" y="0"/>
            <a:ext cx="12192000" cy="6858000"/>
          </a:xfrm>
        </p:spPr>
        <p:txBody>
          <a:bodyPr>
            <a:normAutofit/>
          </a:bodyPr>
          <a:lstStyle/>
          <a:p>
            <a:pPr marL="0" indent="0">
              <a:buNone/>
            </a:pPr>
            <a:r>
              <a:rPr lang="en-US" sz="1800" b="1" u="sng" dirty="0">
                <a:solidFill>
                  <a:schemeClr val="accent2">
                    <a:lumMod val="75000"/>
                  </a:schemeClr>
                </a:solidFill>
              </a:rPr>
              <a:t>Import module in Python</a:t>
            </a:r>
          </a:p>
          <a:p>
            <a:pPr marL="0" indent="0">
              <a:buNone/>
            </a:pPr>
            <a:r>
              <a:rPr lang="en-US" sz="1800" dirty="0">
                <a:solidFill>
                  <a:schemeClr val="accent1">
                    <a:lumMod val="75000"/>
                  </a:schemeClr>
                </a:solidFill>
              </a:rPr>
              <a:t>We can import the functions, and classes defined in a module to another module using the import statement in some </a:t>
            </a:r>
          </a:p>
          <a:p>
            <a:pPr marL="0" indent="0">
              <a:buNone/>
            </a:pPr>
            <a:r>
              <a:rPr lang="en-US" sz="1800" dirty="0">
                <a:solidFill>
                  <a:schemeClr val="accent1">
                    <a:lumMod val="75000"/>
                  </a:schemeClr>
                </a:solidFill>
              </a:rPr>
              <a:t>other Python source file</a:t>
            </a:r>
            <a:r>
              <a:rPr lang="en-US" sz="1200" b="0" i="0" dirty="0">
                <a:solidFill>
                  <a:srgbClr val="273239"/>
                </a:solidFill>
                <a:effectLst/>
                <a:latin typeface="Nunito" pitchFamily="2" charset="0"/>
              </a:rPr>
              <a:t>.</a:t>
            </a:r>
          </a:p>
          <a:p>
            <a:pPr marL="0" indent="0">
              <a:buNone/>
            </a:pPr>
            <a:r>
              <a:rPr lang="en-US" sz="1800" dirty="0">
                <a:solidFill>
                  <a:schemeClr val="accent1">
                    <a:lumMod val="75000"/>
                  </a:schemeClr>
                </a:solidFill>
              </a:rPr>
              <a:t>Syntax to Import Module in Python: import module </a:t>
            </a:r>
          </a:p>
          <a:p>
            <a:pPr marL="0" indent="0">
              <a:buNone/>
            </a:pPr>
            <a:r>
              <a:rPr lang="en-US" sz="1800" b="1" dirty="0">
                <a:solidFill>
                  <a:schemeClr val="accent2">
                    <a:lumMod val="75000"/>
                  </a:schemeClr>
                </a:solidFill>
              </a:rPr>
              <a:t>Ex: </a:t>
            </a:r>
            <a:r>
              <a:rPr lang="en-US" sz="1800" dirty="0">
                <a:solidFill>
                  <a:schemeClr val="accent1">
                    <a:lumMod val="75000"/>
                  </a:schemeClr>
                </a:solidFill>
              </a:rPr>
              <a:t>from math import sqrt: print(sqrt(16))</a:t>
            </a:r>
          </a:p>
          <a:p>
            <a:pPr marL="0" indent="0">
              <a:buNone/>
            </a:pPr>
            <a:r>
              <a:rPr lang="en-US" sz="1800" b="1" dirty="0">
                <a:solidFill>
                  <a:schemeClr val="accent2">
                    <a:lumMod val="75000"/>
                  </a:schemeClr>
                </a:solidFill>
              </a:rPr>
              <a:t>Ex: </a:t>
            </a:r>
            <a:r>
              <a:rPr lang="en-US" sz="1800" dirty="0">
                <a:solidFill>
                  <a:schemeClr val="accent1">
                    <a:lumMod val="75000"/>
                  </a:schemeClr>
                </a:solidFill>
              </a:rPr>
              <a:t>from math import factorial: print(factorial(6))</a:t>
            </a:r>
          </a:p>
          <a:p>
            <a:pPr marL="0" indent="0">
              <a:buNone/>
            </a:pPr>
            <a:endParaRPr lang="en-US" sz="1800" dirty="0">
              <a:solidFill>
                <a:schemeClr val="accent1">
                  <a:lumMod val="75000"/>
                </a:schemeClr>
              </a:solidFill>
            </a:endParaRPr>
          </a:p>
          <a:p>
            <a:pPr marL="0" indent="0">
              <a:buNone/>
            </a:pPr>
            <a:r>
              <a:rPr lang="en-US" sz="1800" b="1" dirty="0">
                <a:solidFill>
                  <a:schemeClr val="accent2">
                    <a:lumMod val="75000"/>
                  </a:schemeClr>
                </a:solidFill>
              </a:rPr>
              <a:t>import math</a:t>
            </a:r>
          </a:p>
          <a:p>
            <a:pPr marL="0" indent="0">
              <a:buNone/>
            </a:pPr>
            <a:r>
              <a:rPr lang="en-US" sz="1800" b="1" dirty="0">
                <a:solidFill>
                  <a:schemeClr val="accent2">
                    <a:lumMod val="75000"/>
                  </a:schemeClr>
                </a:solidFill>
              </a:rPr>
              <a:t># using pi function contained in math module</a:t>
            </a:r>
          </a:p>
          <a:p>
            <a:pPr marL="0" indent="0">
              <a:buNone/>
            </a:pPr>
            <a:r>
              <a:rPr lang="en-US" sz="1800" b="1" dirty="0">
                <a:solidFill>
                  <a:schemeClr val="accent2">
                    <a:lumMod val="75000"/>
                  </a:schemeClr>
                </a:solidFill>
              </a:rPr>
              <a:t>Ex: </a:t>
            </a:r>
            <a:r>
              <a:rPr lang="en-US" sz="1800" dirty="0">
                <a:solidFill>
                  <a:schemeClr val="accent1">
                    <a:lumMod val="75000"/>
                  </a:schemeClr>
                </a:solidFill>
              </a:rPr>
              <a:t>print(</a:t>
            </a:r>
            <a:r>
              <a:rPr lang="en-US" sz="1800" dirty="0" err="1">
                <a:solidFill>
                  <a:schemeClr val="accent1">
                    <a:lumMod val="75000"/>
                  </a:schemeClr>
                </a:solidFill>
              </a:rPr>
              <a:t>math.pi</a:t>
            </a:r>
            <a:r>
              <a:rPr lang="en-US" sz="1800" dirty="0">
                <a:solidFill>
                  <a:schemeClr val="accent1">
                    <a:lumMod val="75000"/>
                  </a:schemeClr>
                </a:solidFill>
              </a:rPr>
              <a:t>*5)</a:t>
            </a:r>
          </a:p>
          <a:p>
            <a:pPr marL="0" indent="0">
              <a:buNone/>
            </a:pPr>
            <a:r>
              <a:rPr lang="en-US" sz="1800" b="1" dirty="0">
                <a:solidFill>
                  <a:schemeClr val="accent2">
                    <a:lumMod val="75000"/>
                  </a:schemeClr>
                </a:solidFill>
              </a:rPr>
              <a:t>Ex: </a:t>
            </a:r>
            <a:r>
              <a:rPr lang="en-US" sz="1800" dirty="0">
                <a:solidFill>
                  <a:schemeClr val="accent1">
                    <a:lumMod val="75000"/>
                  </a:schemeClr>
                </a:solidFill>
              </a:rPr>
              <a:t># 60 degrees = 1.04 radians</a:t>
            </a:r>
          </a:p>
          <a:p>
            <a:pPr marL="0" indent="0">
              <a:buNone/>
            </a:pPr>
            <a:r>
              <a:rPr lang="en-US" sz="1800" dirty="0">
                <a:solidFill>
                  <a:schemeClr val="accent1">
                    <a:lumMod val="75000"/>
                  </a:schemeClr>
                </a:solidFill>
              </a:rPr>
              <a:t>print(</a:t>
            </a:r>
            <a:r>
              <a:rPr lang="en-US" sz="1800" dirty="0" err="1">
                <a:solidFill>
                  <a:schemeClr val="accent1">
                    <a:lumMod val="75000"/>
                  </a:schemeClr>
                </a:solidFill>
              </a:rPr>
              <a:t>math.radians</a:t>
            </a:r>
            <a:r>
              <a:rPr lang="en-US" sz="1800" dirty="0">
                <a:solidFill>
                  <a:schemeClr val="accent1">
                    <a:lumMod val="75000"/>
                  </a:schemeClr>
                </a:solidFill>
              </a:rPr>
              <a:t>(60))</a:t>
            </a:r>
          </a:p>
          <a:p>
            <a:pPr marL="0" indent="0">
              <a:buNone/>
            </a:pPr>
            <a:endParaRPr lang="en-US" sz="1800" b="1" dirty="0">
              <a:solidFill>
                <a:schemeClr val="accent2">
                  <a:lumMod val="75000"/>
                </a:schemeClr>
              </a:solidFill>
            </a:endParaRPr>
          </a:p>
          <a:p>
            <a:pPr marL="0" indent="0">
              <a:buNone/>
            </a:pPr>
            <a:endParaRPr lang="en-US" sz="1800" b="1" dirty="0">
              <a:solidFill>
                <a:schemeClr val="accent2">
                  <a:lumMod val="75000"/>
                </a:schemeClr>
              </a:solidFill>
            </a:endParaRPr>
          </a:p>
          <a:p>
            <a:pPr marL="0" indent="0">
              <a:buNone/>
            </a:pPr>
            <a:endParaRPr lang="en-US" sz="1800" dirty="0">
              <a:solidFill>
                <a:schemeClr val="accent1">
                  <a:lumMod val="75000"/>
                </a:schemeClr>
              </a:solidFill>
            </a:endParaRPr>
          </a:p>
          <a:p>
            <a:pPr marL="0" indent="0">
              <a:buNone/>
            </a:pPr>
            <a:endParaRPr lang="en-US" sz="1800" b="1" u="sng" dirty="0">
              <a:solidFill>
                <a:schemeClr val="accent2">
                  <a:lumMod val="75000"/>
                </a:schemeClr>
              </a:solidFill>
            </a:endParaRPr>
          </a:p>
          <a:p>
            <a:pPr marL="0" indent="0">
              <a:buNone/>
            </a:pPr>
            <a:endParaRPr lang="en-IN" sz="1400" b="1" u="sng" dirty="0">
              <a:solidFill>
                <a:schemeClr val="accent2">
                  <a:lumMod val="75000"/>
                </a:schemeClr>
              </a:solidFill>
            </a:endParaRPr>
          </a:p>
        </p:txBody>
      </p:sp>
      <p:sp>
        <p:nvSpPr>
          <p:cNvPr id="2" name="Rectangle 1">
            <a:extLst>
              <a:ext uri="{FF2B5EF4-FFF2-40B4-BE49-F238E27FC236}">
                <a16:creationId xmlns:a16="http://schemas.microsoft.com/office/drawing/2014/main" id="{D5980CEF-A31F-99E8-9541-5AA9CAE00990}"/>
              </a:ext>
            </a:extLst>
          </p:cNvPr>
          <p:cNvSpPr/>
          <p:nvPr/>
        </p:nvSpPr>
        <p:spPr>
          <a:xfrm>
            <a:off x="9069355" y="0"/>
            <a:ext cx="316774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highlight>
                  <a:srgbClr val="FFFF00"/>
                </a:highlight>
              </a:rPr>
              <a:t>Examples:</a:t>
            </a:r>
          </a:p>
          <a:p>
            <a:pPr algn="ctr"/>
            <a:r>
              <a:rPr lang="en-US" sz="2000" dirty="0">
                <a:solidFill>
                  <a:schemeClr val="bg1"/>
                </a:solidFill>
              </a:rPr>
              <a:t>To print any range of numbers</a:t>
            </a:r>
          </a:p>
          <a:p>
            <a:pPr algn="ctr"/>
            <a:endParaRPr lang="en-US" sz="2000" dirty="0">
              <a:solidFill>
                <a:schemeClr val="bg1"/>
              </a:solidFill>
            </a:endParaRPr>
          </a:p>
          <a:p>
            <a:pPr algn="ctr"/>
            <a:r>
              <a:rPr lang="en-US" sz="2000" dirty="0">
                <a:solidFill>
                  <a:schemeClr val="bg1"/>
                </a:solidFill>
              </a:rPr>
              <a:t>To find min or max of any range of numbers</a:t>
            </a:r>
          </a:p>
          <a:p>
            <a:pPr algn="ctr"/>
            <a:endParaRPr lang="en-US" sz="2000" dirty="0">
              <a:solidFill>
                <a:schemeClr val="bg1"/>
              </a:solidFill>
            </a:endParaRPr>
          </a:p>
          <a:p>
            <a:pPr algn="ctr"/>
            <a:r>
              <a:rPr lang="en-US" sz="2000" dirty="0">
                <a:solidFill>
                  <a:schemeClr val="bg1"/>
                </a:solidFill>
              </a:rPr>
              <a:t>To reverse or sort any num/Alp</a:t>
            </a:r>
          </a:p>
          <a:p>
            <a:pPr algn="ctr"/>
            <a:endParaRPr lang="en-US" sz="2000" dirty="0">
              <a:solidFill>
                <a:schemeClr val="bg1"/>
              </a:solidFill>
            </a:endParaRPr>
          </a:p>
          <a:p>
            <a:pPr algn="ctr"/>
            <a:r>
              <a:rPr lang="en-US" sz="2000" dirty="0">
                <a:solidFill>
                  <a:schemeClr val="bg1"/>
                </a:solidFill>
              </a:rPr>
              <a:t>To sum of all the numbers</a:t>
            </a:r>
          </a:p>
          <a:p>
            <a:pPr algn="ctr"/>
            <a:endParaRPr lang="en-US" sz="2000" dirty="0">
              <a:solidFill>
                <a:schemeClr val="bg1"/>
              </a:solidFill>
            </a:endParaRPr>
          </a:p>
          <a:p>
            <a:pPr algn="ctr"/>
            <a:endParaRPr lang="en-US" sz="2000" dirty="0">
              <a:solidFill>
                <a:schemeClr val="bg1"/>
              </a:solidFill>
            </a:endParaRPr>
          </a:p>
          <a:p>
            <a:pPr algn="ctr"/>
            <a:endParaRPr lang="en-IN" dirty="0"/>
          </a:p>
        </p:txBody>
      </p:sp>
    </p:spTree>
    <p:extLst>
      <p:ext uri="{BB962C8B-B14F-4D97-AF65-F5344CB8AC3E}">
        <p14:creationId xmlns:p14="http://schemas.microsoft.com/office/powerpoint/2010/main" val="402771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CFDE4-4B06-253E-7D21-68234DB63D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D781D-DDFF-C5C3-F9DE-905E111B348C}"/>
              </a:ext>
            </a:extLst>
          </p:cNvPr>
          <p:cNvSpPr>
            <a:spLocks noGrp="1"/>
          </p:cNvSpPr>
          <p:nvPr>
            <p:ph idx="1"/>
          </p:nvPr>
        </p:nvSpPr>
        <p:spPr>
          <a:xfrm>
            <a:off x="0" y="0"/>
            <a:ext cx="12192000" cy="6858000"/>
          </a:xfrm>
        </p:spPr>
        <p:txBody>
          <a:bodyPr>
            <a:normAutofit/>
          </a:bodyPr>
          <a:lstStyle/>
          <a:p>
            <a:pPr marL="0" indent="0">
              <a:buNone/>
            </a:pPr>
            <a:r>
              <a:rPr lang="en-US" sz="1800" b="1" u="sng" dirty="0">
                <a:solidFill>
                  <a:schemeClr val="accent2">
                    <a:lumMod val="75000"/>
                  </a:schemeClr>
                </a:solidFill>
              </a:rPr>
              <a:t>Random():</a:t>
            </a:r>
          </a:p>
          <a:p>
            <a:pPr marL="0" indent="0">
              <a:buNone/>
            </a:pPr>
            <a:r>
              <a:rPr lang="en-US" sz="1800" dirty="0">
                <a:solidFill>
                  <a:schemeClr val="accent1">
                    <a:lumMod val="75000"/>
                  </a:schemeClr>
                </a:solidFill>
              </a:rPr>
              <a:t>Returns a random floating number between 0 to 1</a:t>
            </a:r>
          </a:p>
          <a:p>
            <a:pPr marL="0" indent="0">
              <a:buNone/>
            </a:pPr>
            <a:r>
              <a:rPr lang="en-US" sz="1800" dirty="0">
                <a:solidFill>
                  <a:schemeClr val="accent1">
                    <a:lumMod val="75000"/>
                  </a:schemeClr>
                </a:solidFill>
              </a:rPr>
              <a:t>Ex: import random</a:t>
            </a:r>
          </a:p>
          <a:p>
            <a:pPr marL="0" indent="0">
              <a:buNone/>
            </a:pPr>
            <a:r>
              <a:rPr lang="en-US" sz="1800" dirty="0">
                <a:solidFill>
                  <a:schemeClr val="accent1">
                    <a:lumMod val="75000"/>
                  </a:schemeClr>
                </a:solidFill>
              </a:rPr>
              <a:t>print(</a:t>
            </a:r>
            <a:r>
              <a:rPr lang="en-US" sz="1800" dirty="0" err="1">
                <a:solidFill>
                  <a:schemeClr val="accent1">
                    <a:lumMod val="75000"/>
                  </a:schemeClr>
                </a:solidFill>
              </a:rPr>
              <a:t>random.random</a:t>
            </a:r>
            <a:r>
              <a:rPr lang="en-US" sz="1800" dirty="0">
                <a:solidFill>
                  <a:schemeClr val="accent1">
                    <a:lumMod val="75000"/>
                  </a:schemeClr>
                </a:solidFill>
              </a:rPr>
              <a:t>())</a:t>
            </a:r>
          </a:p>
          <a:p>
            <a:pPr marL="0" indent="0">
              <a:buNone/>
            </a:pPr>
            <a:r>
              <a:rPr lang="en-US" sz="1800" b="1" u="sng" dirty="0">
                <a:solidFill>
                  <a:schemeClr val="accent2">
                    <a:lumMod val="75000"/>
                  </a:schemeClr>
                </a:solidFill>
              </a:rPr>
              <a:t>Random </a:t>
            </a:r>
            <a:r>
              <a:rPr lang="en-US" sz="1800" b="1" u="sng" dirty="0" err="1">
                <a:solidFill>
                  <a:schemeClr val="accent2">
                    <a:lumMod val="75000"/>
                  </a:schemeClr>
                </a:solidFill>
              </a:rPr>
              <a:t>randrange</a:t>
            </a:r>
            <a:r>
              <a:rPr lang="en-US" sz="1800" b="1" u="sng" dirty="0">
                <a:solidFill>
                  <a:schemeClr val="accent2">
                    <a:lumMod val="75000"/>
                  </a:schemeClr>
                </a:solidFill>
              </a:rPr>
              <a:t>() Method</a:t>
            </a:r>
          </a:p>
          <a:p>
            <a:pPr marL="0" indent="0">
              <a:buNone/>
            </a:pPr>
            <a:r>
              <a:rPr lang="en-US" sz="1800" dirty="0">
                <a:solidFill>
                  <a:schemeClr val="accent1">
                    <a:lumMod val="75000"/>
                  </a:schemeClr>
                </a:solidFill>
              </a:rPr>
              <a:t>returns a randomly selected element from the given range.</a:t>
            </a:r>
          </a:p>
          <a:p>
            <a:pPr marL="0" indent="0">
              <a:buNone/>
            </a:pPr>
            <a:r>
              <a:rPr lang="en-US" sz="1800" dirty="0">
                <a:solidFill>
                  <a:schemeClr val="accent1">
                    <a:lumMod val="75000"/>
                  </a:schemeClr>
                </a:solidFill>
              </a:rPr>
              <a:t>import random</a:t>
            </a:r>
          </a:p>
          <a:p>
            <a:pPr marL="0" indent="0">
              <a:buNone/>
            </a:pPr>
            <a:r>
              <a:rPr lang="en-US" sz="1800" dirty="0">
                <a:solidFill>
                  <a:schemeClr val="accent1">
                    <a:lumMod val="75000"/>
                  </a:schemeClr>
                </a:solidFill>
              </a:rPr>
              <a:t>print(</a:t>
            </a:r>
            <a:r>
              <a:rPr lang="en-US" sz="1800" dirty="0" err="1">
                <a:solidFill>
                  <a:schemeClr val="accent1">
                    <a:lumMod val="75000"/>
                  </a:schemeClr>
                </a:solidFill>
              </a:rPr>
              <a:t>random.randrange</a:t>
            </a:r>
            <a:r>
              <a:rPr lang="en-US" sz="1800" dirty="0">
                <a:solidFill>
                  <a:schemeClr val="accent1">
                    <a:lumMod val="75000"/>
                  </a:schemeClr>
                </a:solidFill>
              </a:rPr>
              <a:t>(3, 9))</a:t>
            </a:r>
          </a:p>
          <a:p>
            <a:pPr marL="0" indent="0">
              <a:buNone/>
            </a:pPr>
            <a:r>
              <a:rPr lang="en-US" sz="1800" b="1" u="sng" dirty="0">
                <a:solidFill>
                  <a:schemeClr val="accent2">
                    <a:lumMod val="75000"/>
                  </a:schemeClr>
                </a:solidFill>
              </a:rPr>
              <a:t>For Loops</a:t>
            </a:r>
          </a:p>
          <a:p>
            <a:pPr>
              <a:buFont typeface="Wingdings" panose="05000000000000000000" pitchFamily="2" charset="2"/>
              <a:buChar char="Ø"/>
            </a:pPr>
            <a:r>
              <a:rPr lang="en-US" sz="1800" dirty="0">
                <a:solidFill>
                  <a:schemeClr val="accent1">
                    <a:lumMod val="75000"/>
                  </a:schemeClr>
                </a:solidFill>
              </a:rPr>
              <a:t>A for loop is used for iterating over a sequence (list, tuple, dictionary, set, string).</a:t>
            </a:r>
          </a:p>
          <a:p>
            <a:pPr>
              <a:buFont typeface="Wingdings" panose="05000000000000000000" pitchFamily="2" charset="2"/>
              <a:buChar char="Ø"/>
            </a:pPr>
            <a:r>
              <a:rPr lang="en-US" sz="1800" dirty="0">
                <a:solidFill>
                  <a:schemeClr val="accent1">
                    <a:lumMod val="75000"/>
                  </a:schemeClr>
                </a:solidFill>
              </a:rPr>
              <a:t>Execute a set of statements, for each item in list, tuple, set etc.</a:t>
            </a:r>
          </a:p>
          <a:p>
            <a:pPr marL="0" indent="0">
              <a:buNone/>
            </a:pPr>
            <a:endParaRPr lang="en-IN" sz="1400" b="1" u="sng" dirty="0">
              <a:solidFill>
                <a:schemeClr val="accent2">
                  <a:lumMod val="75000"/>
                </a:schemeClr>
              </a:solidFill>
            </a:endParaRPr>
          </a:p>
        </p:txBody>
      </p:sp>
      <p:sp>
        <p:nvSpPr>
          <p:cNvPr id="2" name="Rectangle 1">
            <a:extLst>
              <a:ext uri="{FF2B5EF4-FFF2-40B4-BE49-F238E27FC236}">
                <a16:creationId xmlns:a16="http://schemas.microsoft.com/office/drawing/2014/main" id="{77B832F7-278B-DAE0-24BB-AA972A555903}"/>
              </a:ext>
            </a:extLst>
          </p:cNvPr>
          <p:cNvSpPr/>
          <p:nvPr/>
        </p:nvSpPr>
        <p:spPr>
          <a:xfrm>
            <a:off x="9069355" y="0"/>
            <a:ext cx="316774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highlight>
                  <a:srgbClr val="FFFF00"/>
                </a:highlight>
              </a:rPr>
              <a:t>Examples:</a:t>
            </a:r>
          </a:p>
          <a:p>
            <a:pPr algn="ctr"/>
            <a:r>
              <a:rPr lang="en-US" sz="2000" dirty="0">
                <a:solidFill>
                  <a:schemeClr val="bg1"/>
                </a:solidFill>
              </a:rPr>
              <a:t>To print any range of numbers</a:t>
            </a:r>
          </a:p>
          <a:p>
            <a:pPr algn="ctr"/>
            <a:endParaRPr lang="en-US" sz="2000" dirty="0">
              <a:solidFill>
                <a:schemeClr val="bg1"/>
              </a:solidFill>
            </a:endParaRPr>
          </a:p>
          <a:p>
            <a:pPr algn="ctr"/>
            <a:r>
              <a:rPr lang="en-US" sz="2000" dirty="0">
                <a:solidFill>
                  <a:schemeClr val="bg1"/>
                </a:solidFill>
              </a:rPr>
              <a:t>To find min or max of any range of numbers</a:t>
            </a:r>
          </a:p>
          <a:p>
            <a:pPr algn="ctr"/>
            <a:endParaRPr lang="en-US" sz="2000" dirty="0">
              <a:solidFill>
                <a:schemeClr val="bg1"/>
              </a:solidFill>
            </a:endParaRPr>
          </a:p>
          <a:p>
            <a:pPr algn="ctr"/>
            <a:r>
              <a:rPr lang="en-US" sz="2000" dirty="0">
                <a:solidFill>
                  <a:schemeClr val="bg1"/>
                </a:solidFill>
              </a:rPr>
              <a:t>To reverse or sort any num/Alp</a:t>
            </a:r>
          </a:p>
          <a:p>
            <a:pPr algn="ctr"/>
            <a:endParaRPr lang="en-US" sz="2000" dirty="0">
              <a:solidFill>
                <a:schemeClr val="bg1"/>
              </a:solidFill>
            </a:endParaRPr>
          </a:p>
          <a:p>
            <a:pPr algn="ctr"/>
            <a:r>
              <a:rPr lang="en-US" sz="2000" dirty="0">
                <a:solidFill>
                  <a:schemeClr val="bg1"/>
                </a:solidFill>
              </a:rPr>
              <a:t>To sum of all the numbers</a:t>
            </a:r>
          </a:p>
          <a:p>
            <a:pPr algn="ctr"/>
            <a:endParaRPr lang="en-US" sz="2000" dirty="0">
              <a:solidFill>
                <a:schemeClr val="bg1"/>
              </a:solidFill>
            </a:endParaRPr>
          </a:p>
          <a:p>
            <a:pPr algn="ctr"/>
            <a:endParaRPr lang="en-US" sz="2000" dirty="0">
              <a:solidFill>
                <a:schemeClr val="bg1"/>
              </a:solidFill>
            </a:endParaRPr>
          </a:p>
          <a:p>
            <a:pPr algn="ctr"/>
            <a:endParaRPr lang="en-IN" dirty="0"/>
          </a:p>
        </p:txBody>
      </p:sp>
    </p:spTree>
    <p:extLst>
      <p:ext uri="{BB962C8B-B14F-4D97-AF65-F5344CB8AC3E}">
        <p14:creationId xmlns:p14="http://schemas.microsoft.com/office/powerpoint/2010/main" val="3384257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A6721-93C7-198B-8E36-0F5F061E72FF}"/>
              </a:ext>
            </a:extLst>
          </p:cNvPr>
          <p:cNvSpPr>
            <a:spLocks noGrp="1"/>
          </p:cNvSpPr>
          <p:nvPr>
            <p:ph idx="1"/>
          </p:nvPr>
        </p:nvSpPr>
        <p:spPr>
          <a:xfrm>
            <a:off x="838200" y="1788326"/>
            <a:ext cx="10515600" cy="3281347"/>
          </a:xfrm>
        </p:spPr>
        <p:txBody>
          <a:bodyPr>
            <a:normAutofit/>
          </a:bodyPr>
          <a:lstStyle/>
          <a:p>
            <a:pPr marL="0" indent="0">
              <a:buNone/>
            </a:pPr>
            <a:r>
              <a:rPr lang="en-US" sz="6600" dirty="0">
                <a:solidFill>
                  <a:srgbClr val="FFFF00"/>
                </a:solidFill>
              </a:rPr>
              <a:t>In learning you will teach, and in teaching you will learn.”</a:t>
            </a:r>
            <a:endParaRPr lang="en-IN" sz="6600" dirty="0">
              <a:solidFill>
                <a:srgbClr val="FFFF00"/>
              </a:solidFill>
            </a:endParaRPr>
          </a:p>
        </p:txBody>
      </p:sp>
    </p:spTree>
    <p:extLst>
      <p:ext uri="{BB962C8B-B14F-4D97-AF65-F5344CB8AC3E}">
        <p14:creationId xmlns:p14="http://schemas.microsoft.com/office/powerpoint/2010/main" val="290875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5F34E7-3DE0-C0F6-BF31-3038A6E50FD0}"/>
              </a:ext>
            </a:extLst>
          </p:cNvPr>
          <p:cNvSpPr>
            <a:spLocks noGrp="1"/>
          </p:cNvSpPr>
          <p:nvPr>
            <p:ph idx="1"/>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000" dirty="0">
                <a:solidFill>
                  <a:schemeClr val="accent1">
                    <a:lumMod val="50000"/>
                  </a:schemeClr>
                </a:solidFill>
              </a:rPr>
              <a:t>Given number is even or odd?</a:t>
            </a:r>
          </a:p>
          <a:p>
            <a:pPr marL="342900" indent="-342900">
              <a:buAutoNum type="arabicPeriod"/>
            </a:pPr>
            <a:r>
              <a:rPr lang="en-US" sz="2000" dirty="0">
                <a:solidFill>
                  <a:schemeClr val="accent1">
                    <a:lumMod val="50000"/>
                  </a:schemeClr>
                </a:solidFill>
              </a:rPr>
              <a:t>Given number is positive or negative?</a:t>
            </a:r>
          </a:p>
          <a:p>
            <a:pPr marL="342900" indent="-342900">
              <a:buAutoNum type="arabicPeriod"/>
            </a:pPr>
            <a:r>
              <a:rPr lang="en-IN" sz="2000" dirty="0">
                <a:solidFill>
                  <a:schemeClr val="accent1">
                    <a:lumMod val="50000"/>
                  </a:schemeClr>
                </a:solidFill>
              </a:rPr>
              <a:t>How to find the square root of a given number?</a:t>
            </a:r>
          </a:p>
          <a:p>
            <a:pPr marL="342900" indent="-342900">
              <a:buAutoNum type="arabicPeriod"/>
            </a:pPr>
            <a:r>
              <a:rPr lang="en-US" sz="2000" dirty="0">
                <a:solidFill>
                  <a:schemeClr val="accent1">
                    <a:lumMod val="50000"/>
                  </a:schemeClr>
                </a:solidFill>
              </a:rPr>
              <a:t>Program to Convert Centimeters to Feet and Inches?</a:t>
            </a:r>
          </a:p>
          <a:p>
            <a:pPr marL="342900" indent="-342900">
              <a:buAutoNum type="arabicPeriod"/>
            </a:pPr>
            <a:r>
              <a:rPr lang="en-US" sz="2000" dirty="0">
                <a:solidFill>
                  <a:schemeClr val="accent1">
                    <a:lumMod val="50000"/>
                  </a:schemeClr>
                </a:solidFill>
              </a:rPr>
              <a:t>Program to Print Table of a Given Number?</a:t>
            </a:r>
          </a:p>
          <a:p>
            <a:pPr marL="342900" indent="-342900">
              <a:buAutoNum type="arabicPeriod"/>
            </a:pPr>
            <a:r>
              <a:rPr lang="en-US" sz="2000" dirty="0">
                <a:solidFill>
                  <a:schemeClr val="accent1">
                    <a:lumMod val="50000"/>
                  </a:schemeClr>
                </a:solidFill>
              </a:rPr>
              <a:t>The area of a triangle</a:t>
            </a:r>
          </a:p>
          <a:p>
            <a:pPr marL="342900" indent="-342900">
              <a:buAutoNum type="arabicPeriod"/>
            </a:pPr>
            <a:r>
              <a:rPr lang="en-US" sz="2000" dirty="0">
                <a:solidFill>
                  <a:schemeClr val="accent1">
                    <a:lumMod val="50000"/>
                  </a:schemeClr>
                </a:solidFill>
              </a:rPr>
              <a:t>Calculate Simple Interest</a:t>
            </a:r>
          </a:p>
          <a:p>
            <a:pPr marL="342900" indent="-342900">
              <a:buAutoNum type="arabicPeriod"/>
            </a:pPr>
            <a:r>
              <a:rPr lang="en-US" sz="2000" dirty="0">
                <a:solidFill>
                  <a:schemeClr val="accent1">
                    <a:lumMod val="50000"/>
                  </a:schemeClr>
                </a:solidFill>
              </a:rPr>
              <a:t>Integers that Aren’t Divisible by Either 2 or 3</a:t>
            </a:r>
          </a:p>
          <a:p>
            <a:pPr marL="0" indent="0">
              <a:buNone/>
            </a:pPr>
            <a:endParaRPr lang="en-US" sz="2000" dirty="0">
              <a:solidFill>
                <a:schemeClr val="accent1">
                  <a:lumMod val="50000"/>
                </a:schemeClr>
              </a:solidFill>
              <a:hlinkClick r:id="rId2">
                <a:extLst>
                  <a:ext uri="{A12FA001-AC4F-418D-AE19-62706E023703}">
                    <ahyp:hlinkClr xmlns:ahyp="http://schemas.microsoft.com/office/drawing/2018/hyperlinkcolor" val="tx"/>
                  </a:ext>
                </a:extLst>
              </a:hlinkClick>
            </a:endParaRPr>
          </a:p>
          <a:p>
            <a:pPr marL="0" indent="0">
              <a:buNone/>
            </a:pPr>
            <a:r>
              <a:rPr lang="en-US" sz="2000" dirty="0">
                <a:solidFill>
                  <a:schemeClr val="accent1">
                    <a:lumMod val="50000"/>
                  </a:schemeClr>
                </a:solidFill>
                <a:hlinkClick r:id="rId2">
                  <a:extLst>
                    <a:ext uri="{A12FA001-AC4F-418D-AE19-62706E023703}">
                      <ahyp:hlinkClr xmlns:ahyp="http://schemas.microsoft.com/office/drawing/2018/hyperlinkcolor" val="tx"/>
                    </a:ext>
                  </a:extLst>
                </a:hlinkClick>
              </a:rPr>
              <a:t>https://www.codesansar.com/python-programming-examples/add-two-complex-number.htm</a:t>
            </a: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342900" indent="-342900" algn="ctr">
              <a:buAutoNum type="arabicPeriod"/>
            </a:pPr>
            <a:endParaRPr lang="en-US" dirty="0">
              <a:solidFill>
                <a:schemeClr val="accent1">
                  <a:lumMod val="50000"/>
                </a:schemeClr>
              </a:solidFill>
            </a:endParaRPr>
          </a:p>
          <a:p>
            <a:pPr marL="342900" indent="-342900" algn="ctr">
              <a:buAutoNum type="arabicPeriod"/>
            </a:pPr>
            <a:endParaRPr lang="en-IN" dirty="0">
              <a:solidFill>
                <a:schemeClr val="accent1">
                  <a:lumMod val="50000"/>
                </a:schemeClr>
              </a:solidFill>
            </a:endParaRPr>
          </a:p>
        </p:txBody>
      </p:sp>
    </p:spTree>
    <p:extLst>
      <p:ext uri="{BB962C8B-B14F-4D97-AF65-F5344CB8AC3E}">
        <p14:creationId xmlns:p14="http://schemas.microsoft.com/office/powerpoint/2010/main" val="71554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BC34D-CEBF-4C0F-568F-D4C249ED2C74}"/>
              </a:ext>
            </a:extLst>
          </p:cNvPr>
          <p:cNvSpPr>
            <a:spLocks noGrp="1"/>
          </p:cNvSpPr>
          <p:nvPr>
            <p:ph idx="1"/>
          </p:nvPr>
        </p:nvSpPr>
        <p:spPr>
          <a:xfrm>
            <a:off x="0" y="0"/>
            <a:ext cx="12192000" cy="6858000"/>
          </a:xfrm>
        </p:spPr>
        <p:txBody>
          <a:bodyPr/>
          <a:lstStyle/>
          <a:p>
            <a:pPr marL="0" indent="0">
              <a:buNone/>
            </a:pPr>
            <a:r>
              <a:rPr lang="en-US" sz="2000" dirty="0">
                <a:solidFill>
                  <a:schemeClr val="accent1">
                    <a:lumMod val="75000"/>
                  </a:schemeClr>
                </a:solidFill>
              </a:rPr>
              <a:t>1.Hello, my name is Sachin and I am 40 years old.</a:t>
            </a:r>
          </a:p>
          <a:p>
            <a:pPr marL="0" indent="0">
              <a:buNone/>
            </a:pPr>
            <a:r>
              <a:rPr lang="en-US" sz="2000" dirty="0">
                <a:solidFill>
                  <a:schemeClr val="accent1">
                    <a:lumMod val="75000"/>
                  </a:schemeClr>
                </a:solidFill>
              </a:rPr>
              <a:t>2.Store three integers in x, y and z. Print their sum.</a:t>
            </a:r>
          </a:p>
          <a:p>
            <a:pPr marL="0" indent="0">
              <a:buNone/>
            </a:pPr>
            <a:r>
              <a:rPr lang="en-IN" sz="2000" dirty="0">
                <a:solidFill>
                  <a:schemeClr val="accent1">
                    <a:lumMod val="75000"/>
                  </a:schemeClr>
                </a:solidFill>
              </a:rPr>
              <a:t>3.Store three integers in x, y and z. Print their product.</a:t>
            </a:r>
          </a:p>
          <a:p>
            <a:pPr marL="0" indent="0">
              <a:buNone/>
            </a:pPr>
            <a:r>
              <a:rPr lang="en-US" sz="2000" dirty="0">
                <a:solidFill>
                  <a:schemeClr val="accent1">
                    <a:lumMod val="75000"/>
                  </a:schemeClr>
                </a:solidFill>
              </a:rPr>
              <a:t>4.Store two values in x and y and swap them.</a:t>
            </a:r>
          </a:p>
          <a:p>
            <a:pPr marL="0" indent="0">
              <a:buNone/>
            </a:pPr>
            <a:r>
              <a:rPr lang="en-US" sz="2000" dirty="0">
                <a:solidFill>
                  <a:schemeClr val="accent1">
                    <a:lumMod val="75000"/>
                  </a:schemeClr>
                </a:solidFill>
              </a:rPr>
              <a:t>5. The value of a is 125 and b is 1015</a:t>
            </a:r>
          </a:p>
          <a:p>
            <a:pPr marL="0" indent="0">
              <a:buNone/>
            </a:pPr>
            <a:r>
              <a:rPr lang="en-US" sz="2000" dirty="0">
                <a:solidFill>
                  <a:schemeClr val="accent1">
                    <a:lumMod val="75000"/>
                  </a:schemeClr>
                </a:solidFill>
              </a:rPr>
              <a:t>6.Write a Python to sum all the numbers? Numbers:35,15,9845,653221,98.235,456</a:t>
            </a:r>
          </a:p>
          <a:p>
            <a:pPr marL="0" indent="0">
              <a:buNone/>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IN" dirty="0"/>
          </a:p>
        </p:txBody>
      </p:sp>
      <p:pic>
        <p:nvPicPr>
          <p:cNvPr id="1026" name="Picture 2" descr="Marksheet Printing at Rs 10/piece in Varanasi | ID: 22877330473">
            <a:extLst>
              <a:ext uri="{FF2B5EF4-FFF2-40B4-BE49-F238E27FC236}">
                <a16:creationId xmlns:a16="http://schemas.microsoft.com/office/drawing/2014/main" id="{FCF5F893-402D-926A-D91C-64E3B9428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196" y="0"/>
            <a:ext cx="4891696"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89F1C3-664E-A41E-8484-09F7232B53BB}"/>
              </a:ext>
            </a:extLst>
          </p:cNvPr>
          <p:cNvSpPr/>
          <p:nvPr/>
        </p:nvSpPr>
        <p:spPr>
          <a:xfrm>
            <a:off x="0" y="2626469"/>
            <a:ext cx="7208196" cy="4231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2000" b="1" u="sng" dirty="0">
                <a:solidFill>
                  <a:schemeClr val="accent2">
                    <a:lumMod val="75000"/>
                  </a:schemeClr>
                </a:solidFill>
              </a:rPr>
              <a:t>F-Strings:</a:t>
            </a:r>
          </a:p>
          <a:p>
            <a:pPr algn="l"/>
            <a:r>
              <a:rPr lang="en-US" sz="2000" dirty="0">
                <a:solidFill>
                  <a:schemeClr val="accent2">
                    <a:lumMod val="75000"/>
                  </a:schemeClr>
                </a:solidFill>
              </a:rPr>
              <a:t>Ex:</a:t>
            </a:r>
            <a:r>
              <a:rPr lang="en-US" sz="2000" dirty="0">
                <a:solidFill>
                  <a:schemeClr val="accent1">
                    <a:lumMod val="75000"/>
                  </a:schemeClr>
                </a:solidFill>
              </a:rPr>
              <a:t> name="Rakesh"</a:t>
            </a:r>
          </a:p>
          <a:p>
            <a:pPr algn="l"/>
            <a:r>
              <a:rPr lang="en-US" sz="2000" dirty="0">
                <a:solidFill>
                  <a:schemeClr val="accent1">
                    <a:lumMod val="75000"/>
                  </a:schemeClr>
                </a:solidFill>
              </a:rPr>
              <a:t>print(</a:t>
            </a:r>
            <a:r>
              <a:rPr lang="en-US" sz="2000" dirty="0" err="1">
                <a:solidFill>
                  <a:schemeClr val="accent1">
                    <a:lumMod val="75000"/>
                  </a:schemeClr>
                </a:solidFill>
              </a:rPr>
              <a:t>f"hello</a:t>
            </a:r>
            <a:r>
              <a:rPr lang="en-US" sz="2000" dirty="0">
                <a:solidFill>
                  <a:schemeClr val="accent1">
                    <a:lumMod val="75000"/>
                  </a:schemeClr>
                </a:solidFill>
              </a:rPr>
              <a:t> {name} how are you doing")</a:t>
            </a:r>
          </a:p>
          <a:p>
            <a:pPr algn="l"/>
            <a:endParaRPr lang="en-US" sz="2000" dirty="0">
              <a:solidFill>
                <a:schemeClr val="accent1">
                  <a:lumMod val="75000"/>
                </a:schemeClr>
              </a:solidFill>
            </a:endParaRPr>
          </a:p>
          <a:p>
            <a:pPr algn="l"/>
            <a:r>
              <a:rPr lang="en-US" sz="2000" dirty="0">
                <a:solidFill>
                  <a:schemeClr val="accent2">
                    <a:lumMod val="75000"/>
                  </a:schemeClr>
                </a:solidFill>
              </a:rPr>
              <a:t>Ex:</a:t>
            </a:r>
            <a:r>
              <a:rPr lang="en-US" sz="2000" dirty="0">
                <a:solidFill>
                  <a:schemeClr val="accent1">
                    <a:lumMod val="75000"/>
                  </a:schemeClr>
                </a:solidFill>
              </a:rPr>
              <a:t> a = 5</a:t>
            </a:r>
          </a:p>
          <a:p>
            <a:pPr algn="l"/>
            <a:r>
              <a:rPr lang="en-US" sz="2000" dirty="0">
                <a:solidFill>
                  <a:schemeClr val="accent1">
                    <a:lumMod val="75000"/>
                  </a:schemeClr>
                </a:solidFill>
              </a:rPr>
              <a:t>b = 10</a:t>
            </a:r>
          </a:p>
          <a:p>
            <a:pPr algn="l"/>
            <a:r>
              <a:rPr lang="en-US" sz="2000" dirty="0">
                <a:solidFill>
                  <a:schemeClr val="accent1">
                    <a:lumMod val="75000"/>
                  </a:schemeClr>
                </a:solidFill>
              </a:rPr>
              <a:t>print(f"{a} plus {b} is {a + b}")</a:t>
            </a:r>
          </a:p>
          <a:p>
            <a:pPr algn="l"/>
            <a:endParaRPr lang="en-US" sz="2000" dirty="0">
              <a:solidFill>
                <a:schemeClr val="accent1">
                  <a:lumMod val="75000"/>
                </a:schemeClr>
              </a:solidFill>
            </a:endParaRPr>
          </a:p>
          <a:p>
            <a:pPr algn="l"/>
            <a:endParaRPr lang="en-IN" sz="2000" dirty="0">
              <a:solidFill>
                <a:schemeClr val="accent1">
                  <a:lumMod val="75000"/>
                </a:schemeClr>
              </a:solidFill>
            </a:endParaRPr>
          </a:p>
          <a:p>
            <a:pPr algn="l"/>
            <a:endParaRPr lang="en-IN" sz="2000" dirty="0">
              <a:solidFill>
                <a:schemeClr val="accent1">
                  <a:lumMod val="75000"/>
                </a:schemeClr>
              </a:solidFill>
            </a:endParaRPr>
          </a:p>
          <a:p>
            <a:pPr algn="l"/>
            <a:endParaRPr lang="en-IN" sz="2000" dirty="0">
              <a:solidFill>
                <a:schemeClr val="accent1">
                  <a:lumMod val="75000"/>
                </a:schemeClr>
              </a:solidFill>
            </a:endParaRPr>
          </a:p>
          <a:p>
            <a:pPr algn="l"/>
            <a:endParaRPr lang="en-IN" sz="2000" dirty="0">
              <a:solidFill>
                <a:schemeClr val="accent1">
                  <a:lumMod val="75000"/>
                </a:schemeClr>
              </a:solidFill>
            </a:endParaRPr>
          </a:p>
        </p:txBody>
      </p:sp>
    </p:spTree>
    <p:extLst>
      <p:ext uri="{BB962C8B-B14F-4D97-AF65-F5344CB8AC3E}">
        <p14:creationId xmlns:p14="http://schemas.microsoft.com/office/powerpoint/2010/main" val="326837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2840287-9A0A-AC4E-B232-439F6C2956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5521"/>
            <a:ext cx="4021494" cy="3372256"/>
          </a:xfrm>
        </p:spPr>
      </p:pic>
      <p:pic>
        <p:nvPicPr>
          <p:cNvPr id="12" name="Picture 11">
            <a:extLst>
              <a:ext uri="{FF2B5EF4-FFF2-40B4-BE49-F238E27FC236}">
                <a16:creationId xmlns:a16="http://schemas.microsoft.com/office/drawing/2014/main" id="{4CD1A4E1-5B9D-F176-BF8B-05BD84072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88" y="3816220"/>
            <a:ext cx="4581329" cy="2966259"/>
          </a:xfrm>
          <a:prstGeom prst="rect">
            <a:avLst/>
          </a:prstGeom>
        </p:spPr>
      </p:pic>
      <p:pic>
        <p:nvPicPr>
          <p:cNvPr id="14" name="Picture 13">
            <a:extLst>
              <a:ext uri="{FF2B5EF4-FFF2-40B4-BE49-F238E27FC236}">
                <a16:creationId xmlns:a16="http://schemas.microsoft.com/office/drawing/2014/main" id="{99D4E043-302D-C74E-9750-5515432A2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992" y="259743"/>
            <a:ext cx="4048601" cy="3372256"/>
          </a:xfrm>
          <a:prstGeom prst="rect">
            <a:avLst/>
          </a:prstGeom>
        </p:spPr>
      </p:pic>
    </p:spTree>
    <p:extLst>
      <p:ext uri="{BB962C8B-B14F-4D97-AF65-F5344CB8AC3E}">
        <p14:creationId xmlns:p14="http://schemas.microsoft.com/office/powerpoint/2010/main" val="318737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2BB0BE-51EE-03E2-47D0-8A8B69BBCC87}"/>
              </a:ext>
            </a:extLst>
          </p:cNvPr>
          <p:cNvSpPr>
            <a:spLocks noGrp="1"/>
          </p:cNvSpPr>
          <p:nvPr>
            <p:ph idx="1"/>
          </p:nvPr>
        </p:nvSpPr>
        <p:spPr>
          <a:xfrm>
            <a:off x="0" y="0"/>
            <a:ext cx="12192000" cy="6858000"/>
          </a:xfrm>
        </p:spPr>
        <p:txBody>
          <a:bodyPr>
            <a:normAutofit fontScale="92500" lnSpcReduction="20000"/>
          </a:bodyPr>
          <a:lstStyle/>
          <a:p>
            <a:pPr marL="0" indent="0">
              <a:buNone/>
            </a:pPr>
            <a:r>
              <a:rPr lang="en-IN" sz="2000" b="1" u="sng" dirty="0">
                <a:solidFill>
                  <a:schemeClr val="accent2">
                    <a:lumMod val="75000"/>
                  </a:schemeClr>
                </a:solidFill>
              </a:rPr>
              <a:t>Python Strings:</a:t>
            </a:r>
          </a:p>
          <a:p>
            <a:pPr>
              <a:buFont typeface="Wingdings" panose="05000000000000000000" pitchFamily="2" charset="2"/>
              <a:buChar char="Ø"/>
            </a:pPr>
            <a:r>
              <a:rPr lang="en-US" sz="2000" dirty="0">
                <a:solidFill>
                  <a:schemeClr val="accent1">
                    <a:lumMod val="75000"/>
                  </a:schemeClr>
                </a:solidFill>
              </a:rPr>
              <a:t>surrounded by either single quotation marks, double or triple quotation marks</a:t>
            </a:r>
            <a:endParaRPr lang="en-IN" sz="2000" dirty="0">
              <a:solidFill>
                <a:schemeClr val="accent1">
                  <a:lumMod val="75000"/>
                </a:schemeClr>
              </a:solidFill>
            </a:endParaRPr>
          </a:p>
          <a:p>
            <a:pPr>
              <a:buFont typeface="Wingdings" panose="05000000000000000000" pitchFamily="2" charset="2"/>
              <a:buChar char="Ø"/>
            </a:pPr>
            <a:r>
              <a:rPr lang="en-US" sz="2000" dirty="0">
                <a:solidFill>
                  <a:schemeClr val="accent1">
                    <a:lumMod val="75000"/>
                  </a:schemeClr>
                </a:solidFill>
              </a:rPr>
              <a:t>Assign String to a Variable</a:t>
            </a:r>
          </a:p>
          <a:p>
            <a:pPr>
              <a:buFont typeface="Wingdings" panose="05000000000000000000" pitchFamily="2" charset="2"/>
              <a:buChar char="Ø"/>
            </a:pPr>
            <a:r>
              <a:rPr lang="en-IN" sz="2000" dirty="0">
                <a:solidFill>
                  <a:schemeClr val="accent1">
                    <a:lumMod val="75000"/>
                  </a:schemeClr>
                </a:solidFill>
              </a:rPr>
              <a:t>Multiline Strings: You can use three double quotes:</a:t>
            </a:r>
          </a:p>
          <a:p>
            <a:pPr marL="0" indent="0">
              <a:buNone/>
            </a:pPr>
            <a:r>
              <a:rPr lang="en-IN" sz="2000" dirty="0" err="1">
                <a:solidFill>
                  <a:schemeClr val="accent1">
                    <a:lumMod val="75000"/>
                  </a:schemeClr>
                </a:solidFill>
              </a:rPr>
              <a:t>my_var</a:t>
            </a:r>
            <a:r>
              <a:rPr lang="en-IN" sz="2000" dirty="0">
                <a:solidFill>
                  <a:schemeClr val="accent1">
                    <a:lumMod val="75000"/>
                  </a:schemeClr>
                </a:solidFill>
              </a:rPr>
              <a:t>= ""“Hello Bangalore, how are you doing today</a:t>
            </a:r>
          </a:p>
          <a:p>
            <a:pPr marL="0" indent="0">
              <a:buNone/>
            </a:pPr>
            <a:r>
              <a:rPr lang="en-IN" sz="2000" dirty="0">
                <a:solidFill>
                  <a:schemeClr val="accent1">
                    <a:lumMod val="75000"/>
                  </a:schemeClr>
                </a:solidFill>
              </a:rPr>
              <a:t>isn’t it too hot in Bangalore these days.</a:t>
            </a:r>
          </a:p>
          <a:p>
            <a:pPr marL="0" indent="0">
              <a:buNone/>
            </a:pPr>
            <a:r>
              <a:rPr lang="en-IN" sz="2000" dirty="0">
                <a:solidFill>
                  <a:schemeClr val="accent1">
                    <a:lumMod val="75000"/>
                  </a:schemeClr>
                </a:solidFill>
              </a:rPr>
              <a:t>Don’t worry it will rain soon""“"</a:t>
            </a:r>
          </a:p>
          <a:p>
            <a:pPr marL="0" indent="0">
              <a:buNone/>
            </a:pPr>
            <a:endParaRPr lang="en-IN" sz="2000" dirty="0"/>
          </a:p>
          <a:p>
            <a:pPr marL="0" indent="0">
              <a:buNone/>
            </a:pPr>
            <a:r>
              <a:rPr lang="en-US" sz="2000" b="1" u="sng" dirty="0">
                <a:solidFill>
                  <a:schemeClr val="accent2">
                    <a:lumMod val="75000"/>
                  </a:schemeClr>
                </a:solidFill>
              </a:rPr>
              <a:t>Placeholders </a:t>
            </a:r>
            <a:r>
              <a:rPr lang="en-US" sz="2000" b="1" dirty="0">
                <a:solidFill>
                  <a:schemeClr val="accent2">
                    <a:lumMod val="75000"/>
                  </a:schemeClr>
                </a:solidFill>
              </a:rPr>
              <a:t>: </a:t>
            </a:r>
            <a:r>
              <a:rPr lang="en-US" sz="2000" dirty="0">
                <a:solidFill>
                  <a:schemeClr val="accent1">
                    <a:lumMod val="75000"/>
                  </a:schemeClr>
                </a:solidFill>
              </a:rPr>
              <a:t>placeholder can contain variables, operations, functions, and modifiers to format the value.</a:t>
            </a:r>
          </a:p>
          <a:p>
            <a:pPr marL="0" indent="0">
              <a:buNone/>
            </a:pPr>
            <a:r>
              <a:rPr lang="en-US" sz="2000" b="1" dirty="0">
                <a:solidFill>
                  <a:schemeClr val="accent2">
                    <a:lumMod val="75000"/>
                  </a:schemeClr>
                </a:solidFill>
              </a:rPr>
              <a:t>Ex: </a:t>
            </a:r>
            <a:r>
              <a:rPr lang="en-US" sz="2000" dirty="0">
                <a:solidFill>
                  <a:schemeClr val="accent1">
                    <a:lumMod val="75000"/>
                  </a:schemeClr>
                </a:solidFill>
              </a:rPr>
              <a:t>Age = 35</a:t>
            </a:r>
          </a:p>
          <a:p>
            <a:pPr marL="0" indent="0">
              <a:buNone/>
            </a:pPr>
            <a:r>
              <a:rPr lang="en-US" sz="2000" dirty="0">
                <a:solidFill>
                  <a:schemeClr val="accent1">
                    <a:lumMod val="75000"/>
                  </a:schemeClr>
                </a:solidFill>
              </a:rPr>
              <a:t>txt = f "age of Dhoni is {Age} years"</a:t>
            </a:r>
          </a:p>
          <a:p>
            <a:pPr marL="0" indent="0">
              <a:buNone/>
            </a:pPr>
            <a:r>
              <a:rPr lang="en-US" sz="2000" dirty="0">
                <a:solidFill>
                  <a:schemeClr val="accent1">
                    <a:lumMod val="75000"/>
                  </a:schemeClr>
                </a:solidFill>
              </a:rPr>
              <a:t>print(txt)</a:t>
            </a:r>
            <a:endParaRPr lang="en-IN" sz="2000" dirty="0"/>
          </a:p>
          <a:p>
            <a:pPr marL="0" indent="0">
              <a:buNone/>
            </a:pPr>
            <a:endParaRPr lang="en-IN" sz="2000" dirty="0"/>
          </a:p>
          <a:p>
            <a:pPr marL="0" indent="0">
              <a:buNone/>
            </a:pPr>
            <a:r>
              <a:rPr lang="en-US" sz="2000" b="1" u="sng" dirty="0">
                <a:solidFill>
                  <a:schemeClr val="accent2">
                    <a:lumMod val="75000"/>
                  </a:schemeClr>
                </a:solidFill>
              </a:rPr>
              <a:t>Index</a:t>
            </a:r>
            <a:r>
              <a:rPr lang="en-US" sz="2000" dirty="0"/>
              <a:t>: </a:t>
            </a:r>
            <a:r>
              <a:rPr lang="en-US" sz="2000" dirty="0">
                <a:solidFill>
                  <a:schemeClr val="accent1">
                    <a:lumMod val="75000"/>
                  </a:schemeClr>
                </a:solidFill>
              </a:rPr>
              <a:t>Specify the start index and the end index, separated by a colon, to return any part of the string.</a:t>
            </a:r>
            <a:endParaRPr lang="en-IN" sz="2000" dirty="0">
              <a:solidFill>
                <a:schemeClr val="accent1">
                  <a:lumMod val="75000"/>
                </a:schemeClr>
              </a:solidFill>
            </a:endParaRPr>
          </a:p>
          <a:p>
            <a:pPr marL="0" indent="0">
              <a:buNone/>
            </a:pPr>
            <a:endParaRPr lang="en-IN" sz="2000" b="1" u="sng" dirty="0">
              <a:solidFill>
                <a:schemeClr val="accent2">
                  <a:lumMod val="75000"/>
                </a:schemeClr>
              </a:solidFill>
            </a:endParaRPr>
          </a:p>
          <a:p>
            <a:pPr marL="0" indent="0">
              <a:buNone/>
            </a:pPr>
            <a:r>
              <a:rPr lang="en-IN" sz="2000" b="1" u="sng" dirty="0">
                <a:solidFill>
                  <a:schemeClr val="accent2">
                    <a:lumMod val="75000"/>
                  </a:schemeClr>
                </a:solidFill>
              </a:rPr>
              <a:t>String:</a:t>
            </a:r>
          </a:p>
          <a:p>
            <a:pPr>
              <a:buFont typeface="Wingdings" panose="05000000000000000000" pitchFamily="2" charset="2"/>
              <a:buChar char="Ø"/>
            </a:pPr>
            <a:r>
              <a:rPr lang="en-IN" sz="2000" dirty="0">
                <a:solidFill>
                  <a:schemeClr val="accent1">
                    <a:lumMod val="75000"/>
                  </a:schemeClr>
                </a:solidFill>
              </a:rPr>
              <a:t>Slicing</a:t>
            </a:r>
          </a:p>
          <a:p>
            <a:pPr>
              <a:buFont typeface="Wingdings" panose="05000000000000000000" pitchFamily="2" charset="2"/>
              <a:buChar char="Ø"/>
            </a:pPr>
            <a:r>
              <a:rPr lang="en-IN" sz="2000" dirty="0">
                <a:solidFill>
                  <a:schemeClr val="accent1">
                    <a:lumMod val="75000"/>
                  </a:schemeClr>
                </a:solidFill>
              </a:rPr>
              <a:t>From the Start</a:t>
            </a:r>
          </a:p>
          <a:p>
            <a:pPr>
              <a:buFont typeface="Wingdings" panose="05000000000000000000" pitchFamily="2" charset="2"/>
              <a:buChar char="Ø"/>
            </a:pPr>
            <a:r>
              <a:rPr lang="en-IN" sz="2000" dirty="0">
                <a:solidFill>
                  <a:schemeClr val="accent1">
                    <a:lumMod val="75000"/>
                  </a:schemeClr>
                </a:solidFill>
              </a:rPr>
              <a:t>Slice To the End</a:t>
            </a:r>
          </a:p>
          <a:p>
            <a:pPr>
              <a:buFont typeface="Wingdings" panose="05000000000000000000" pitchFamily="2" charset="2"/>
              <a:buChar char="Ø"/>
            </a:pPr>
            <a:r>
              <a:rPr lang="en-IN" sz="2000" dirty="0">
                <a:solidFill>
                  <a:schemeClr val="accent1">
                    <a:lumMod val="75000"/>
                  </a:schemeClr>
                </a:solidFill>
              </a:rPr>
              <a:t>Negative Indexing</a:t>
            </a:r>
            <a:endParaRPr lang="en-IN" sz="2000" dirty="0"/>
          </a:p>
        </p:txBody>
      </p:sp>
      <p:sp>
        <p:nvSpPr>
          <p:cNvPr id="2" name="Rectangle 1">
            <a:extLst>
              <a:ext uri="{FF2B5EF4-FFF2-40B4-BE49-F238E27FC236}">
                <a16:creationId xmlns:a16="http://schemas.microsoft.com/office/drawing/2014/main" id="{3EB11AB8-986E-EB6D-8683-CCB0C446C0AA}"/>
              </a:ext>
            </a:extLst>
          </p:cNvPr>
          <p:cNvSpPr/>
          <p:nvPr/>
        </p:nvSpPr>
        <p:spPr>
          <a:xfrm>
            <a:off x="8745166" y="0"/>
            <a:ext cx="3446834" cy="1964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Features:</a:t>
            </a:r>
          </a:p>
          <a:p>
            <a:pPr marL="342900" indent="-342900" algn="ctr">
              <a:buAutoNum type="arabicPeriod"/>
            </a:pPr>
            <a:r>
              <a:rPr lang="en-US" dirty="0"/>
              <a:t>Strings are immutable</a:t>
            </a:r>
          </a:p>
          <a:p>
            <a:pPr marL="342900" indent="-342900" algn="ctr">
              <a:buAutoNum type="arabicPeriod"/>
            </a:pPr>
            <a:endParaRPr lang="en-IN" dirty="0"/>
          </a:p>
        </p:txBody>
      </p:sp>
      <p:pic>
        <p:nvPicPr>
          <p:cNvPr id="9" name="Picture 8">
            <a:extLst>
              <a:ext uri="{FF2B5EF4-FFF2-40B4-BE49-F238E27FC236}">
                <a16:creationId xmlns:a16="http://schemas.microsoft.com/office/drawing/2014/main" id="{C269C8BC-FD07-3CF9-E3D8-5DCB68E1DD81}"/>
              </a:ext>
            </a:extLst>
          </p:cNvPr>
          <p:cNvPicPr>
            <a:picLocks noChangeAspect="1"/>
          </p:cNvPicPr>
          <p:nvPr/>
        </p:nvPicPr>
        <p:blipFill>
          <a:blip r:embed="rId2"/>
          <a:stretch>
            <a:fillRect/>
          </a:stretch>
        </p:blipFill>
        <p:spPr>
          <a:xfrm>
            <a:off x="9731040" y="5253467"/>
            <a:ext cx="2312413" cy="1604533"/>
          </a:xfrm>
          <a:prstGeom prst="rect">
            <a:avLst/>
          </a:prstGeom>
        </p:spPr>
      </p:pic>
      <p:pic>
        <p:nvPicPr>
          <p:cNvPr id="4" name="Picture 3">
            <a:extLst>
              <a:ext uri="{FF2B5EF4-FFF2-40B4-BE49-F238E27FC236}">
                <a16:creationId xmlns:a16="http://schemas.microsoft.com/office/drawing/2014/main" id="{948049FA-45C8-0021-FE66-4A67E7C533A0}"/>
              </a:ext>
            </a:extLst>
          </p:cNvPr>
          <p:cNvPicPr>
            <a:picLocks noChangeAspect="1"/>
          </p:cNvPicPr>
          <p:nvPr/>
        </p:nvPicPr>
        <p:blipFill>
          <a:blip r:embed="rId3"/>
          <a:stretch>
            <a:fillRect/>
          </a:stretch>
        </p:blipFill>
        <p:spPr>
          <a:xfrm>
            <a:off x="6449438" y="5911825"/>
            <a:ext cx="2560502" cy="946175"/>
          </a:xfrm>
          <a:prstGeom prst="rect">
            <a:avLst/>
          </a:prstGeom>
        </p:spPr>
      </p:pic>
    </p:spTree>
    <p:extLst>
      <p:ext uri="{BB962C8B-B14F-4D97-AF65-F5344CB8AC3E}">
        <p14:creationId xmlns:p14="http://schemas.microsoft.com/office/powerpoint/2010/main" val="315279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302A7-EDC5-17EB-A7D2-2D811C877D6B}"/>
              </a:ext>
            </a:extLst>
          </p:cNvPr>
          <p:cNvSpPr>
            <a:spLocks noGrp="1"/>
          </p:cNvSpPr>
          <p:nvPr>
            <p:ph idx="1"/>
          </p:nvPr>
        </p:nvSpPr>
        <p:spPr>
          <a:xfrm>
            <a:off x="-1" y="0"/>
            <a:ext cx="12120465" cy="6858000"/>
          </a:xfrm>
        </p:spPr>
        <p:txBody>
          <a:bodyPr>
            <a:normAutofit fontScale="92500" lnSpcReduction="10000"/>
          </a:bodyPr>
          <a:lstStyle/>
          <a:p>
            <a:pPr marL="0" indent="0">
              <a:buNone/>
            </a:pPr>
            <a:r>
              <a:rPr lang="en-IN" sz="2000" b="1" u="sng" dirty="0">
                <a:solidFill>
                  <a:schemeClr val="accent2">
                    <a:lumMod val="75000"/>
                  </a:schemeClr>
                </a:solidFill>
              </a:rPr>
              <a:t>Modify Strings ( String Methods):</a:t>
            </a:r>
          </a:p>
          <a:p>
            <a:pPr marL="0" indent="0">
              <a:buNone/>
            </a:pPr>
            <a:r>
              <a:rPr lang="en-US" sz="2000" dirty="0">
                <a:solidFill>
                  <a:schemeClr val="accent1">
                    <a:lumMod val="75000"/>
                  </a:schemeClr>
                </a:solidFill>
              </a:rPr>
              <a:t>built-in methods that can be used on strings:</a:t>
            </a:r>
            <a:endParaRPr lang="en-IN" sz="2000" dirty="0">
              <a:solidFill>
                <a:schemeClr val="accent1">
                  <a:lumMod val="75000"/>
                </a:schemeClr>
              </a:solidFill>
            </a:endParaRPr>
          </a:p>
          <a:p>
            <a:pPr>
              <a:buFont typeface="Wingdings" panose="05000000000000000000" pitchFamily="2" charset="2"/>
              <a:buChar char="Ø"/>
            </a:pPr>
            <a:r>
              <a:rPr lang="en-IN" sz="2000" dirty="0">
                <a:solidFill>
                  <a:schemeClr val="accent1">
                    <a:lumMod val="75000"/>
                  </a:schemeClr>
                </a:solidFill>
              </a:rPr>
              <a:t>Upper Case: </a:t>
            </a:r>
            <a:r>
              <a:rPr lang="en-US" sz="2000" dirty="0" err="1">
                <a:solidFill>
                  <a:schemeClr val="accent1">
                    <a:lumMod val="75000"/>
                  </a:schemeClr>
                </a:solidFill>
              </a:rPr>
              <a:t>my_str</a:t>
            </a:r>
            <a:r>
              <a:rPr lang="en-US" sz="2000" dirty="0">
                <a:solidFill>
                  <a:schemeClr val="accent1">
                    <a:lumMod val="75000"/>
                  </a:schemeClr>
                </a:solidFill>
              </a:rPr>
              <a:t> = "Hello, Bangalore!“: print(</a:t>
            </a:r>
            <a:r>
              <a:rPr lang="en-US" sz="2000" dirty="0" err="1">
                <a:solidFill>
                  <a:schemeClr val="accent1">
                    <a:lumMod val="75000"/>
                  </a:schemeClr>
                </a:solidFill>
              </a:rPr>
              <a:t>my_str</a:t>
            </a:r>
            <a:r>
              <a:rPr lang="en-US" sz="2000" dirty="0">
                <a:solidFill>
                  <a:schemeClr val="accent1">
                    <a:lumMod val="75000"/>
                  </a:schemeClr>
                </a:solidFill>
              </a:rPr>
              <a:t> .upper())</a:t>
            </a:r>
            <a:endParaRPr lang="en-IN" sz="2000" dirty="0">
              <a:solidFill>
                <a:schemeClr val="accent1">
                  <a:lumMod val="75000"/>
                </a:schemeClr>
              </a:solidFill>
            </a:endParaRPr>
          </a:p>
          <a:p>
            <a:pPr>
              <a:buFont typeface="Wingdings" panose="05000000000000000000" pitchFamily="2" charset="2"/>
              <a:buChar char="Ø"/>
            </a:pPr>
            <a:r>
              <a:rPr lang="en-IN" sz="2000" dirty="0">
                <a:solidFill>
                  <a:schemeClr val="accent1">
                    <a:lumMod val="75000"/>
                  </a:schemeClr>
                </a:solidFill>
              </a:rPr>
              <a:t>Lower Case= </a:t>
            </a:r>
            <a:r>
              <a:rPr lang="en-US" sz="2000" dirty="0">
                <a:solidFill>
                  <a:schemeClr val="accent1">
                    <a:lumMod val="75000"/>
                  </a:schemeClr>
                </a:solidFill>
              </a:rPr>
              <a:t>print(</a:t>
            </a:r>
            <a:r>
              <a:rPr lang="en-US" sz="2000" dirty="0" err="1">
                <a:solidFill>
                  <a:schemeClr val="accent1">
                    <a:lumMod val="75000"/>
                  </a:schemeClr>
                </a:solidFill>
              </a:rPr>
              <a:t>my_str.lower</a:t>
            </a:r>
            <a:r>
              <a:rPr lang="en-US" sz="2000" dirty="0">
                <a:solidFill>
                  <a:schemeClr val="accent1">
                    <a:lumMod val="75000"/>
                  </a:schemeClr>
                </a:solidFill>
              </a:rPr>
              <a:t>()) </a:t>
            </a:r>
            <a:r>
              <a:rPr lang="en-IN" sz="2000" dirty="0">
                <a:solidFill>
                  <a:schemeClr val="accent1">
                    <a:lumMod val="75000"/>
                  </a:schemeClr>
                </a:solidFill>
              </a:rPr>
              <a:t>	</a:t>
            </a:r>
          </a:p>
          <a:p>
            <a:pPr>
              <a:buFont typeface="Wingdings" panose="05000000000000000000" pitchFamily="2" charset="2"/>
              <a:buChar char="Ø"/>
            </a:pPr>
            <a:r>
              <a:rPr lang="en-IN" sz="2000" dirty="0">
                <a:solidFill>
                  <a:schemeClr val="accent1">
                    <a:lumMod val="75000"/>
                  </a:schemeClr>
                </a:solidFill>
              </a:rPr>
              <a:t>Remove Whitespace= print(</a:t>
            </a:r>
            <a:r>
              <a:rPr lang="en-US" sz="2000" dirty="0" err="1">
                <a:solidFill>
                  <a:schemeClr val="accent1">
                    <a:lumMod val="75000"/>
                  </a:schemeClr>
                </a:solidFill>
              </a:rPr>
              <a:t>my_str</a:t>
            </a:r>
            <a:r>
              <a:rPr lang="en-IN" sz="2000" dirty="0">
                <a:solidFill>
                  <a:schemeClr val="accent1">
                    <a:lumMod val="75000"/>
                  </a:schemeClr>
                </a:solidFill>
              </a:rPr>
              <a:t>.strip())</a:t>
            </a:r>
          </a:p>
          <a:p>
            <a:pPr>
              <a:buFont typeface="Wingdings" panose="05000000000000000000" pitchFamily="2" charset="2"/>
              <a:buChar char="Ø"/>
            </a:pPr>
            <a:r>
              <a:rPr lang="en-IN" sz="2000" dirty="0">
                <a:solidFill>
                  <a:schemeClr val="accent1">
                    <a:lumMod val="75000"/>
                  </a:schemeClr>
                </a:solidFill>
              </a:rPr>
              <a:t>Replace String: </a:t>
            </a:r>
            <a:r>
              <a:rPr lang="en-US" sz="2000" dirty="0">
                <a:solidFill>
                  <a:schemeClr val="accent1">
                    <a:lumMod val="75000"/>
                  </a:schemeClr>
                </a:solidFill>
              </a:rPr>
              <a:t>print(</a:t>
            </a:r>
            <a:r>
              <a:rPr lang="en-US" sz="2000" dirty="0" err="1">
                <a:solidFill>
                  <a:schemeClr val="accent1">
                    <a:lumMod val="75000"/>
                  </a:schemeClr>
                </a:solidFill>
              </a:rPr>
              <a:t>my_str.replace</a:t>
            </a:r>
            <a:r>
              <a:rPr lang="en-US" sz="2000" dirty="0">
                <a:solidFill>
                  <a:schemeClr val="accent1">
                    <a:lumMod val="75000"/>
                  </a:schemeClr>
                </a:solidFill>
              </a:rPr>
              <a:t>("H", "J"))</a:t>
            </a:r>
            <a:endParaRPr lang="en-IN" sz="2000" dirty="0">
              <a:solidFill>
                <a:schemeClr val="accent1">
                  <a:lumMod val="75000"/>
                </a:schemeClr>
              </a:solidFill>
            </a:endParaRPr>
          </a:p>
          <a:p>
            <a:pPr>
              <a:buFont typeface="Wingdings" panose="05000000000000000000" pitchFamily="2" charset="2"/>
              <a:buChar char="Ø"/>
            </a:pPr>
            <a:r>
              <a:rPr lang="en-IN" sz="2000" dirty="0">
                <a:solidFill>
                  <a:schemeClr val="accent1">
                    <a:lumMod val="75000"/>
                  </a:schemeClr>
                </a:solidFill>
              </a:rPr>
              <a:t>Split String: print(</a:t>
            </a:r>
            <a:r>
              <a:rPr lang="en-US" sz="2000" dirty="0" err="1">
                <a:solidFill>
                  <a:schemeClr val="accent1">
                    <a:lumMod val="75000"/>
                  </a:schemeClr>
                </a:solidFill>
              </a:rPr>
              <a:t>my_str</a:t>
            </a:r>
            <a:r>
              <a:rPr lang="en-IN" sz="2000" dirty="0">
                <a:solidFill>
                  <a:schemeClr val="accent1">
                    <a:lumMod val="75000"/>
                  </a:schemeClr>
                </a:solidFill>
              </a:rPr>
              <a:t>.split(","))</a:t>
            </a:r>
          </a:p>
          <a:p>
            <a:pPr>
              <a:buFont typeface="Wingdings" panose="05000000000000000000" pitchFamily="2" charset="2"/>
              <a:buChar char="Ø"/>
            </a:pPr>
            <a:r>
              <a:rPr lang="en-US" sz="2000" dirty="0" err="1">
                <a:solidFill>
                  <a:schemeClr val="accent1">
                    <a:lumMod val="75000"/>
                  </a:schemeClr>
                </a:solidFill>
              </a:rPr>
              <a:t>isalpha</a:t>
            </a:r>
            <a:r>
              <a:rPr lang="en-US" sz="2000" dirty="0">
                <a:solidFill>
                  <a:schemeClr val="accent1">
                    <a:lumMod val="75000"/>
                  </a:schemeClr>
                </a:solidFill>
              </a:rPr>
              <a:t>():all characters in the string are in the alphabet</a:t>
            </a:r>
          </a:p>
          <a:p>
            <a:pPr>
              <a:buFont typeface="Wingdings" panose="05000000000000000000" pitchFamily="2" charset="2"/>
              <a:buChar char="Ø"/>
            </a:pPr>
            <a:r>
              <a:rPr lang="en-US" sz="2000" dirty="0" err="1">
                <a:solidFill>
                  <a:schemeClr val="accent1">
                    <a:lumMod val="75000"/>
                  </a:schemeClr>
                </a:solidFill>
              </a:rPr>
              <a:t>isdigit</a:t>
            </a:r>
            <a:r>
              <a:rPr lang="en-US" sz="2000" dirty="0">
                <a:solidFill>
                  <a:schemeClr val="accent1">
                    <a:lumMod val="75000"/>
                  </a:schemeClr>
                </a:solidFill>
              </a:rPr>
              <a:t>(): all characters in the string are digits</a:t>
            </a:r>
          </a:p>
          <a:p>
            <a:pPr marL="0" indent="0">
              <a:buNone/>
            </a:pPr>
            <a:r>
              <a:rPr lang="en-IN" sz="2000" b="1" u="sng" dirty="0">
                <a:solidFill>
                  <a:schemeClr val="accent2">
                    <a:lumMod val="75000"/>
                  </a:schemeClr>
                </a:solidFill>
              </a:rPr>
              <a:t>String Concatenation:</a:t>
            </a:r>
          </a:p>
          <a:p>
            <a:pPr marL="0" indent="0">
              <a:buNone/>
            </a:pPr>
            <a:r>
              <a:rPr lang="en-US" sz="2000" dirty="0">
                <a:solidFill>
                  <a:schemeClr val="accent1">
                    <a:lumMod val="75000"/>
                  </a:schemeClr>
                </a:solidFill>
              </a:rPr>
              <a:t>To concatenate, or combine, two strings you can use the + operator</a:t>
            </a:r>
            <a:endParaRPr lang="en-IN" sz="2000" dirty="0">
              <a:solidFill>
                <a:schemeClr val="accent1">
                  <a:lumMod val="75000"/>
                </a:schemeClr>
              </a:solidFill>
            </a:endParaRPr>
          </a:p>
          <a:p>
            <a:pPr marL="0" indent="0">
              <a:buNone/>
            </a:pPr>
            <a:r>
              <a:rPr lang="en-IN" sz="2000" b="1" u="sng" dirty="0">
                <a:solidFill>
                  <a:schemeClr val="accent2">
                    <a:lumMod val="75000"/>
                  </a:schemeClr>
                </a:solidFill>
              </a:rPr>
              <a:t>String Length:</a:t>
            </a:r>
          </a:p>
          <a:p>
            <a:pPr>
              <a:buFont typeface="Wingdings" panose="05000000000000000000" pitchFamily="2" charset="2"/>
              <a:buChar char="Ø"/>
            </a:pPr>
            <a:r>
              <a:rPr lang="en-IN" sz="2000" dirty="0">
                <a:solidFill>
                  <a:schemeClr val="accent1">
                    <a:lumMod val="75000"/>
                  </a:schemeClr>
                </a:solidFill>
              </a:rPr>
              <a:t>To find out the length of the string</a:t>
            </a:r>
          </a:p>
          <a:p>
            <a:pPr marL="0" indent="0">
              <a:buNone/>
            </a:pPr>
            <a:r>
              <a:rPr lang="en-IN" sz="2000" b="1" u="sng" dirty="0">
                <a:solidFill>
                  <a:schemeClr val="accent2">
                    <a:lumMod val="75000"/>
                  </a:schemeClr>
                </a:solidFill>
              </a:rPr>
              <a:t>Split String</a:t>
            </a:r>
          </a:p>
          <a:p>
            <a:pPr marL="0" indent="0">
              <a:buNone/>
            </a:pPr>
            <a:r>
              <a:rPr lang="en-US" sz="2000" dirty="0">
                <a:solidFill>
                  <a:schemeClr val="accent1">
                    <a:lumMod val="75000"/>
                  </a:schemeClr>
                </a:solidFill>
              </a:rPr>
              <a:t>split() method returns a list where the text between the specified separator becomes the list items.</a:t>
            </a:r>
            <a:endParaRPr lang="en-IN" sz="2000" dirty="0">
              <a:solidFill>
                <a:schemeClr val="accent1">
                  <a:lumMod val="75000"/>
                </a:schemeClr>
              </a:solidFill>
            </a:endParaRPr>
          </a:p>
          <a:p>
            <a:pPr marL="0" indent="0">
              <a:buNone/>
            </a:pPr>
            <a:r>
              <a:rPr lang="en-US" sz="2000" dirty="0" err="1">
                <a:solidFill>
                  <a:schemeClr val="accent1">
                    <a:lumMod val="75000"/>
                  </a:schemeClr>
                </a:solidFill>
              </a:rPr>
              <a:t>sentense</a:t>
            </a:r>
            <a:r>
              <a:rPr lang="en-US" sz="2000" dirty="0">
                <a:solidFill>
                  <a:schemeClr val="accent1">
                    <a:lumMod val="75000"/>
                  </a:schemeClr>
                </a:solidFill>
              </a:rPr>
              <a:t>= "Hello, </a:t>
            </a:r>
            <a:r>
              <a:rPr lang="en-US" sz="2000" dirty="0" err="1">
                <a:solidFill>
                  <a:schemeClr val="accent1">
                    <a:lumMod val="75000"/>
                  </a:schemeClr>
                </a:solidFill>
              </a:rPr>
              <a:t>bangalore</a:t>
            </a:r>
            <a:r>
              <a:rPr lang="en-US" sz="2000" dirty="0">
                <a:solidFill>
                  <a:schemeClr val="accent1">
                    <a:lumMod val="75000"/>
                  </a:schemeClr>
                </a:solidFill>
              </a:rPr>
              <a:t> ,how ,are, you, doing ,today!"</a:t>
            </a:r>
          </a:p>
          <a:p>
            <a:pPr marL="0" indent="0">
              <a:buNone/>
            </a:pPr>
            <a:r>
              <a:rPr lang="en-US" sz="2000" dirty="0" err="1">
                <a:solidFill>
                  <a:schemeClr val="accent1">
                    <a:lumMod val="75000"/>
                  </a:schemeClr>
                </a:solidFill>
              </a:rPr>
              <a:t>list_in</a:t>
            </a:r>
            <a:r>
              <a:rPr lang="en-US" sz="2000" dirty="0">
                <a:solidFill>
                  <a:schemeClr val="accent1">
                    <a:lumMod val="75000"/>
                  </a:schemeClr>
                </a:solidFill>
              </a:rPr>
              <a:t>=</a:t>
            </a:r>
            <a:r>
              <a:rPr lang="en-US" sz="2000" dirty="0" err="1">
                <a:solidFill>
                  <a:schemeClr val="accent1">
                    <a:lumMod val="75000"/>
                  </a:schemeClr>
                </a:solidFill>
              </a:rPr>
              <a:t>sentense.split</a:t>
            </a:r>
            <a:r>
              <a:rPr lang="en-US" sz="2000" dirty="0">
                <a:solidFill>
                  <a:schemeClr val="accent1">
                    <a:lumMod val="75000"/>
                  </a:schemeClr>
                </a:solidFill>
              </a:rPr>
              <a:t>(",")</a:t>
            </a:r>
          </a:p>
          <a:p>
            <a:pPr marL="0" indent="0">
              <a:buNone/>
            </a:pPr>
            <a:r>
              <a:rPr lang="en-US" sz="2000" dirty="0">
                <a:solidFill>
                  <a:schemeClr val="accent1">
                    <a:lumMod val="75000"/>
                  </a:schemeClr>
                </a:solidFill>
              </a:rPr>
              <a:t>for </a:t>
            </a:r>
            <a:r>
              <a:rPr lang="en-US" sz="2000" dirty="0" err="1">
                <a:solidFill>
                  <a:schemeClr val="accent1">
                    <a:lumMod val="75000"/>
                  </a:schemeClr>
                </a:solidFill>
              </a:rPr>
              <a:t>i</a:t>
            </a:r>
            <a:r>
              <a:rPr lang="en-US" sz="2000" dirty="0">
                <a:solidFill>
                  <a:schemeClr val="accent1">
                    <a:lumMod val="75000"/>
                  </a:schemeClr>
                </a:solidFill>
              </a:rPr>
              <a:t> in </a:t>
            </a:r>
            <a:r>
              <a:rPr lang="en-US" sz="2000" dirty="0" err="1">
                <a:solidFill>
                  <a:schemeClr val="accent1">
                    <a:lumMod val="75000"/>
                  </a:schemeClr>
                </a:solidFill>
              </a:rPr>
              <a:t>list_in</a:t>
            </a:r>
            <a:r>
              <a:rPr lang="en-US" sz="2000" dirty="0">
                <a:solidFill>
                  <a:schemeClr val="accent1">
                    <a:lumMod val="75000"/>
                  </a:schemeClr>
                </a:solidFill>
              </a:rPr>
              <a:t>:</a:t>
            </a:r>
          </a:p>
          <a:p>
            <a:pPr marL="0" indent="0">
              <a:buNone/>
            </a:pPr>
            <a:r>
              <a:rPr lang="en-US" sz="2000" dirty="0">
                <a:solidFill>
                  <a:schemeClr val="accent1">
                    <a:lumMod val="75000"/>
                  </a:schemeClr>
                </a:solidFill>
              </a:rPr>
              <a:t>    print(</a:t>
            </a:r>
            <a:r>
              <a:rPr lang="en-US" sz="2000" dirty="0" err="1">
                <a:solidFill>
                  <a:schemeClr val="accent1">
                    <a:lumMod val="75000"/>
                  </a:schemeClr>
                </a:solidFill>
              </a:rPr>
              <a:t>i</a:t>
            </a:r>
            <a:r>
              <a:rPr lang="en-US" sz="2000" dirty="0">
                <a:solidFill>
                  <a:schemeClr val="accent1">
                    <a:lumMod val="75000"/>
                  </a:schemeClr>
                </a:solidFill>
              </a:rPr>
              <a:t>)</a:t>
            </a:r>
            <a:endParaRPr lang="en-IN" sz="2000" dirty="0">
              <a:solidFill>
                <a:schemeClr val="accent1">
                  <a:lumMod val="75000"/>
                </a:schemeClr>
              </a:solidFill>
            </a:endParaRPr>
          </a:p>
        </p:txBody>
      </p:sp>
      <p:sp>
        <p:nvSpPr>
          <p:cNvPr id="5" name="Rectangle 4">
            <a:extLst>
              <a:ext uri="{FF2B5EF4-FFF2-40B4-BE49-F238E27FC236}">
                <a16:creationId xmlns:a16="http://schemas.microsoft.com/office/drawing/2014/main" id="{94B8DFEC-EA7B-A225-AA67-784CB0041D4F}"/>
              </a:ext>
            </a:extLst>
          </p:cNvPr>
          <p:cNvSpPr/>
          <p:nvPr/>
        </p:nvSpPr>
        <p:spPr>
          <a:xfrm>
            <a:off x="7130374" y="0"/>
            <a:ext cx="506162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900" b="1" dirty="0">
                <a:solidFill>
                  <a:schemeClr val="accent2">
                    <a:lumMod val="75000"/>
                  </a:schemeClr>
                </a:solidFill>
              </a:rPr>
              <a:t>Concatenating</a:t>
            </a:r>
            <a:r>
              <a:rPr lang="en-IN" sz="2000" b="1" i="0" dirty="0">
                <a:solidFill>
                  <a:srgbClr val="273239"/>
                </a:solidFill>
                <a:effectLst/>
                <a:latin typeface="Nunito" pitchFamily="2" charset="0"/>
              </a:rPr>
              <a:t> </a:t>
            </a:r>
          </a:p>
          <a:p>
            <a:r>
              <a:rPr lang="en-US" sz="1900" dirty="0">
                <a:solidFill>
                  <a:schemeClr val="accent1">
                    <a:lumMod val="75000"/>
                  </a:schemeClr>
                </a:solidFill>
              </a:rPr>
              <a:t>string1 = "Hello"</a:t>
            </a:r>
          </a:p>
          <a:p>
            <a:r>
              <a:rPr lang="en-US" sz="1900" dirty="0">
                <a:solidFill>
                  <a:schemeClr val="accent1">
                    <a:lumMod val="75000"/>
                  </a:schemeClr>
                </a:solidFill>
              </a:rPr>
              <a:t>string2 = "Bangalore"</a:t>
            </a:r>
          </a:p>
          <a:p>
            <a:r>
              <a:rPr lang="en-US" sz="1900" dirty="0">
                <a:solidFill>
                  <a:schemeClr val="accent1">
                    <a:lumMod val="75000"/>
                  </a:schemeClr>
                </a:solidFill>
              </a:rPr>
              <a:t>string3 = string1 + " " + string2</a:t>
            </a:r>
          </a:p>
          <a:p>
            <a:r>
              <a:rPr lang="en-US" sz="1900" dirty="0">
                <a:solidFill>
                  <a:schemeClr val="accent1">
                    <a:lumMod val="75000"/>
                  </a:schemeClr>
                </a:solidFill>
              </a:rPr>
              <a:t>print(string3)</a:t>
            </a:r>
          </a:p>
          <a:p>
            <a:endParaRPr lang="en-US" sz="1900" dirty="0">
              <a:solidFill>
                <a:schemeClr val="accent1">
                  <a:lumMod val="75000"/>
                </a:schemeClr>
              </a:solidFill>
            </a:endParaRPr>
          </a:p>
          <a:p>
            <a:endParaRPr lang="en-US" sz="1900" dirty="0">
              <a:solidFill>
                <a:schemeClr val="accent1">
                  <a:lumMod val="75000"/>
                </a:schemeClr>
              </a:solidFill>
            </a:endParaRPr>
          </a:p>
          <a:p>
            <a:r>
              <a:rPr lang="en-US" sz="1900" b="1" dirty="0">
                <a:solidFill>
                  <a:schemeClr val="accent2">
                    <a:lumMod val="75000"/>
                  </a:schemeClr>
                </a:solidFill>
              </a:rPr>
              <a:t>String Length</a:t>
            </a:r>
          </a:p>
          <a:p>
            <a:r>
              <a:rPr lang="en-US" sz="1900" dirty="0" err="1">
                <a:solidFill>
                  <a:schemeClr val="accent1">
                    <a:lumMod val="75000"/>
                  </a:schemeClr>
                </a:solidFill>
              </a:rPr>
              <a:t>my_str</a:t>
            </a:r>
            <a:r>
              <a:rPr lang="en-US" sz="1900" dirty="0">
                <a:solidFill>
                  <a:schemeClr val="accent1">
                    <a:lumMod val="75000"/>
                  </a:schemeClr>
                </a:solidFill>
              </a:rPr>
              <a:t>="hello world"</a:t>
            </a:r>
          </a:p>
          <a:p>
            <a:r>
              <a:rPr lang="en-US" sz="1900" dirty="0">
                <a:solidFill>
                  <a:schemeClr val="accent1">
                    <a:lumMod val="75000"/>
                  </a:schemeClr>
                </a:solidFill>
              </a:rPr>
              <a:t>print(</a:t>
            </a:r>
            <a:r>
              <a:rPr lang="en-US" sz="1900" dirty="0" err="1">
                <a:solidFill>
                  <a:schemeClr val="accent1">
                    <a:lumMod val="75000"/>
                  </a:schemeClr>
                </a:solidFill>
              </a:rPr>
              <a:t>len</a:t>
            </a:r>
            <a:r>
              <a:rPr lang="en-US" sz="1900" dirty="0">
                <a:solidFill>
                  <a:schemeClr val="accent1">
                    <a:lumMod val="75000"/>
                  </a:schemeClr>
                </a:solidFill>
              </a:rPr>
              <a:t>(</a:t>
            </a:r>
            <a:r>
              <a:rPr lang="en-US" sz="1900" dirty="0" err="1">
                <a:solidFill>
                  <a:schemeClr val="accent1">
                    <a:lumMod val="75000"/>
                  </a:schemeClr>
                </a:solidFill>
              </a:rPr>
              <a:t>my_str</a:t>
            </a:r>
            <a:r>
              <a:rPr lang="en-US" sz="1900" dirty="0">
                <a:solidFill>
                  <a:schemeClr val="accent1">
                    <a:lumMod val="75000"/>
                  </a:schemeClr>
                </a:solidFill>
              </a:rPr>
              <a:t>))</a:t>
            </a:r>
          </a:p>
          <a:p>
            <a:pPr marL="342900" indent="-342900">
              <a:buAutoNum type="arabicPeriod"/>
            </a:pPr>
            <a:endParaRPr lang="en-IN" dirty="0"/>
          </a:p>
        </p:txBody>
      </p:sp>
    </p:spTree>
    <p:extLst>
      <p:ext uri="{BB962C8B-B14F-4D97-AF65-F5344CB8AC3E}">
        <p14:creationId xmlns:p14="http://schemas.microsoft.com/office/powerpoint/2010/main" val="219837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6F22C-6969-A654-8F19-5975E9782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3F989-D9B1-4F2E-833C-2091AD64F6C5}"/>
              </a:ext>
            </a:extLst>
          </p:cNvPr>
          <p:cNvSpPr>
            <a:spLocks noGrp="1"/>
          </p:cNvSpPr>
          <p:nvPr>
            <p:ph idx="1"/>
          </p:nvPr>
        </p:nvSpPr>
        <p:spPr>
          <a:xfrm>
            <a:off x="-1" y="0"/>
            <a:ext cx="12120465" cy="6858000"/>
          </a:xfrm>
        </p:spPr>
        <p:txBody>
          <a:bodyPr>
            <a:normAutofit/>
          </a:bodyPr>
          <a:lstStyle/>
          <a:p>
            <a:pPr marL="0" indent="0">
              <a:buNone/>
            </a:pPr>
            <a:r>
              <a:rPr lang="en-IN" sz="2000" b="1" u="sng" dirty="0">
                <a:solidFill>
                  <a:schemeClr val="accent2">
                    <a:lumMod val="75000"/>
                  </a:schemeClr>
                </a:solidFill>
              </a:rPr>
              <a:t>String Immutability (String Methods):</a:t>
            </a:r>
          </a:p>
          <a:p>
            <a:pPr marL="0" indent="0">
              <a:buNone/>
            </a:pPr>
            <a:r>
              <a:rPr lang="en-US" sz="1800" dirty="0">
                <a:solidFill>
                  <a:schemeClr val="accent1">
                    <a:lumMod val="75000"/>
                  </a:schemeClr>
                </a:solidFill>
              </a:rPr>
              <a:t>the string data types are immutable. Which means a string value cannot be updated once its created. other immutable data types are integers, float, Boolean. immutability of string is very useful as it helps in hashing, performance optimization, safety, ease of use.</a:t>
            </a:r>
            <a:endParaRPr lang="en-IN" sz="1800" dirty="0">
              <a:solidFill>
                <a:schemeClr val="accent1">
                  <a:lumMod val="75000"/>
                </a:schemeClr>
              </a:solidFill>
            </a:endParaRPr>
          </a:p>
          <a:p>
            <a:pPr marL="0" indent="0">
              <a:buNone/>
            </a:pPr>
            <a:r>
              <a:rPr lang="fr-FR" sz="1800" b="1" dirty="0">
                <a:solidFill>
                  <a:schemeClr val="accent2">
                    <a:lumMod val="75000"/>
                  </a:schemeClr>
                </a:solidFill>
              </a:rPr>
              <a:t>Ex: </a:t>
            </a:r>
            <a:r>
              <a:rPr lang="fr-FR" sz="1800" dirty="0">
                <a:solidFill>
                  <a:schemeClr val="accent1">
                    <a:lumMod val="75000"/>
                  </a:schemeClr>
                </a:solidFill>
              </a:rPr>
              <a:t>text1= "Hello Bangalore"</a:t>
            </a:r>
          </a:p>
          <a:p>
            <a:pPr marL="0" indent="0">
              <a:buNone/>
            </a:pPr>
            <a:r>
              <a:rPr lang="fr-FR" sz="1800" dirty="0" err="1">
                <a:solidFill>
                  <a:schemeClr val="accent1">
                    <a:lumMod val="75000"/>
                  </a:schemeClr>
                </a:solidFill>
              </a:rPr>
              <a:t>print</a:t>
            </a:r>
            <a:r>
              <a:rPr lang="fr-FR" sz="1800" dirty="0">
                <a:solidFill>
                  <a:schemeClr val="accent1">
                    <a:lumMod val="75000"/>
                  </a:schemeClr>
                </a:solidFill>
              </a:rPr>
              <a:t> (type(text1))</a:t>
            </a:r>
          </a:p>
          <a:p>
            <a:pPr marL="0" indent="0">
              <a:buNone/>
            </a:pPr>
            <a:r>
              <a:rPr lang="fr-FR" sz="1800" dirty="0">
                <a:solidFill>
                  <a:schemeClr val="accent1">
                    <a:lumMod val="75000"/>
                  </a:schemeClr>
                </a:solidFill>
              </a:rPr>
              <a:t>text1[0] = ‘M’</a:t>
            </a:r>
          </a:p>
          <a:p>
            <a:pPr marL="0" indent="0">
              <a:buNone/>
            </a:pPr>
            <a:endParaRPr lang="fr-FR" sz="1800" dirty="0">
              <a:solidFill>
                <a:schemeClr val="accent1">
                  <a:lumMod val="75000"/>
                </a:schemeClr>
              </a:solidFill>
            </a:endParaRPr>
          </a:p>
          <a:p>
            <a:pPr marL="0" indent="0">
              <a:buNone/>
            </a:pPr>
            <a:r>
              <a:rPr lang="en-US" sz="1800" dirty="0">
                <a:solidFill>
                  <a:schemeClr val="accent1">
                    <a:lumMod val="75000"/>
                  </a:schemeClr>
                </a:solidFill>
              </a:rPr>
              <a:t>Immutability is the property of an object according to which we can not change the object after we declared or after the creation of it. Some other immutable datatypes are such as strings, numbers (integers, floats, complex numbers), tuples, and frozen sets. Mutable objects are List, Dictionary, and Set.</a:t>
            </a:r>
          </a:p>
          <a:p>
            <a:pPr marL="0" indent="0">
              <a:buNone/>
            </a:pPr>
            <a:endParaRPr lang="en-US" sz="1800" dirty="0">
              <a:solidFill>
                <a:schemeClr val="accent1">
                  <a:lumMod val="75000"/>
                </a:schemeClr>
              </a:solidFill>
            </a:endParaRPr>
          </a:p>
          <a:p>
            <a:pPr marL="0" indent="0">
              <a:buNone/>
            </a:pPr>
            <a:r>
              <a:rPr lang="en-US" sz="1800" dirty="0">
                <a:solidFill>
                  <a:schemeClr val="accent1">
                    <a:lumMod val="75000"/>
                  </a:schemeClr>
                </a:solidFill>
              </a:rPr>
              <a:t>further verify this by checking the memory location address of the position of the letters of the string. As you can see above a and a point to same location. Also N and N also point to the same location.</a:t>
            </a:r>
          </a:p>
          <a:p>
            <a:pPr marL="0" indent="0">
              <a:buNone/>
            </a:pPr>
            <a:r>
              <a:rPr lang="fr-FR" sz="1800" b="1" dirty="0">
                <a:solidFill>
                  <a:schemeClr val="accent2">
                    <a:lumMod val="75000"/>
                  </a:schemeClr>
                </a:solidFill>
              </a:rPr>
              <a:t>Ex: </a:t>
            </a:r>
            <a:r>
              <a:rPr lang="en-US" sz="1800" dirty="0">
                <a:solidFill>
                  <a:schemeClr val="accent1">
                    <a:lumMod val="75000"/>
                  </a:schemeClr>
                </a:solidFill>
              </a:rPr>
              <a:t>x = 'banana'</a:t>
            </a:r>
          </a:p>
          <a:p>
            <a:pPr marL="0" indent="0">
              <a:buNone/>
            </a:pPr>
            <a:r>
              <a:rPr lang="en-US" sz="1800" dirty="0">
                <a:solidFill>
                  <a:schemeClr val="accent1">
                    <a:lumMod val="75000"/>
                  </a:schemeClr>
                </a:solidFill>
              </a:rPr>
              <a:t>for </a:t>
            </a:r>
            <a:r>
              <a:rPr lang="en-US" sz="1800" dirty="0" err="1">
                <a:solidFill>
                  <a:schemeClr val="accent1">
                    <a:lumMod val="75000"/>
                  </a:schemeClr>
                </a:solidFill>
              </a:rPr>
              <a:t>idx</a:t>
            </a:r>
            <a:r>
              <a:rPr lang="en-US" sz="1800" dirty="0">
                <a:solidFill>
                  <a:schemeClr val="accent1">
                    <a:lumMod val="75000"/>
                  </a:schemeClr>
                </a:solidFill>
              </a:rPr>
              <a:t> in range (0,5):</a:t>
            </a:r>
          </a:p>
          <a:p>
            <a:pPr marL="0" indent="0">
              <a:buNone/>
            </a:pPr>
            <a:r>
              <a:rPr lang="en-US" sz="1800" dirty="0">
                <a:solidFill>
                  <a:schemeClr val="accent1">
                    <a:lumMod val="75000"/>
                  </a:schemeClr>
                </a:solidFill>
              </a:rPr>
              <a:t>    print (x[</a:t>
            </a:r>
            <a:r>
              <a:rPr lang="en-US" sz="1800" dirty="0" err="1">
                <a:solidFill>
                  <a:schemeClr val="accent1">
                    <a:lumMod val="75000"/>
                  </a:schemeClr>
                </a:solidFill>
              </a:rPr>
              <a:t>idx</a:t>
            </a:r>
            <a:r>
              <a:rPr lang="en-US" sz="1800" dirty="0">
                <a:solidFill>
                  <a:schemeClr val="accent1">
                    <a:lumMod val="75000"/>
                  </a:schemeClr>
                </a:solidFill>
              </a:rPr>
              <a:t>], "=", id(x[</a:t>
            </a:r>
            <a:r>
              <a:rPr lang="en-US" sz="1800" dirty="0" err="1">
                <a:solidFill>
                  <a:schemeClr val="accent1">
                    <a:lumMod val="75000"/>
                  </a:schemeClr>
                </a:solidFill>
              </a:rPr>
              <a:t>idx</a:t>
            </a:r>
            <a:r>
              <a:rPr lang="en-US" sz="1800" dirty="0">
                <a:solidFill>
                  <a:schemeClr val="accent1">
                    <a:lumMod val="75000"/>
                  </a:schemeClr>
                </a:solidFill>
              </a:rPr>
              <a:t>]))</a:t>
            </a:r>
          </a:p>
          <a:p>
            <a:pPr marL="0" indent="0">
              <a:buNone/>
            </a:pPr>
            <a:endParaRPr lang="en-US" sz="1800" dirty="0">
              <a:solidFill>
                <a:schemeClr val="accent1">
                  <a:lumMod val="75000"/>
                </a:schemeClr>
              </a:solidFill>
            </a:endParaRPr>
          </a:p>
          <a:p>
            <a:pPr marL="0" indent="0">
              <a:buNone/>
            </a:pPr>
            <a:endParaRPr lang="en-US" sz="2000" b="1" u="sng" dirty="0">
              <a:solidFill>
                <a:schemeClr val="accent2">
                  <a:lumMod val="75000"/>
                </a:schemeClr>
              </a:solidFill>
            </a:endParaRPr>
          </a:p>
          <a:p>
            <a:pPr marL="0" indent="0">
              <a:buNone/>
            </a:pPr>
            <a:endParaRPr lang="fr-FR" sz="1800" dirty="0">
              <a:solidFill>
                <a:schemeClr val="accent1">
                  <a:lumMod val="75000"/>
                </a:schemeClr>
              </a:solidFill>
            </a:endParaRPr>
          </a:p>
        </p:txBody>
      </p:sp>
    </p:spTree>
    <p:extLst>
      <p:ext uri="{BB962C8B-B14F-4D97-AF65-F5344CB8AC3E}">
        <p14:creationId xmlns:p14="http://schemas.microsoft.com/office/powerpoint/2010/main" val="3366490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C8551-5CE8-95FC-FED3-EF77C07A56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E05DD-78CA-6EBD-D02C-D7895F52048C}"/>
              </a:ext>
            </a:extLst>
          </p:cNvPr>
          <p:cNvSpPr>
            <a:spLocks noGrp="1"/>
          </p:cNvSpPr>
          <p:nvPr>
            <p:ph idx="1"/>
          </p:nvPr>
        </p:nvSpPr>
        <p:spPr>
          <a:xfrm>
            <a:off x="-1" y="0"/>
            <a:ext cx="12120465" cy="6858000"/>
          </a:xfrm>
        </p:spPr>
        <p:txBody>
          <a:bodyPr>
            <a:normAutofit/>
          </a:bodyPr>
          <a:lstStyle/>
          <a:p>
            <a:pPr marL="0" indent="0">
              <a:buNone/>
            </a:pPr>
            <a:r>
              <a:rPr lang="en-US" sz="2000" b="1" u="sng" dirty="0">
                <a:solidFill>
                  <a:schemeClr val="accent2">
                    <a:lumMod val="75000"/>
                  </a:schemeClr>
                </a:solidFill>
              </a:rPr>
              <a:t>Benefits of Immutable Objects</a:t>
            </a:r>
          </a:p>
          <a:p>
            <a:pPr marL="0" indent="0">
              <a:buNone/>
            </a:pPr>
            <a:r>
              <a:rPr lang="fr-FR" sz="1800" b="1" dirty="0">
                <a:solidFill>
                  <a:schemeClr val="accent1">
                    <a:lumMod val="75000"/>
                  </a:schemeClr>
                </a:solidFill>
              </a:rPr>
              <a:t>Memory Efficience: </a:t>
            </a:r>
            <a:r>
              <a:rPr lang="en-US" sz="1800" dirty="0">
                <a:solidFill>
                  <a:schemeClr val="accent1">
                    <a:lumMod val="75000"/>
                  </a:schemeClr>
                </a:solidFill>
              </a:rPr>
              <a:t>Since immutable objects cannot change their value, Python can optimize memory usage. Reusing the same immutable object across the program whenever possible reduces memory overhead.</a:t>
            </a:r>
          </a:p>
          <a:p>
            <a:pPr marL="0" indent="0">
              <a:buNone/>
            </a:pPr>
            <a:r>
              <a:rPr lang="en-US" sz="1800" b="1" dirty="0">
                <a:solidFill>
                  <a:schemeClr val="accent1">
                    <a:lumMod val="75000"/>
                  </a:schemeClr>
                </a:solidFill>
              </a:rPr>
              <a:t>Predictability and Debugging: </a:t>
            </a:r>
            <a:r>
              <a:rPr lang="en-US" sz="1800" dirty="0">
                <a:solidFill>
                  <a:schemeClr val="accent1">
                    <a:lumMod val="75000"/>
                  </a:schemeClr>
                </a:solidFill>
              </a:rPr>
              <a:t>With immutability, you can be confident that a given object’s value will not change unexpectedly, leading to more predictable and easier-to-debug code.</a:t>
            </a:r>
          </a:p>
          <a:p>
            <a:pPr marL="0" indent="0">
              <a:buNone/>
            </a:pPr>
            <a:r>
              <a:rPr lang="en-US" sz="1800" b="1" dirty="0">
                <a:solidFill>
                  <a:schemeClr val="accent1">
                    <a:lumMod val="75000"/>
                  </a:schemeClr>
                </a:solidFill>
              </a:rPr>
              <a:t>Performance Optimization: </a:t>
            </a:r>
            <a:r>
              <a:rPr lang="en-US" sz="1800" dirty="0">
                <a:solidFill>
                  <a:schemeClr val="accent1">
                    <a:lumMod val="75000"/>
                  </a:schemeClr>
                </a:solidFill>
              </a:rPr>
              <a:t>Immutable objects facilitate certain performance optimizations, such as caching hash values for quick dictionary lookups.</a:t>
            </a:r>
          </a:p>
          <a:p>
            <a:pPr marL="0" indent="0">
              <a:buNone/>
            </a:pPr>
            <a:r>
              <a:rPr lang="en-US" sz="1800" b="1" dirty="0">
                <a:solidFill>
                  <a:schemeClr val="accent1">
                    <a:lumMod val="75000"/>
                  </a:schemeClr>
                </a:solidFill>
              </a:rPr>
              <a:t>Thread Safety: </a:t>
            </a:r>
            <a:r>
              <a:rPr lang="en-US" sz="1800" dirty="0">
                <a:solidFill>
                  <a:schemeClr val="accent1">
                    <a:lumMod val="75000"/>
                  </a:schemeClr>
                </a:solidFill>
              </a:rPr>
              <a:t>Immutability provides inherent thread safety. When multiple threads access the same immutable object, there’s no risk of data corruption due to concurrent modifications.</a:t>
            </a:r>
          </a:p>
          <a:p>
            <a:pPr marL="0" indent="0">
              <a:buNone/>
            </a:pPr>
            <a:r>
              <a:rPr lang="en-US" sz="1800" b="1" dirty="0">
                <a:solidFill>
                  <a:schemeClr val="accent1">
                    <a:lumMod val="75000"/>
                  </a:schemeClr>
                </a:solidFill>
              </a:rPr>
              <a:t>Hash ability and Dictionary Keys: </a:t>
            </a:r>
            <a:r>
              <a:rPr lang="en-US" sz="1800" dirty="0">
                <a:solidFill>
                  <a:schemeClr val="accent1">
                    <a:lumMod val="75000"/>
                  </a:schemeClr>
                </a:solidFill>
              </a:rPr>
              <a:t>Immutable objects can be used as keys in dictionaries because their hash value remains constant, ensuring that the key-value mapping is consistent.</a:t>
            </a:r>
          </a:p>
          <a:p>
            <a:pPr marL="0" indent="0">
              <a:buNone/>
            </a:pPr>
            <a:endParaRPr lang="en-US" sz="1800" dirty="0">
              <a:solidFill>
                <a:schemeClr val="accent1">
                  <a:lumMod val="75000"/>
                </a:schemeClr>
              </a:solidFill>
            </a:endParaRPr>
          </a:p>
          <a:p>
            <a:pPr marL="0" indent="0">
              <a:buNone/>
            </a:pPr>
            <a:r>
              <a:rPr lang="en-US" sz="2000" b="1" u="sng" dirty="0">
                <a:solidFill>
                  <a:schemeClr val="accent2">
                    <a:lumMod val="75000"/>
                  </a:schemeClr>
                </a:solidFill>
              </a:rPr>
              <a:t>Ways to Deal with Immutability</a:t>
            </a:r>
          </a:p>
          <a:p>
            <a:pPr marL="0" indent="0">
              <a:buNone/>
            </a:pPr>
            <a:r>
              <a:rPr lang="en-US" sz="1800" dirty="0">
                <a:solidFill>
                  <a:schemeClr val="accent1">
                    <a:lumMod val="75000"/>
                  </a:schemeClr>
                </a:solidFill>
              </a:rPr>
              <a:t>String Slicing, Reassembling and Concatenation</a:t>
            </a:r>
          </a:p>
          <a:p>
            <a:pPr marL="0" indent="0">
              <a:buNone/>
            </a:pPr>
            <a:r>
              <a:rPr lang="en-US" sz="1800" dirty="0">
                <a:solidFill>
                  <a:schemeClr val="accent1">
                    <a:lumMod val="75000"/>
                  </a:schemeClr>
                </a:solidFill>
              </a:rPr>
              <a:t>Using the join() method</a:t>
            </a:r>
          </a:p>
          <a:p>
            <a:pPr marL="0" indent="0">
              <a:buNone/>
            </a:pPr>
            <a:r>
              <a:rPr lang="en-US" sz="1800" dirty="0">
                <a:solidFill>
                  <a:schemeClr val="accent1">
                    <a:lumMod val="75000"/>
                  </a:schemeClr>
                </a:solidFill>
              </a:rPr>
              <a:t>Using String Formatting</a:t>
            </a:r>
          </a:p>
          <a:p>
            <a:pPr marL="0" indent="0">
              <a:buNone/>
            </a:pPr>
            <a:r>
              <a:rPr lang="en-US" sz="1800" dirty="0">
                <a:solidFill>
                  <a:schemeClr val="accent1">
                    <a:lumMod val="75000"/>
                  </a:schemeClr>
                </a:solidFill>
              </a:rPr>
              <a:t>Converting to Mutable Data Structures</a:t>
            </a:r>
            <a:endParaRPr lang="fr-FR" sz="1800" dirty="0">
              <a:solidFill>
                <a:schemeClr val="accent1">
                  <a:lumMod val="75000"/>
                </a:schemeClr>
              </a:solidFill>
            </a:endParaRPr>
          </a:p>
        </p:txBody>
      </p:sp>
    </p:spTree>
    <p:extLst>
      <p:ext uri="{BB962C8B-B14F-4D97-AF65-F5344CB8AC3E}">
        <p14:creationId xmlns:p14="http://schemas.microsoft.com/office/powerpoint/2010/main" val="3712171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E2109-5302-1424-9276-02D1E4D6E2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59575-4C27-9580-488E-8C883B43E622}"/>
              </a:ext>
            </a:extLst>
          </p:cNvPr>
          <p:cNvSpPr>
            <a:spLocks noGrp="1"/>
          </p:cNvSpPr>
          <p:nvPr>
            <p:ph idx="1"/>
          </p:nvPr>
        </p:nvSpPr>
        <p:spPr>
          <a:xfrm>
            <a:off x="-1" y="0"/>
            <a:ext cx="12192001" cy="6858000"/>
          </a:xfrm>
        </p:spPr>
        <p:txBody>
          <a:bodyPr>
            <a:normAutofit lnSpcReduction="10000"/>
          </a:bodyPr>
          <a:lstStyle/>
          <a:p>
            <a:pPr marL="0" indent="0">
              <a:buNone/>
            </a:pPr>
            <a:r>
              <a:rPr lang="en-US" sz="2000" b="1" u="sng" dirty="0">
                <a:solidFill>
                  <a:schemeClr val="accent2">
                    <a:lumMod val="75000"/>
                  </a:schemeClr>
                </a:solidFill>
              </a:rPr>
              <a:t>Ways to Deal with Immutability</a:t>
            </a:r>
          </a:p>
          <a:p>
            <a:pPr marL="0" indent="0">
              <a:buNone/>
            </a:pPr>
            <a:r>
              <a:rPr lang="en-US" sz="1800" b="1" dirty="0">
                <a:solidFill>
                  <a:schemeClr val="accent1">
                    <a:lumMod val="75000"/>
                  </a:schemeClr>
                </a:solidFill>
              </a:rPr>
              <a:t>Formatting String by format() Method</a:t>
            </a:r>
            <a:r>
              <a:rPr lang="fr-FR" sz="1800" b="1" dirty="0">
                <a:solidFill>
                  <a:schemeClr val="accent1">
                    <a:lumMod val="75000"/>
                  </a:schemeClr>
                </a:solidFill>
              </a:rPr>
              <a:t>: </a:t>
            </a:r>
            <a:r>
              <a:rPr lang="en-US" sz="1800" dirty="0">
                <a:solidFill>
                  <a:schemeClr val="accent1">
                    <a:lumMod val="75000"/>
                  </a:schemeClr>
                </a:solidFill>
              </a:rPr>
              <a:t>using {} as a placeholder and then we have </a:t>
            </a:r>
            <a:r>
              <a:rPr lang="en-US" sz="1800" dirty="0" err="1">
                <a:solidFill>
                  <a:schemeClr val="accent1">
                    <a:lumMod val="75000"/>
                  </a:schemeClr>
                </a:solidFill>
              </a:rPr>
              <a:t>called.format</a:t>
            </a:r>
            <a:r>
              <a:rPr lang="en-US" sz="1800" dirty="0">
                <a:solidFill>
                  <a:schemeClr val="accent1">
                    <a:lumMod val="75000"/>
                  </a:schemeClr>
                </a:solidFill>
              </a:rPr>
              <a:t>() method</a:t>
            </a:r>
          </a:p>
          <a:p>
            <a:pPr marL="0" indent="0">
              <a:buNone/>
            </a:pPr>
            <a:r>
              <a:rPr lang="en-US" sz="1800" dirty="0">
                <a:solidFill>
                  <a:schemeClr val="accent2">
                    <a:lumMod val="75000"/>
                  </a:schemeClr>
                </a:solidFill>
              </a:rPr>
              <a:t>Ex: </a:t>
            </a:r>
            <a:r>
              <a:rPr lang="en-US" sz="1800" dirty="0">
                <a:solidFill>
                  <a:schemeClr val="accent1">
                    <a:lumMod val="75000"/>
                  </a:schemeClr>
                </a:solidFill>
              </a:rPr>
              <a:t>wishing="hello </a:t>
            </a:r>
            <a:r>
              <a:rPr lang="en-US" sz="1800" dirty="0" err="1">
                <a:solidFill>
                  <a:schemeClr val="accent1">
                    <a:lumMod val="75000"/>
                  </a:schemeClr>
                </a:solidFill>
              </a:rPr>
              <a:t>sachin</a:t>
            </a:r>
            <a:r>
              <a:rPr lang="en-US" sz="1800" dirty="0">
                <a:solidFill>
                  <a:schemeClr val="accent1">
                    <a:lumMod val="75000"/>
                  </a:schemeClr>
                </a:solidFill>
              </a:rPr>
              <a:t> how are you doing"</a:t>
            </a:r>
          </a:p>
          <a:p>
            <a:pPr marL="0" indent="0">
              <a:buNone/>
            </a:pPr>
            <a:r>
              <a:rPr lang="en-US" sz="1800" dirty="0">
                <a:solidFill>
                  <a:schemeClr val="accent1">
                    <a:lumMod val="75000"/>
                  </a:schemeClr>
                </a:solidFill>
              </a:rPr>
              <a:t>wishing[6:13]="</a:t>
            </a:r>
            <a:r>
              <a:rPr lang="en-US" sz="1800" dirty="0" err="1">
                <a:solidFill>
                  <a:schemeClr val="accent1">
                    <a:lumMod val="75000"/>
                  </a:schemeClr>
                </a:solidFill>
              </a:rPr>
              <a:t>sehwag</a:t>
            </a:r>
            <a:r>
              <a:rPr lang="en-US" sz="1800" dirty="0">
                <a:solidFill>
                  <a:schemeClr val="accent1">
                    <a:lumMod val="75000"/>
                  </a:schemeClr>
                </a:solidFill>
              </a:rPr>
              <a:t>"</a:t>
            </a:r>
          </a:p>
          <a:p>
            <a:pPr marL="0" indent="0">
              <a:buNone/>
            </a:pPr>
            <a:r>
              <a:rPr lang="en-US" sz="1800" dirty="0">
                <a:solidFill>
                  <a:schemeClr val="accent1">
                    <a:lumMod val="75000"/>
                  </a:schemeClr>
                </a:solidFill>
              </a:rPr>
              <a:t>print(wishing)</a:t>
            </a:r>
          </a:p>
          <a:p>
            <a:pPr marL="0" indent="0">
              <a:buNone/>
            </a:pPr>
            <a:r>
              <a:rPr lang="en-US" sz="1800" dirty="0" err="1">
                <a:solidFill>
                  <a:schemeClr val="accent1">
                    <a:lumMod val="75000"/>
                  </a:schemeClr>
                </a:solidFill>
              </a:rPr>
              <a:t>TypeError</a:t>
            </a:r>
            <a:r>
              <a:rPr lang="en-US" sz="1800" dirty="0">
                <a:solidFill>
                  <a:schemeClr val="accent1">
                    <a:lumMod val="75000"/>
                  </a:schemeClr>
                </a:solidFill>
              </a:rPr>
              <a:t>: 'str' object does not support item assignment</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Using format method as shown below:</a:t>
            </a:r>
          </a:p>
          <a:p>
            <a:pPr marL="0" indent="0">
              <a:buNone/>
            </a:pPr>
            <a:r>
              <a:rPr lang="en-US" sz="1800" dirty="0">
                <a:solidFill>
                  <a:schemeClr val="accent1">
                    <a:lumMod val="75000"/>
                  </a:schemeClr>
                </a:solidFill>
              </a:rPr>
              <a:t>print('Hell {} how are you </a:t>
            </a:r>
            <a:r>
              <a:rPr lang="en-US" sz="1800" dirty="0" err="1">
                <a:solidFill>
                  <a:schemeClr val="accent1">
                    <a:lumMod val="75000"/>
                  </a:schemeClr>
                </a:solidFill>
              </a:rPr>
              <a:t>doing'.format</a:t>
            </a:r>
            <a:r>
              <a:rPr lang="en-US" sz="1800" dirty="0">
                <a:solidFill>
                  <a:schemeClr val="accent1">
                    <a:lumMod val="75000"/>
                  </a:schemeClr>
                </a:solidFill>
              </a:rPr>
              <a:t>('Sachin’))</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Ex: </a:t>
            </a:r>
            <a:r>
              <a:rPr lang="en-US" sz="1800" dirty="0" err="1">
                <a:solidFill>
                  <a:schemeClr val="accent1">
                    <a:lumMod val="75000"/>
                  </a:schemeClr>
                </a:solidFill>
              </a:rPr>
              <a:t>player_name</a:t>
            </a:r>
            <a:r>
              <a:rPr lang="en-US" sz="1800" dirty="0">
                <a:solidFill>
                  <a:schemeClr val="accent1">
                    <a:lumMod val="75000"/>
                  </a:schemeClr>
                </a:solidFill>
              </a:rPr>
              <a:t>=input("enter the player name: ")</a:t>
            </a:r>
          </a:p>
          <a:p>
            <a:pPr marL="0" indent="0">
              <a:buNone/>
            </a:pPr>
            <a:r>
              <a:rPr lang="en-US" sz="1800" dirty="0">
                <a:solidFill>
                  <a:schemeClr val="accent1">
                    <a:lumMod val="75000"/>
                  </a:schemeClr>
                </a:solidFill>
              </a:rPr>
              <a:t>print('Hell {} how are you </a:t>
            </a:r>
            <a:r>
              <a:rPr lang="en-US" sz="1800" dirty="0" err="1">
                <a:solidFill>
                  <a:schemeClr val="accent1">
                    <a:lumMod val="75000"/>
                  </a:schemeClr>
                </a:solidFill>
              </a:rPr>
              <a:t>doing.'.format</a:t>
            </a:r>
            <a:r>
              <a:rPr lang="en-US" sz="1800" dirty="0">
                <a:solidFill>
                  <a:schemeClr val="accent1">
                    <a:lumMod val="75000"/>
                  </a:schemeClr>
                </a:solidFill>
              </a:rPr>
              <a:t>(</a:t>
            </a:r>
            <a:r>
              <a:rPr lang="en-US" sz="1800" dirty="0" err="1">
                <a:solidFill>
                  <a:schemeClr val="accent1">
                    <a:lumMod val="75000"/>
                  </a:schemeClr>
                </a:solidFill>
              </a:rPr>
              <a:t>player_name</a:t>
            </a:r>
            <a:r>
              <a:rPr lang="en-US" sz="1800" dirty="0">
                <a:solidFill>
                  <a:schemeClr val="accent1">
                    <a:lumMod val="75000"/>
                  </a:schemeClr>
                </a:solidFill>
              </a:rPr>
              <a:t>))</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Index-based Insertion</a:t>
            </a:r>
          </a:p>
          <a:p>
            <a:pPr marL="0" indent="0">
              <a:buNone/>
            </a:pPr>
            <a:r>
              <a:rPr lang="en-US" sz="1800" dirty="0">
                <a:solidFill>
                  <a:schemeClr val="accent2">
                    <a:lumMod val="75000"/>
                  </a:schemeClr>
                </a:solidFill>
              </a:rPr>
              <a:t>Ex: </a:t>
            </a:r>
            <a:r>
              <a:rPr lang="en-US" sz="1800" dirty="0">
                <a:solidFill>
                  <a:schemeClr val="accent1">
                    <a:lumMod val="75000"/>
                  </a:schemeClr>
                </a:solidFill>
              </a:rPr>
              <a:t>print("hello Team, please find your positions team",</a:t>
            </a:r>
          </a:p>
          <a:p>
            <a:pPr marL="0" indent="0">
              <a:buNone/>
            </a:pPr>
            <a:r>
              <a:rPr lang="en-US" sz="1800" dirty="0">
                <a:solidFill>
                  <a:schemeClr val="accent1">
                    <a:lumMod val="75000"/>
                  </a:schemeClr>
                </a:solidFill>
              </a:rPr>
              <a:t>      'Opener = {1} \n </a:t>
            </a:r>
            <a:r>
              <a:rPr lang="en-US" sz="1800" dirty="0" err="1">
                <a:solidFill>
                  <a:schemeClr val="accent1">
                    <a:lumMod val="75000"/>
                  </a:schemeClr>
                </a:solidFill>
              </a:rPr>
              <a:t>Firstdown</a:t>
            </a:r>
            <a:r>
              <a:rPr lang="en-US" sz="1800" dirty="0">
                <a:solidFill>
                  <a:schemeClr val="accent1">
                    <a:lumMod val="75000"/>
                  </a:schemeClr>
                </a:solidFill>
              </a:rPr>
              <a:t> = {3} </a:t>
            </a:r>
            <a:r>
              <a:rPr lang="en-US" sz="1800" dirty="0" err="1">
                <a:solidFill>
                  <a:schemeClr val="accent1">
                    <a:lumMod val="75000"/>
                  </a:schemeClr>
                </a:solidFill>
              </a:rPr>
              <a:t>seconddown</a:t>
            </a:r>
            <a:r>
              <a:rPr lang="en-US" sz="1800" dirty="0">
                <a:solidFill>
                  <a:schemeClr val="accent1">
                    <a:lumMod val="75000"/>
                  </a:schemeClr>
                </a:solidFill>
              </a:rPr>
              <a:t> = {2} Keeper = {0}'.format("</a:t>
            </a:r>
            <a:r>
              <a:rPr lang="en-US" sz="1800" dirty="0" err="1">
                <a:solidFill>
                  <a:schemeClr val="accent1">
                    <a:lumMod val="75000"/>
                  </a:schemeClr>
                </a:solidFill>
              </a:rPr>
              <a:t>sachin</a:t>
            </a:r>
            <a:r>
              <a:rPr lang="en-US" sz="1800" dirty="0">
                <a:solidFill>
                  <a:schemeClr val="accent1">
                    <a:lumMod val="75000"/>
                  </a:schemeClr>
                </a:solidFill>
              </a:rPr>
              <a:t>","Dhoni","</a:t>
            </a:r>
            <a:r>
              <a:rPr lang="en-US" sz="1800" dirty="0" err="1">
                <a:solidFill>
                  <a:schemeClr val="accent1">
                    <a:lumMod val="75000"/>
                  </a:schemeClr>
                </a:solidFill>
              </a:rPr>
              <a:t>raina</a:t>
            </a:r>
            <a:r>
              <a:rPr lang="en-US" sz="1800" dirty="0">
                <a:solidFill>
                  <a:schemeClr val="accent1">
                    <a:lumMod val="75000"/>
                  </a:schemeClr>
                </a:solidFill>
              </a:rPr>
              <a:t>","Ganguly"))</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Ex: </a:t>
            </a:r>
            <a:r>
              <a:rPr lang="en-US" sz="1800" dirty="0" err="1">
                <a:solidFill>
                  <a:schemeClr val="accent1">
                    <a:lumMod val="75000"/>
                  </a:schemeClr>
                </a:solidFill>
              </a:rPr>
              <a:t>sentense</a:t>
            </a:r>
            <a:r>
              <a:rPr lang="en-US" sz="1800" dirty="0">
                <a:solidFill>
                  <a:schemeClr val="accent1">
                    <a:lumMod val="75000"/>
                  </a:schemeClr>
                </a:solidFill>
              </a:rPr>
              <a:t> = "My name is {} and I am {} years </a:t>
            </a:r>
            <a:r>
              <a:rPr lang="en-US" sz="1800" dirty="0" err="1">
                <a:solidFill>
                  <a:schemeClr val="accent1">
                    <a:lumMod val="75000"/>
                  </a:schemeClr>
                </a:solidFill>
              </a:rPr>
              <a:t>old.".format</a:t>
            </a:r>
            <a:r>
              <a:rPr lang="en-US" sz="1800" dirty="0">
                <a:solidFill>
                  <a:schemeClr val="accent1">
                    <a:lumMod val="75000"/>
                  </a:schemeClr>
                </a:solidFill>
              </a:rPr>
              <a:t>("Alice", 22)</a:t>
            </a:r>
          </a:p>
          <a:p>
            <a:pPr marL="0" indent="0">
              <a:buNone/>
            </a:pPr>
            <a:r>
              <a:rPr lang="en-US" sz="1800" dirty="0">
                <a:solidFill>
                  <a:schemeClr val="accent1">
                    <a:lumMod val="75000"/>
                  </a:schemeClr>
                </a:solidFill>
              </a:rPr>
              <a:t>print(</a:t>
            </a:r>
            <a:r>
              <a:rPr lang="en-US" sz="1800" dirty="0" err="1">
                <a:solidFill>
                  <a:schemeClr val="accent1">
                    <a:lumMod val="75000"/>
                  </a:schemeClr>
                </a:solidFill>
              </a:rPr>
              <a:t>sentense</a:t>
            </a:r>
            <a:r>
              <a:rPr lang="en-US" sz="1800" dirty="0">
                <a:solidFill>
                  <a:schemeClr val="accent1">
                    <a:lumMod val="75000"/>
                  </a:schemeClr>
                </a:solidFill>
              </a:rPr>
              <a:t>)</a:t>
            </a:r>
          </a:p>
        </p:txBody>
      </p:sp>
    </p:spTree>
    <p:extLst>
      <p:ext uri="{BB962C8B-B14F-4D97-AF65-F5344CB8AC3E}">
        <p14:creationId xmlns:p14="http://schemas.microsoft.com/office/powerpoint/2010/main" val="3322001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6949A-66F3-AC98-0BB1-9B1F20B865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51256-BA93-E8EF-EEFE-50B643B0C63B}"/>
              </a:ext>
            </a:extLst>
          </p:cNvPr>
          <p:cNvSpPr>
            <a:spLocks noGrp="1"/>
          </p:cNvSpPr>
          <p:nvPr>
            <p:ph idx="1"/>
          </p:nvPr>
        </p:nvSpPr>
        <p:spPr>
          <a:xfrm>
            <a:off x="-1" y="0"/>
            <a:ext cx="12120465" cy="6858000"/>
          </a:xfrm>
        </p:spPr>
        <p:txBody>
          <a:bodyPr>
            <a:normAutofit/>
          </a:bodyPr>
          <a:lstStyle/>
          <a:p>
            <a:pPr marL="0" indent="0">
              <a:buNone/>
            </a:pPr>
            <a:r>
              <a:rPr lang="en-US" sz="2000" b="1" u="sng" dirty="0">
                <a:solidFill>
                  <a:schemeClr val="accent2">
                    <a:lumMod val="75000"/>
                  </a:schemeClr>
                </a:solidFill>
              </a:rPr>
              <a:t>Ways to Deal with Immutability</a:t>
            </a:r>
          </a:p>
          <a:p>
            <a:pPr marL="0" indent="0">
              <a:buNone/>
            </a:pPr>
            <a:r>
              <a:rPr lang="en-US" sz="1800" b="1" dirty="0">
                <a:solidFill>
                  <a:schemeClr val="accent1">
                    <a:lumMod val="75000"/>
                  </a:schemeClr>
                </a:solidFill>
              </a:rPr>
              <a:t>Using the join() method:</a:t>
            </a:r>
            <a:r>
              <a:rPr lang="fr-FR" sz="1800" b="1" dirty="0">
                <a:solidFill>
                  <a:schemeClr val="accent1">
                    <a:lumMod val="75000"/>
                  </a:schemeClr>
                </a:solidFill>
              </a:rPr>
              <a:t> </a:t>
            </a:r>
            <a:r>
              <a:rPr lang="en-US" sz="1800" dirty="0">
                <a:solidFill>
                  <a:schemeClr val="accent1">
                    <a:lumMod val="75000"/>
                  </a:schemeClr>
                </a:solidFill>
              </a:rPr>
              <a:t>string method .join(), you call .join() on a separator string and pass an iterable of other strings as the argument. The method returns a single string, where it has inserted the separator string between each element of the iterable:</a:t>
            </a:r>
          </a:p>
          <a:p>
            <a:pPr marL="0" indent="0">
              <a:buNone/>
            </a:pPr>
            <a:endParaRPr lang="en-US" sz="1800" dirty="0">
              <a:solidFill>
                <a:schemeClr val="accent2">
                  <a:lumMod val="75000"/>
                </a:schemeClr>
              </a:solidFill>
            </a:endParaRPr>
          </a:p>
          <a:p>
            <a:pPr marL="0" indent="0">
              <a:buNone/>
            </a:pPr>
            <a:r>
              <a:rPr lang="en-US" sz="1800" dirty="0">
                <a:solidFill>
                  <a:schemeClr val="accent2">
                    <a:lumMod val="75000"/>
                  </a:schemeClr>
                </a:solidFill>
              </a:rPr>
              <a:t>Ex: </a:t>
            </a:r>
            <a:r>
              <a:rPr lang="en-US" sz="1800" dirty="0" err="1">
                <a:solidFill>
                  <a:schemeClr val="accent1">
                    <a:lumMod val="75000"/>
                  </a:schemeClr>
                </a:solidFill>
              </a:rPr>
              <a:t>chara</a:t>
            </a:r>
            <a:r>
              <a:rPr lang="en-US" sz="1800" dirty="0">
                <a:solidFill>
                  <a:schemeClr val="accent1">
                    <a:lumMod val="75000"/>
                  </a:schemeClr>
                </a:solidFill>
              </a:rPr>
              <a:t>="hello </a:t>
            </a:r>
            <a:r>
              <a:rPr lang="en-US" sz="1800" dirty="0" err="1">
                <a:solidFill>
                  <a:schemeClr val="accent1">
                    <a:lumMod val="75000"/>
                  </a:schemeClr>
                </a:solidFill>
              </a:rPr>
              <a:t>bangalore</a:t>
            </a:r>
            <a:r>
              <a:rPr lang="en-US" sz="1800" dirty="0">
                <a:solidFill>
                  <a:schemeClr val="accent1">
                    <a:lumMod val="75000"/>
                  </a:schemeClr>
                </a:solidFill>
              </a:rPr>
              <a:t>"</a:t>
            </a:r>
          </a:p>
          <a:p>
            <a:pPr marL="0" indent="0">
              <a:buNone/>
            </a:pPr>
            <a:r>
              <a:rPr lang="en-US" sz="1800" dirty="0">
                <a:solidFill>
                  <a:schemeClr val="accent1">
                    <a:lumMod val="75000"/>
                  </a:schemeClr>
                </a:solidFill>
              </a:rPr>
              <a:t>join=",".join(</a:t>
            </a:r>
            <a:r>
              <a:rPr lang="en-US" sz="1800" dirty="0" err="1">
                <a:solidFill>
                  <a:schemeClr val="accent1">
                    <a:lumMod val="75000"/>
                  </a:schemeClr>
                </a:solidFill>
              </a:rPr>
              <a:t>chara</a:t>
            </a:r>
            <a:r>
              <a:rPr lang="en-US" sz="1800" dirty="0">
                <a:solidFill>
                  <a:schemeClr val="accent1">
                    <a:lumMod val="75000"/>
                  </a:schemeClr>
                </a:solidFill>
              </a:rPr>
              <a:t>)</a:t>
            </a:r>
          </a:p>
          <a:p>
            <a:pPr marL="0" indent="0">
              <a:buNone/>
            </a:pPr>
            <a:r>
              <a:rPr lang="en-US" sz="1800" dirty="0">
                <a:solidFill>
                  <a:schemeClr val="accent1">
                    <a:lumMod val="75000"/>
                  </a:schemeClr>
                </a:solidFill>
              </a:rPr>
              <a:t>print(join)</a:t>
            </a:r>
          </a:p>
          <a:p>
            <a:pPr marL="0" indent="0">
              <a:buNone/>
            </a:pPr>
            <a:endParaRPr lang="en-US" sz="1800" dirty="0">
              <a:solidFill>
                <a:schemeClr val="accent2">
                  <a:lumMod val="75000"/>
                </a:schemeClr>
              </a:solidFill>
            </a:endParaRPr>
          </a:p>
          <a:p>
            <a:pPr marL="0" indent="0">
              <a:buNone/>
            </a:pPr>
            <a:r>
              <a:rPr lang="en-US" sz="1800" dirty="0">
                <a:solidFill>
                  <a:schemeClr val="accent2">
                    <a:lumMod val="75000"/>
                  </a:schemeClr>
                </a:solidFill>
              </a:rPr>
              <a:t>Ex: </a:t>
            </a:r>
            <a:r>
              <a:rPr lang="en-US" sz="1800" dirty="0">
                <a:solidFill>
                  <a:schemeClr val="accent1">
                    <a:lumMod val="75000"/>
                  </a:schemeClr>
                </a:solidFill>
              </a:rPr>
              <a:t>words = ["Time", "flies", "like", "an", "arrow!"]</a:t>
            </a:r>
          </a:p>
          <a:p>
            <a:pPr marL="0" indent="0">
              <a:buNone/>
            </a:pPr>
            <a:r>
              <a:rPr lang="en-US" sz="1800" dirty="0">
                <a:solidFill>
                  <a:schemeClr val="accent1">
                    <a:lumMod val="75000"/>
                  </a:schemeClr>
                </a:solidFill>
              </a:rPr>
              <a:t>print(" ".join(words))</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Ex: </a:t>
            </a:r>
            <a:r>
              <a:rPr lang="en-US" sz="1800" dirty="0">
                <a:solidFill>
                  <a:schemeClr val="accent1">
                    <a:lumMod val="75000"/>
                  </a:schemeClr>
                </a:solidFill>
              </a:rPr>
              <a:t>words = ["Hello", "Bangalore", "How", "are", "you doing!"]</a:t>
            </a:r>
          </a:p>
          <a:p>
            <a:pPr marL="0" indent="0">
              <a:buNone/>
            </a:pPr>
            <a:r>
              <a:rPr lang="en-US" sz="1800" dirty="0">
                <a:solidFill>
                  <a:schemeClr val="accent1">
                    <a:lumMod val="75000"/>
                  </a:schemeClr>
                </a:solidFill>
              </a:rPr>
              <a:t>print(" ".join(words))</a:t>
            </a:r>
          </a:p>
          <a:p>
            <a:pPr marL="0" indent="0">
              <a:buNone/>
            </a:pPr>
            <a:endParaRPr lang="en-US" sz="1800" dirty="0">
              <a:solidFill>
                <a:schemeClr val="accent1">
                  <a:lumMod val="75000"/>
                </a:schemeClr>
              </a:solidFill>
            </a:endParaRPr>
          </a:p>
          <a:p>
            <a:pPr marL="0" indent="0">
              <a:buNone/>
            </a:pPr>
            <a:r>
              <a:rPr lang="en-US" sz="1800" dirty="0">
                <a:solidFill>
                  <a:schemeClr val="accent2">
                    <a:lumMod val="75000"/>
                  </a:schemeClr>
                </a:solidFill>
              </a:rPr>
              <a:t>Ex: </a:t>
            </a:r>
            <a:r>
              <a:rPr lang="en-US" sz="1800" dirty="0">
                <a:solidFill>
                  <a:schemeClr val="accent1">
                    <a:lumMod val="75000"/>
                  </a:schemeClr>
                </a:solidFill>
              </a:rPr>
              <a:t>letters = ["A", "B", "C", "D"]</a:t>
            </a:r>
          </a:p>
          <a:p>
            <a:pPr marL="0" indent="0">
              <a:buNone/>
            </a:pPr>
            <a:r>
              <a:rPr lang="en-US" sz="1800" dirty="0" err="1">
                <a:solidFill>
                  <a:schemeClr val="accent1">
                    <a:lumMod val="75000"/>
                  </a:schemeClr>
                </a:solidFill>
              </a:rPr>
              <a:t>joined_word</a:t>
            </a:r>
            <a:r>
              <a:rPr lang="en-US" sz="1800" dirty="0">
                <a:solidFill>
                  <a:schemeClr val="accent1">
                    <a:lumMod val="75000"/>
                  </a:schemeClr>
                </a:solidFill>
              </a:rPr>
              <a:t>="".join(letters)</a:t>
            </a:r>
          </a:p>
          <a:p>
            <a:pPr marL="0" indent="0">
              <a:buNone/>
            </a:pPr>
            <a:r>
              <a:rPr lang="en-US" sz="1800" dirty="0">
                <a:solidFill>
                  <a:schemeClr val="accent1">
                    <a:lumMod val="75000"/>
                  </a:schemeClr>
                </a:solidFill>
              </a:rPr>
              <a:t>print(</a:t>
            </a:r>
            <a:r>
              <a:rPr lang="en-US" sz="1800" dirty="0" err="1">
                <a:solidFill>
                  <a:schemeClr val="accent1">
                    <a:lumMod val="75000"/>
                  </a:schemeClr>
                </a:solidFill>
              </a:rPr>
              <a:t>joined_word</a:t>
            </a:r>
            <a:r>
              <a:rPr lang="en-US" sz="1800" dirty="0">
                <a:solidFill>
                  <a:schemeClr val="accent1">
                    <a:lumMod val="75000"/>
                  </a:schemeClr>
                </a:solidFill>
              </a:rPr>
              <a:t>)</a:t>
            </a:r>
          </a:p>
          <a:p>
            <a:pPr marL="0" indent="0">
              <a:buNone/>
            </a:pPr>
            <a:r>
              <a:rPr lang="en-US" sz="1800" dirty="0">
                <a:solidFill>
                  <a:schemeClr val="accent1">
                    <a:lumMod val="75000"/>
                  </a:schemeClr>
                </a:solidFill>
                <a:hlinkClick r:id="rId2"/>
              </a:rPr>
              <a:t>https://www.geeksforgeeks.org/string-formatting-in-python/</a:t>
            </a:r>
            <a:endParaRPr lang="en-US" sz="1800" dirty="0">
              <a:solidFill>
                <a:schemeClr val="accent1">
                  <a:lumMod val="75000"/>
                </a:schemeClr>
              </a:solidFill>
            </a:endParaRPr>
          </a:p>
        </p:txBody>
      </p:sp>
    </p:spTree>
    <p:extLst>
      <p:ext uri="{BB962C8B-B14F-4D97-AF65-F5344CB8AC3E}">
        <p14:creationId xmlns:p14="http://schemas.microsoft.com/office/powerpoint/2010/main" val="3078298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2EB73-DC01-66D2-ADFC-E33C5356D952}"/>
              </a:ext>
            </a:extLst>
          </p:cNvPr>
          <p:cNvSpPr>
            <a:spLocks noGrp="1"/>
          </p:cNvSpPr>
          <p:nvPr>
            <p:ph idx="1"/>
          </p:nvPr>
        </p:nvSpPr>
        <p:spPr>
          <a:xfrm>
            <a:off x="0" y="0"/>
            <a:ext cx="12192000" cy="6858000"/>
          </a:xfrm>
        </p:spPr>
        <p:txBody>
          <a:bodyPr>
            <a:normAutofit/>
          </a:bodyPr>
          <a:lstStyle/>
          <a:p>
            <a:pPr marL="0" indent="0">
              <a:buNone/>
            </a:pPr>
            <a:r>
              <a:rPr lang="en-IN" sz="2400" b="1" u="sng" dirty="0">
                <a:solidFill>
                  <a:schemeClr val="accent2">
                    <a:lumMod val="75000"/>
                  </a:schemeClr>
                </a:solidFill>
              </a:rPr>
              <a:t>Escape Characters:</a:t>
            </a:r>
          </a:p>
          <a:p>
            <a:pPr marL="0" indent="0">
              <a:buNone/>
            </a:pPr>
            <a:r>
              <a:rPr lang="en-US" sz="2000" dirty="0">
                <a:solidFill>
                  <a:schemeClr val="accent1">
                    <a:lumMod val="75000"/>
                  </a:schemeClr>
                </a:solidFill>
              </a:rPr>
              <a:t>To insert characters that are invalid in a string, use an escape character</a:t>
            </a:r>
            <a:r>
              <a:rPr lang="en-US" sz="1800" dirty="0">
                <a:solidFill>
                  <a:schemeClr val="accent1">
                    <a:lumMod val="75000"/>
                  </a:schemeClr>
                </a:solidFill>
              </a:rPr>
              <a:t>.</a:t>
            </a:r>
          </a:p>
          <a:p>
            <a:pPr>
              <a:buFont typeface="Wingdings" panose="05000000000000000000" pitchFamily="2" charset="2"/>
              <a:buChar char="Ø"/>
            </a:pPr>
            <a:r>
              <a:rPr lang="en-US" sz="1800" dirty="0">
                <a:solidFill>
                  <a:schemeClr val="accent1">
                    <a:lumMod val="75000"/>
                  </a:schemeClr>
                </a:solidFill>
              </a:rPr>
              <a:t>\’  string\’	Single Quote	</a:t>
            </a:r>
          </a:p>
          <a:p>
            <a:pPr>
              <a:buFont typeface="Wingdings" panose="05000000000000000000" pitchFamily="2" charset="2"/>
              <a:buChar char="Ø"/>
            </a:pPr>
            <a:r>
              <a:rPr lang="en-US" sz="1800" dirty="0">
                <a:solidFill>
                  <a:schemeClr val="accent1">
                    <a:lumMod val="75000"/>
                  </a:schemeClr>
                </a:solidFill>
              </a:rPr>
              <a:t>\\ string \\	Backslash	</a:t>
            </a:r>
          </a:p>
          <a:p>
            <a:pPr>
              <a:buFont typeface="Wingdings" panose="05000000000000000000" pitchFamily="2" charset="2"/>
              <a:buChar char="Ø"/>
            </a:pPr>
            <a:r>
              <a:rPr lang="en-US" sz="1800" dirty="0">
                <a:solidFill>
                  <a:schemeClr val="accent1">
                    <a:lumMod val="75000"/>
                  </a:schemeClr>
                </a:solidFill>
              </a:rPr>
              <a:t>\n		New Line	</a:t>
            </a:r>
          </a:p>
          <a:p>
            <a:pPr>
              <a:buFont typeface="Wingdings" panose="05000000000000000000" pitchFamily="2" charset="2"/>
              <a:buChar char="Ø"/>
            </a:pPr>
            <a:r>
              <a:rPr lang="en-US" sz="1800" dirty="0">
                <a:solidFill>
                  <a:schemeClr val="accent1">
                    <a:lumMod val="75000"/>
                  </a:schemeClr>
                </a:solidFill>
              </a:rPr>
              <a:t>\r		Carriage Return	</a:t>
            </a:r>
          </a:p>
          <a:p>
            <a:pPr>
              <a:buFont typeface="Wingdings" panose="05000000000000000000" pitchFamily="2" charset="2"/>
              <a:buChar char="Ø"/>
            </a:pPr>
            <a:r>
              <a:rPr lang="en-US" sz="1800" dirty="0">
                <a:solidFill>
                  <a:schemeClr val="accent1">
                    <a:lumMod val="75000"/>
                  </a:schemeClr>
                </a:solidFill>
              </a:rPr>
              <a:t>\t		Tab	</a:t>
            </a:r>
          </a:p>
          <a:p>
            <a:pPr>
              <a:buFont typeface="Wingdings" panose="05000000000000000000" pitchFamily="2" charset="2"/>
              <a:buChar char="Ø"/>
            </a:pPr>
            <a:r>
              <a:rPr lang="en-US" sz="1800" dirty="0">
                <a:solidFill>
                  <a:schemeClr val="accent1">
                    <a:lumMod val="75000"/>
                  </a:schemeClr>
                </a:solidFill>
              </a:rPr>
              <a:t>\b		Backspace</a:t>
            </a:r>
          </a:p>
          <a:p>
            <a:pPr marL="0" indent="0">
              <a:buNone/>
            </a:pPr>
            <a:endParaRPr lang="en-US" sz="1800" dirty="0">
              <a:solidFill>
                <a:schemeClr val="accent1">
                  <a:lumMod val="75000"/>
                </a:schemeClr>
              </a:solidFill>
            </a:endParaRPr>
          </a:p>
          <a:p>
            <a:pPr marL="0" indent="0">
              <a:buNone/>
            </a:pPr>
            <a:r>
              <a:rPr lang="en-IN" sz="2400" b="1" u="sng" dirty="0">
                <a:solidFill>
                  <a:schemeClr val="accent2">
                    <a:lumMod val="75000"/>
                  </a:schemeClr>
                </a:solidFill>
              </a:rPr>
              <a:t>String Immutability</a:t>
            </a:r>
          </a:p>
          <a:p>
            <a:pPr marL="0" indent="0">
              <a:buNone/>
            </a:pPr>
            <a:r>
              <a:rPr lang="en-IN" sz="1800" b="1" u="sng" dirty="0">
                <a:solidFill>
                  <a:schemeClr val="accent2">
                    <a:lumMod val="75000"/>
                  </a:schemeClr>
                </a:solidFill>
                <a:hlinkClick r:id="rId2">
                  <a:extLst>
                    <a:ext uri="{A12FA001-AC4F-418D-AE19-62706E023703}">
                      <ahyp:hlinkClr xmlns:ahyp="http://schemas.microsoft.com/office/drawing/2018/hyperlinkcolor" val="tx"/>
                    </a:ext>
                  </a:extLst>
                </a:hlinkClick>
              </a:rPr>
              <a:t>https://www.geeksforgeeks.org/why-are-python-strings-immutable/</a:t>
            </a:r>
            <a:endParaRPr lang="en-IN" sz="1800" b="1" u="sng" dirty="0">
              <a:solidFill>
                <a:schemeClr val="accent2">
                  <a:lumMod val="75000"/>
                </a:schemeClr>
              </a:solidFill>
            </a:endParaRPr>
          </a:p>
          <a:p>
            <a:pPr marL="0" indent="0">
              <a:buNone/>
            </a:pPr>
            <a:r>
              <a:rPr lang="en-US" sz="1800" b="1" u="sng" dirty="0">
                <a:solidFill>
                  <a:schemeClr val="accent2">
                    <a:lumMod val="75000"/>
                  </a:schemeClr>
                </a:solidFill>
                <a:hlinkClick r:id="rId3"/>
              </a:rPr>
              <a:t>https://www.geeksforgeeks.org/why-do-we-need-immutables-in-python/</a:t>
            </a:r>
            <a:endParaRPr lang="en-US" sz="1800" b="1" u="sng" dirty="0">
              <a:solidFill>
                <a:schemeClr val="accent2">
                  <a:lumMod val="75000"/>
                </a:schemeClr>
              </a:solidFill>
            </a:endParaRPr>
          </a:p>
          <a:p>
            <a:pPr marL="0" indent="0">
              <a:buNone/>
            </a:pPr>
            <a:r>
              <a:rPr lang="en-US" sz="1800" b="1" u="sng" dirty="0">
                <a:solidFill>
                  <a:schemeClr val="accent2">
                    <a:lumMod val="75000"/>
                  </a:schemeClr>
                </a:solidFill>
                <a:hlinkClick r:id="rId4"/>
              </a:rPr>
              <a:t>https://www.tutorialspoint.com/python_text_processing/python_string_immutability.htm</a:t>
            </a:r>
            <a:endParaRPr lang="en-US" sz="1800" b="1" u="sng" dirty="0">
              <a:solidFill>
                <a:schemeClr val="accent2">
                  <a:lumMod val="75000"/>
                </a:schemeClr>
              </a:solidFill>
            </a:endParaRPr>
          </a:p>
          <a:p>
            <a:pPr marL="0" indent="0">
              <a:buNone/>
            </a:pPr>
            <a:endParaRPr lang="en-US" sz="2400" b="1" u="sng" dirty="0">
              <a:solidFill>
                <a:schemeClr val="accent2">
                  <a:lumMod val="75000"/>
                </a:schemeClr>
              </a:solidFill>
            </a:endParaRPr>
          </a:p>
        </p:txBody>
      </p:sp>
      <p:sp>
        <p:nvSpPr>
          <p:cNvPr id="12" name="Rectangle 11">
            <a:extLst>
              <a:ext uri="{FF2B5EF4-FFF2-40B4-BE49-F238E27FC236}">
                <a16:creationId xmlns:a16="http://schemas.microsoft.com/office/drawing/2014/main" id="{AC610B2F-1272-A678-CCA3-5DD908DCFFDE}"/>
              </a:ext>
            </a:extLst>
          </p:cNvPr>
          <p:cNvSpPr/>
          <p:nvPr/>
        </p:nvSpPr>
        <p:spPr>
          <a:xfrm>
            <a:off x="6945549" y="1391055"/>
            <a:ext cx="5246451" cy="10214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Examples:</a:t>
            </a:r>
          </a:p>
          <a:p>
            <a:pPr algn="ctr"/>
            <a:r>
              <a:rPr lang="en-US" dirty="0">
                <a:solidFill>
                  <a:srgbClr val="FFFF00"/>
                </a:solidFill>
                <a:hlinkClick r:id="rId5">
                  <a:extLst>
                    <a:ext uri="{A12FA001-AC4F-418D-AE19-62706E023703}">
                      <ahyp:hlinkClr xmlns:ahyp="http://schemas.microsoft.com/office/drawing/2018/hyperlinkcolor" val="tx"/>
                    </a:ext>
                  </a:extLst>
                </a:hlinkClick>
              </a:rPr>
              <a:t>https://www.youtube.com/watch?v=iYCiWadRZ8I&amp;list=PLBlnK6fEyqRiEs0J_0q5EFzk_hzpPQ0tU</a:t>
            </a:r>
            <a:endParaRPr lang="en-US" dirty="0"/>
          </a:p>
        </p:txBody>
      </p:sp>
      <p:pic>
        <p:nvPicPr>
          <p:cNvPr id="2" name="Picture 1">
            <a:extLst>
              <a:ext uri="{FF2B5EF4-FFF2-40B4-BE49-F238E27FC236}">
                <a16:creationId xmlns:a16="http://schemas.microsoft.com/office/drawing/2014/main" id="{0EDFEA32-3ADB-A3F0-ABFE-610058C091D1}"/>
              </a:ext>
            </a:extLst>
          </p:cNvPr>
          <p:cNvPicPr>
            <a:picLocks noChangeAspect="1"/>
          </p:cNvPicPr>
          <p:nvPr/>
        </p:nvPicPr>
        <p:blipFill>
          <a:blip r:embed="rId6"/>
          <a:stretch>
            <a:fillRect/>
          </a:stretch>
        </p:blipFill>
        <p:spPr>
          <a:xfrm>
            <a:off x="5075291" y="1391055"/>
            <a:ext cx="788386" cy="1021404"/>
          </a:xfrm>
          <a:prstGeom prst="rect">
            <a:avLst/>
          </a:prstGeom>
        </p:spPr>
      </p:pic>
    </p:spTree>
    <p:extLst>
      <p:ext uri="{BB962C8B-B14F-4D97-AF65-F5344CB8AC3E}">
        <p14:creationId xmlns:p14="http://schemas.microsoft.com/office/powerpoint/2010/main" val="2049230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F0D36-2FEA-F990-BA14-8B1921A509C5}"/>
              </a:ext>
            </a:extLst>
          </p:cNvPr>
          <p:cNvSpPr>
            <a:spLocks noGrp="1"/>
          </p:cNvSpPr>
          <p:nvPr>
            <p:ph idx="1"/>
          </p:nvPr>
        </p:nvSpPr>
        <p:spPr>
          <a:xfrm>
            <a:off x="0" y="65314"/>
            <a:ext cx="12192000" cy="6792686"/>
          </a:xfrm>
        </p:spPr>
        <p:txBody>
          <a:bodyPr/>
          <a:lstStyle/>
          <a:p>
            <a:pPr marL="0" indent="0">
              <a:buNone/>
            </a:pPr>
            <a:endParaRPr lang="en-IN" dirty="0"/>
          </a:p>
        </p:txBody>
      </p:sp>
      <p:sp>
        <p:nvSpPr>
          <p:cNvPr id="4" name="Rectangle 3">
            <a:extLst>
              <a:ext uri="{FF2B5EF4-FFF2-40B4-BE49-F238E27FC236}">
                <a16:creationId xmlns:a16="http://schemas.microsoft.com/office/drawing/2014/main" id="{4ED979D5-8E03-75F5-231C-4E6D040FE832}"/>
              </a:ext>
            </a:extLst>
          </p:cNvPr>
          <p:cNvSpPr/>
          <p:nvPr/>
        </p:nvSpPr>
        <p:spPr>
          <a:xfrm>
            <a:off x="0" y="1"/>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t>How to repeat a string? (</a:t>
            </a:r>
            <a:r>
              <a:rPr lang="en-US" dirty="0" err="1"/>
              <a:t>strin</a:t>
            </a:r>
            <a:r>
              <a:rPr lang="en-US" dirty="0"/>
              <a:t>*2)</a:t>
            </a:r>
          </a:p>
          <a:p>
            <a:pPr marL="342900" indent="-342900" algn="ctr">
              <a:buAutoNum type="arabicPeriod"/>
            </a:pPr>
            <a:r>
              <a:rPr lang="en-US" dirty="0"/>
              <a:t>How to concatenation a string?</a:t>
            </a:r>
          </a:p>
          <a:p>
            <a:pPr marL="342900" indent="-342900" algn="ctr">
              <a:buAutoNum type="arabicPeriod"/>
            </a:pPr>
            <a:r>
              <a:rPr lang="en-US" dirty="0"/>
              <a:t>Comparing strings?(str==str)</a:t>
            </a:r>
          </a:p>
          <a:p>
            <a:pPr marL="342900" indent="-342900" algn="ctr">
              <a:buAutoNum type="arabicPeriod"/>
            </a:pPr>
            <a:r>
              <a:rPr lang="en-US" dirty="0"/>
              <a:t>Find out the input entered by user? (</a:t>
            </a:r>
            <a:r>
              <a:rPr lang="en-US" dirty="0" err="1"/>
              <a:t>isalphs,isnumeric</a:t>
            </a:r>
            <a:r>
              <a:rPr lang="en-US" dirty="0"/>
              <a:t>)</a:t>
            </a:r>
          </a:p>
          <a:p>
            <a:pPr marL="342900" indent="-342900" algn="ctr">
              <a:buAutoNum type="arabicPeriod"/>
            </a:pPr>
            <a:r>
              <a:rPr lang="en-US" dirty="0"/>
              <a:t>Sort the strings in alphabet order?</a:t>
            </a:r>
          </a:p>
          <a:p>
            <a:pPr marL="342900" indent="-342900" algn="ctr">
              <a:buAutoNum type="arabicPeriod"/>
            </a:pPr>
            <a:endParaRPr lang="en-US" dirty="0"/>
          </a:p>
          <a:p>
            <a:pPr marL="342900" indent="-342900" algn="ctr">
              <a:buAutoNum type="arabicPeriod"/>
            </a:pPr>
            <a:endParaRPr lang="en-US" dirty="0"/>
          </a:p>
          <a:p>
            <a:pPr marL="342900" indent="-342900" algn="ctr">
              <a:buAutoNum type="arabicPeriod"/>
            </a:pPr>
            <a:endParaRPr lang="en-IN" dirty="0"/>
          </a:p>
        </p:txBody>
      </p:sp>
    </p:spTree>
    <p:extLst>
      <p:ext uri="{BB962C8B-B14F-4D97-AF65-F5344CB8AC3E}">
        <p14:creationId xmlns:p14="http://schemas.microsoft.com/office/powerpoint/2010/main" val="1735644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DCBA-A758-BC55-780A-996DADB90D68}"/>
              </a:ext>
            </a:extLst>
          </p:cNvPr>
          <p:cNvSpPr>
            <a:spLocks noGrp="1"/>
          </p:cNvSpPr>
          <p:nvPr>
            <p:ph type="title"/>
          </p:nvPr>
        </p:nvSpPr>
        <p:spPr>
          <a:xfrm>
            <a:off x="838200" y="0"/>
            <a:ext cx="10515600" cy="690466"/>
          </a:xfrm>
        </p:spPr>
        <p:txBody>
          <a:bodyPr>
            <a:normAutofit/>
          </a:bodyPr>
          <a:lstStyle/>
          <a:p>
            <a:pPr algn="ctr"/>
            <a:r>
              <a:rPr lang="en-IN" sz="2400" b="1" u="sng" dirty="0">
                <a:solidFill>
                  <a:schemeClr val="accent2">
                    <a:lumMod val="75000"/>
                  </a:schemeClr>
                </a:solidFill>
                <a:latin typeface="+mn-lt"/>
                <a:ea typeface="+mn-ea"/>
                <a:cs typeface="+mn-cs"/>
              </a:rPr>
              <a:t>Data Types &amp; Data Structures</a:t>
            </a:r>
          </a:p>
        </p:txBody>
      </p:sp>
      <p:sp>
        <p:nvSpPr>
          <p:cNvPr id="3" name="Content Placeholder 2">
            <a:extLst>
              <a:ext uri="{FF2B5EF4-FFF2-40B4-BE49-F238E27FC236}">
                <a16:creationId xmlns:a16="http://schemas.microsoft.com/office/drawing/2014/main" id="{EF314591-4CDA-C12F-782D-FCEF688FE9A3}"/>
              </a:ext>
            </a:extLst>
          </p:cNvPr>
          <p:cNvSpPr>
            <a:spLocks noGrp="1"/>
          </p:cNvSpPr>
          <p:nvPr>
            <p:ph idx="1"/>
          </p:nvPr>
        </p:nvSpPr>
        <p:spPr>
          <a:xfrm>
            <a:off x="0" y="559837"/>
            <a:ext cx="12192000" cy="6298163"/>
          </a:xfrm>
        </p:spPr>
        <p:txBody>
          <a:bodyPr>
            <a:normAutofit/>
          </a:bodyPr>
          <a:lstStyle/>
          <a:p>
            <a:pPr>
              <a:buFont typeface="Wingdings" panose="05000000000000000000" pitchFamily="2" charset="2"/>
              <a:buChar char="Ø"/>
            </a:pPr>
            <a:r>
              <a:rPr lang="en-IN" sz="2000" dirty="0">
                <a:solidFill>
                  <a:schemeClr val="accent1">
                    <a:lumMod val="50000"/>
                  </a:schemeClr>
                </a:solidFill>
              </a:rPr>
              <a:t>What are data types?</a:t>
            </a:r>
          </a:p>
          <a:p>
            <a:pPr>
              <a:buFont typeface="Wingdings" panose="05000000000000000000" pitchFamily="2" charset="2"/>
              <a:buChar char="Ø"/>
            </a:pPr>
            <a:r>
              <a:rPr lang="en-IN" sz="2000" dirty="0">
                <a:solidFill>
                  <a:schemeClr val="accent1">
                    <a:lumMod val="50000"/>
                  </a:schemeClr>
                </a:solidFill>
              </a:rPr>
              <a:t>Why to use data types?</a:t>
            </a:r>
          </a:p>
          <a:p>
            <a:pPr>
              <a:buFont typeface="Wingdings" panose="05000000000000000000" pitchFamily="2" charset="2"/>
              <a:buChar char="Ø"/>
            </a:pPr>
            <a:r>
              <a:rPr lang="en-IN" sz="2000" dirty="0">
                <a:solidFill>
                  <a:schemeClr val="accent1">
                    <a:lumMod val="50000"/>
                  </a:schemeClr>
                </a:solidFill>
              </a:rPr>
              <a:t>Where to use data types?</a:t>
            </a:r>
          </a:p>
          <a:p>
            <a:pPr marL="0" indent="0">
              <a:buNone/>
            </a:pPr>
            <a:r>
              <a:rPr lang="en-US" sz="2000" dirty="0">
                <a:solidFill>
                  <a:schemeClr val="accent1">
                    <a:lumMod val="50000"/>
                  </a:schemeClr>
                </a:solidFill>
              </a:rPr>
              <a:t>Python comes with a number of built-in data structures, including lists, tuples, sets, and dictionaries. These data structures are essential to the Python programming environment because they provide efficient ways to store and manage data.</a:t>
            </a:r>
            <a:endParaRPr lang="en-IN" sz="2000" dirty="0">
              <a:solidFill>
                <a:schemeClr val="accent1">
                  <a:lumMod val="50000"/>
                </a:schemeClr>
              </a:solidFill>
            </a:endParaRPr>
          </a:p>
          <a:p>
            <a:pPr marL="0" indent="0">
              <a:buNone/>
            </a:pPr>
            <a:endParaRPr lang="en-IN" sz="2000" dirty="0">
              <a:solidFill>
                <a:schemeClr val="accent1">
                  <a:lumMod val="75000"/>
                </a:schemeClr>
              </a:solidFill>
            </a:endParaRPr>
          </a:p>
          <a:p>
            <a:pPr marL="0" indent="0">
              <a:buNone/>
            </a:pPr>
            <a:endParaRPr lang="en-IN" sz="2000" dirty="0">
              <a:solidFill>
                <a:schemeClr val="accent1">
                  <a:lumMod val="75000"/>
                </a:schemeClr>
              </a:solidFill>
            </a:endParaRPr>
          </a:p>
        </p:txBody>
      </p:sp>
      <p:pic>
        <p:nvPicPr>
          <p:cNvPr id="5" name="Picture 4">
            <a:extLst>
              <a:ext uri="{FF2B5EF4-FFF2-40B4-BE49-F238E27FC236}">
                <a16:creationId xmlns:a16="http://schemas.microsoft.com/office/drawing/2014/main" id="{22D3B4B7-DFC0-2C3E-736B-2BA2FDCB44CE}"/>
              </a:ext>
            </a:extLst>
          </p:cNvPr>
          <p:cNvPicPr>
            <a:picLocks noChangeAspect="1"/>
          </p:cNvPicPr>
          <p:nvPr/>
        </p:nvPicPr>
        <p:blipFill>
          <a:blip r:embed="rId2"/>
          <a:stretch>
            <a:fillRect/>
          </a:stretch>
        </p:blipFill>
        <p:spPr>
          <a:xfrm>
            <a:off x="1" y="2762655"/>
            <a:ext cx="12192000" cy="4095345"/>
          </a:xfrm>
          <a:prstGeom prst="rect">
            <a:avLst/>
          </a:prstGeom>
        </p:spPr>
      </p:pic>
    </p:spTree>
    <p:extLst>
      <p:ext uri="{BB962C8B-B14F-4D97-AF65-F5344CB8AC3E}">
        <p14:creationId xmlns:p14="http://schemas.microsoft.com/office/powerpoint/2010/main" val="870948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12192000" cy="6792686"/>
          </a:xfrm>
        </p:spPr>
        <p:txBody>
          <a:bodyPr/>
          <a:lstStyle/>
          <a:p>
            <a:pPr marL="3657600" lvl="8" indent="0">
              <a:buNone/>
            </a:pPr>
            <a:r>
              <a:rPr lang="en-IN" sz="2400" b="1" u="sng" dirty="0">
                <a:solidFill>
                  <a:schemeClr val="accent2">
                    <a:lumMod val="75000"/>
                  </a:schemeClr>
                </a:solidFill>
              </a:rPr>
              <a:t>For Loops</a:t>
            </a:r>
          </a:p>
          <a:p>
            <a:pPr>
              <a:buFont typeface="Wingdings" panose="05000000000000000000" pitchFamily="2" charset="2"/>
              <a:buChar char="Ø"/>
            </a:pPr>
            <a:r>
              <a:rPr lang="en-US" sz="2000" dirty="0">
                <a:solidFill>
                  <a:schemeClr val="accent1">
                    <a:lumMod val="50000"/>
                  </a:schemeClr>
                </a:solidFill>
              </a:rPr>
              <a:t>used for iterating (repeat, or perform something again) over a sequence </a:t>
            </a:r>
          </a:p>
          <a:p>
            <a:pPr marL="0" indent="0">
              <a:buNone/>
            </a:pPr>
            <a:r>
              <a:rPr lang="en-US" sz="2000" dirty="0">
                <a:solidFill>
                  <a:schemeClr val="accent1">
                    <a:lumMod val="50000"/>
                  </a:schemeClr>
                </a:solidFill>
              </a:rPr>
              <a:t>(that is either a list, a tuple, a dictionary, a set, or a string)</a:t>
            </a:r>
          </a:p>
          <a:p>
            <a:pPr>
              <a:buFont typeface="Wingdings" panose="05000000000000000000" pitchFamily="2" charset="2"/>
              <a:buChar char="Ø"/>
            </a:pPr>
            <a:r>
              <a:rPr lang="en-US" sz="2000" dirty="0">
                <a:solidFill>
                  <a:schemeClr val="accent1">
                    <a:lumMod val="50000"/>
                  </a:schemeClr>
                </a:solidFill>
              </a:rPr>
              <a:t>Can execute a set of statements, once for each item in a list, tuple, set</a:t>
            </a:r>
          </a:p>
          <a:p>
            <a:pPr>
              <a:buFont typeface="Wingdings" panose="05000000000000000000" pitchFamily="2" charset="2"/>
              <a:buChar char="Ø"/>
            </a:pPr>
            <a:r>
              <a:rPr lang="en-US" sz="2000" dirty="0">
                <a:solidFill>
                  <a:schemeClr val="accent1">
                    <a:lumMod val="50000"/>
                  </a:schemeClr>
                </a:solidFill>
              </a:rPr>
              <a:t>for loop does not require an indexing.</a:t>
            </a: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r>
              <a:rPr lang="en-IN" sz="2400" b="1" u="sng" dirty="0">
                <a:solidFill>
                  <a:schemeClr val="accent2">
                    <a:lumMod val="75000"/>
                  </a:schemeClr>
                </a:solidFill>
              </a:rPr>
              <a:t>Looping Through a String: </a:t>
            </a:r>
          </a:p>
          <a:p>
            <a:pPr>
              <a:buFont typeface="Wingdings" panose="05000000000000000000" pitchFamily="2" charset="2"/>
              <a:buChar char="Ø"/>
            </a:pPr>
            <a:r>
              <a:rPr lang="en-US" sz="2000" dirty="0">
                <a:solidFill>
                  <a:schemeClr val="accent1">
                    <a:lumMod val="50000"/>
                  </a:schemeClr>
                </a:solidFill>
              </a:rPr>
              <a:t>Strings are iterable objects, contain a sequence of characters</a:t>
            </a:r>
            <a:endParaRPr lang="en-IN"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break statement: stop the loop before looped through all the items</a:t>
            </a: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r>
              <a:rPr lang="en-IN" sz="1400" b="1" u="sng" dirty="0">
                <a:solidFill>
                  <a:schemeClr val="accent2">
                    <a:lumMod val="75000"/>
                  </a:schemeClr>
                </a:solidFill>
                <a:hlinkClick r:id="rId2"/>
              </a:rPr>
              <a:t>https://www.kaggle.com/code/themrityunjaypathak/25-python-loop-questions-with-solutions</a:t>
            </a:r>
            <a:endParaRPr lang="en-IN" sz="1400" b="1" u="sng" dirty="0">
              <a:solidFill>
                <a:schemeClr val="accent2">
                  <a:lumMod val="75000"/>
                </a:schemeClr>
              </a:solidFill>
            </a:endParaRPr>
          </a:p>
          <a:p>
            <a:pPr marL="0" indent="0">
              <a:buNone/>
            </a:pPr>
            <a:r>
              <a:rPr lang="en-IN" sz="1400" b="1" u="sng" dirty="0">
                <a:solidFill>
                  <a:schemeClr val="accent2">
                    <a:lumMod val="75000"/>
                  </a:schemeClr>
                </a:solidFill>
                <a:hlinkClick r:id="rId3"/>
              </a:rPr>
              <a:t>https://www.shiksha.com/online-courses/articles/for-loop-in-python-examples/</a:t>
            </a:r>
            <a:endParaRPr lang="en-IN" sz="1400" b="1" u="sng" dirty="0">
              <a:solidFill>
                <a:schemeClr val="accent2">
                  <a:lumMod val="75000"/>
                </a:schemeClr>
              </a:solidFill>
            </a:endParaRPr>
          </a:p>
          <a:p>
            <a:pPr marL="0" indent="0">
              <a:buNone/>
            </a:pPr>
            <a:endParaRPr lang="en-IN" sz="1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p:txBody>
      </p:sp>
      <p:sp>
        <p:nvSpPr>
          <p:cNvPr id="6" name="Rectangle 5">
            <a:extLst>
              <a:ext uri="{FF2B5EF4-FFF2-40B4-BE49-F238E27FC236}">
                <a16:creationId xmlns:a16="http://schemas.microsoft.com/office/drawing/2014/main" id="{732C0A59-A2EA-221B-47F9-2B6FB7D64685}"/>
              </a:ext>
            </a:extLst>
          </p:cNvPr>
          <p:cNvSpPr/>
          <p:nvPr/>
        </p:nvSpPr>
        <p:spPr>
          <a:xfrm>
            <a:off x="7828384" y="1"/>
            <a:ext cx="4344954" cy="68486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200000"/>
              </a:lnSpc>
            </a:pPr>
            <a:r>
              <a:rPr lang="en-US" sz="2000" b="1" dirty="0">
                <a:solidFill>
                  <a:schemeClr val="tx2">
                    <a:lumMod val="75000"/>
                  </a:schemeClr>
                </a:solidFill>
              </a:rPr>
              <a:t>my_list = [“Sachin", “sehwag", “Dravid“, “Dhoni”]</a:t>
            </a:r>
          </a:p>
          <a:p>
            <a:pPr algn="ctr">
              <a:lnSpc>
                <a:spcPct val="200000"/>
              </a:lnSpc>
            </a:pPr>
            <a:r>
              <a:rPr lang="en-US" sz="2000" b="1" dirty="0">
                <a:solidFill>
                  <a:schemeClr val="tx2">
                    <a:lumMod val="75000"/>
                  </a:schemeClr>
                </a:solidFill>
              </a:rPr>
              <a:t>My_list.append(“Kohli")</a:t>
            </a:r>
          </a:p>
          <a:p>
            <a:pPr algn="ctr">
              <a:lnSpc>
                <a:spcPct val="200000"/>
              </a:lnSpc>
            </a:pPr>
            <a:r>
              <a:rPr lang="en-US" sz="2000" b="1" dirty="0">
                <a:solidFill>
                  <a:schemeClr val="tx2">
                    <a:lumMod val="75000"/>
                  </a:schemeClr>
                </a:solidFill>
              </a:rPr>
              <a:t>print(my_list)</a:t>
            </a:r>
          </a:p>
          <a:p>
            <a:pPr algn="ctr"/>
            <a:endParaRPr lang="en-US" b="1" u="sng" dirty="0">
              <a:solidFill>
                <a:schemeClr val="tx2">
                  <a:lumMod val="75000"/>
                </a:schemeClr>
              </a:solidFill>
            </a:endParaRP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130094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5FE9-60B9-C8BE-DF1B-DCEFE3F19D43}"/>
              </a:ext>
            </a:extLst>
          </p:cNvPr>
          <p:cNvSpPr>
            <a:spLocks noGrp="1"/>
          </p:cNvSpPr>
          <p:nvPr>
            <p:ph type="title"/>
          </p:nvPr>
        </p:nvSpPr>
        <p:spPr>
          <a:xfrm>
            <a:off x="2827176" y="122530"/>
            <a:ext cx="6736702" cy="745217"/>
          </a:xfrm>
        </p:spPr>
        <p:txBody>
          <a:bodyPr>
            <a:normAutofit fontScale="90000"/>
          </a:bodyPr>
          <a:lstStyle/>
          <a:p>
            <a:r>
              <a:rPr lang="en-US" b="1" u="sng" dirty="0">
                <a:solidFill>
                  <a:schemeClr val="accent2">
                    <a:lumMod val="75000"/>
                  </a:schemeClr>
                </a:solidFill>
              </a:rPr>
              <a:t>Life Cycle of Software Program</a:t>
            </a:r>
            <a:endParaRPr lang="en-IN" b="1" u="sng" dirty="0">
              <a:solidFill>
                <a:schemeClr val="accent2">
                  <a:lumMod val="75000"/>
                </a:schemeClr>
              </a:solidFill>
            </a:endParaRPr>
          </a:p>
        </p:txBody>
      </p:sp>
      <p:sp>
        <p:nvSpPr>
          <p:cNvPr id="8" name="Rectangle: Rounded Corners 7">
            <a:extLst>
              <a:ext uri="{FF2B5EF4-FFF2-40B4-BE49-F238E27FC236}">
                <a16:creationId xmlns:a16="http://schemas.microsoft.com/office/drawing/2014/main" id="{C524D7A8-95D3-9617-9CB5-E719A28ADC42}"/>
              </a:ext>
            </a:extLst>
          </p:cNvPr>
          <p:cNvSpPr/>
          <p:nvPr/>
        </p:nvSpPr>
        <p:spPr>
          <a:xfrm>
            <a:off x="-27992" y="867747"/>
            <a:ext cx="6049347" cy="256125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u="sng" dirty="0">
                <a:solidFill>
                  <a:schemeClr val="accent2">
                    <a:lumMod val="75000"/>
                  </a:schemeClr>
                </a:solidFill>
                <a:effectLst/>
                <a:latin typeface="Nunito" pitchFamily="2" charset="0"/>
              </a:rPr>
              <a:t>Planning </a:t>
            </a:r>
            <a:r>
              <a:rPr lang="en-IN" sz="2000" b="1" u="sng" dirty="0">
                <a:solidFill>
                  <a:schemeClr val="accent2">
                    <a:lumMod val="75000"/>
                  </a:schemeClr>
                </a:solidFill>
                <a:latin typeface="Nunito" pitchFamily="2" charset="0"/>
              </a:rPr>
              <a:t>&amp; Analysis</a:t>
            </a:r>
          </a:p>
          <a:p>
            <a:pPr algn="ctr"/>
            <a:endParaRPr lang="en-IN" b="1" u="sng" dirty="0">
              <a:solidFill>
                <a:srgbClr val="C00000"/>
              </a:solidFill>
              <a:latin typeface="Nunito" pitchFamily="2" charset="0"/>
            </a:endParaRPr>
          </a:p>
          <a:p>
            <a:pPr marL="285750" indent="-285750" algn="ctr">
              <a:buFont typeface="Wingdings" panose="05000000000000000000" pitchFamily="2" charset="2"/>
              <a:buChar char="Ø"/>
            </a:pPr>
            <a:r>
              <a:rPr lang="en-IN" dirty="0">
                <a:solidFill>
                  <a:schemeClr val="accent1">
                    <a:lumMod val="50000"/>
                  </a:schemeClr>
                </a:solidFill>
                <a:latin typeface="Nunito" pitchFamily="2" charset="0"/>
              </a:rPr>
              <a:t>Goals and objectives</a:t>
            </a:r>
          </a:p>
          <a:p>
            <a:pPr marL="285750" indent="-285750" algn="ctr">
              <a:buFont typeface="Wingdings" panose="05000000000000000000" pitchFamily="2" charset="2"/>
              <a:buChar char="Ø"/>
            </a:pPr>
            <a:r>
              <a:rPr lang="en-IN" dirty="0">
                <a:solidFill>
                  <a:schemeClr val="accent1">
                    <a:lumMod val="50000"/>
                  </a:schemeClr>
                </a:solidFill>
                <a:latin typeface="Nunito" pitchFamily="2" charset="0"/>
              </a:rPr>
              <a:t>Resources, Budget, Schedule</a:t>
            </a:r>
          </a:p>
          <a:p>
            <a:pPr marL="285750" indent="-285750" algn="ctr">
              <a:buFont typeface="Wingdings" panose="05000000000000000000" pitchFamily="2" charset="2"/>
              <a:buChar char="Ø"/>
            </a:pPr>
            <a:r>
              <a:rPr lang="en-US" dirty="0">
                <a:solidFill>
                  <a:schemeClr val="accent1">
                    <a:lumMod val="50000"/>
                  </a:schemeClr>
                </a:solidFill>
                <a:latin typeface="Nunito" pitchFamily="2" charset="0"/>
              </a:rPr>
              <a:t>Identifying the stakeholders' needs and expectations</a:t>
            </a:r>
          </a:p>
          <a:p>
            <a:pPr marL="285750" indent="-285750" algn="ctr">
              <a:buFont typeface="Wingdings" panose="05000000000000000000" pitchFamily="2" charset="2"/>
              <a:buChar char="Ø"/>
            </a:pPr>
            <a:r>
              <a:rPr lang="en-IN" dirty="0">
                <a:solidFill>
                  <a:schemeClr val="accent1">
                    <a:lumMod val="50000"/>
                  </a:schemeClr>
                </a:solidFill>
                <a:latin typeface="Nunito" pitchFamily="2" charset="0"/>
              </a:rPr>
              <a:t>functional and non-functional requirements</a:t>
            </a:r>
          </a:p>
          <a:p>
            <a:pPr algn="ctr"/>
            <a:r>
              <a:rPr lang="en-IN" b="1" dirty="0">
                <a:solidFill>
                  <a:schemeClr val="accent1">
                    <a:lumMod val="50000"/>
                  </a:schemeClr>
                </a:solidFill>
                <a:latin typeface="Nunito" pitchFamily="2" charset="0"/>
              </a:rPr>
              <a:t> </a:t>
            </a:r>
          </a:p>
        </p:txBody>
      </p:sp>
      <p:sp>
        <p:nvSpPr>
          <p:cNvPr id="11" name="Rectangle: Rounded Corners 10">
            <a:extLst>
              <a:ext uri="{FF2B5EF4-FFF2-40B4-BE49-F238E27FC236}">
                <a16:creationId xmlns:a16="http://schemas.microsoft.com/office/drawing/2014/main" id="{1756C498-50C1-0102-1170-326E741321CC}"/>
              </a:ext>
            </a:extLst>
          </p:cNvPr>
          <p:cNvSpPr/>
          <p:nvPr/>
        </p:nvSpPr>
        <p:spPr>
          <a:xfrm>
            <a:off x="6531429" y="3833650"/>
            <a:ext cx="5582815" cy="302435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accent2">
                    <a:lumMod val="75000"/>
                  </a:schemeClr>
                </a:solidFill>
                <a:latin typeface="Nunito" pitchFamily="2" charset="0"/>
              </a:rPr>
              <a:t>Deployment &amp; Maintenance</a:t>
            </a:r>
          </a:p>
          <a:p>
            <a:pPr algn="ctr"/>
            <a:r>
              <a:rPr lang="en-US" dirty="0">
                <a:solidFill>
                  <a:schemeClr val="accent1">
                    <a:lumMod val="50000"/>
                  </a:schemeClr>
                </a:solidFill>
                <a:latin typeface="Nunito" pitchFamily="2" charset="0"/>
              </a:rPr>
              <a:t>deployed and made available to users</a:t>
            </a:r>
          </a:p>
          <a:p>
            <a:pPr algn="ctr"/>
            <a:r>
              <a:rPr lang="en-US" dirty="0">
                <a:solidFill>
                  <a:schemeClr val="accent1">
                    <a:lumMod val="50000"/>
                  </a:schemeClr>
                </a:solidFill>
                <a:latin typeface="Nunito" pitchFamily="2" charset="0"/>
              </a:rPr>
              <a:t>maintained by fixing any bugs or errors that are found and updating the program to meet changing requirements.</a:t>
            </a:r>
            <a:endParaRPr lang="en-IN" dirty="0">
              <a:solidFill>
                <a:schemeClr val="accent1">
                  <a:lumMod val="50000"/>
                </a:schemeClr>
              </a:solidFill>
              <a:latin typeface="Nunito" pitchFamily="2" charset="0"/>
            </a:endParaRPr>
          </a:p>
          <a:p>
            <a:pPr algn="ctr"/>
            <a:r>
              <a:rPr lang="en-IN" dirty="0">
                <a:solidFill>
                  <a:schemeClr val="accent1">
                    <a:lumMod val="50000"/>
                  </a:schemeClr>
                </a:solidFill>
                <a:latin typeface="Nunito" pitchFamily="2" charset="0"/>
              </a:rPr>
              <a:t> </a:t>
            </a:r>
          </a:p>
        </p:txBody>
      </p:sp>
      <p:sp>
        <p:nvSpPr>
          <p:cNvPr id="13" name="Rectangle: Rounded Corners 12">
            <a:extLst>
              <a:ext uri="{FF2B5EF4-FFF2-40B4-BE49-F238E27FC236}">
                <a16:creationId xmlns:a16="http://schemas.microsoft.com/office/drawing/2014/main" id="{33919EED-DD5C-ED57-1A35-B5279DDCB86A}"/>
              </a:ext>
            </a:extLst>
          </p:cNvPr>
          <p:cNvSpPr/>
          <p:nvPr/>
        </p:nvSpPr>
        <p:spPr>
          <a:xfrm>
            <a:off x="46652" y="3833650"/>
            <a:ext cx="6049348" cy="302435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2">
                    <a:lumMod val="75000"/>
                  </a:schemeClr>
                </a:solidFill>
                <a:latin typeface="Nunito" pitchFamily="2" charset="0"/>
              </a:rPr>
              <a:t>Program &amp; Design</a:t>
            </a:r>
          </a:p>
          <a:p>
            <a:pPr algn="ctr"/>
            <a:r>
              <a:rPr lang="en-US" dirty="0">
                <a:solidFill>
                  <a:schemeClr val="accent1">
                    <a:lumMod val="50000"/>
                  </a:schemeClr>
                </a:solidFill>
                <a:latin typeface="Nunito" pitchFamily="2" charset="0"/>
              </a:rPr>
              <a:t>Programing &amp; Designing &amp; </a:t>
            </a:r>
            <a:r>
              <a:rPr lang="en-IN" dirty="0">
                <a:solidFill>
                  <a:schemeClr val="accent1">
                    <a:lumMod val="50000"/>
                  </a:schemeClr>
                </a:solidFill>
                <a:latin typeface="Nunito" pitchFamily="2" charset="0"/>
              </a:rPr>
              <a:t>developing</a:t>
            </a:r>
          </a:p>
          <a:p>
            <a:pPr algn="ctr"/>
            <a:r>
              <a:rPr lang="en-IN" dirty="0">
                <a:solidFill>
                  <a:schemeClr val="accent1">
                    <a:lumMod val="50000"/>
                  </a:schemeClr>
                </a:solidFill>
                <a:latin typeface="Nunito" pitchFamily="2" charset="0"/>
              </a:rPr>
              <a:t>source code</a:t>
            </a:r>
          </a:p>
          <a:p>
            <a:pPr algn="ctr"/>
            <a:r>
              <a:rPr lang="en-IN" dirty="0">
                <a:solidFill>
                  <a:schemeClr val="accent1">
                    <a:lumMod val="50000"/>
                  </a:schemeClr>
                </a:solidFill>
                <a:latin typeface="Nunito" pitchFamily="2" charset="0"/>
              </a:rPr>
              <a:t>Necessary documentation.</a:t>
            </a:r>
          </a:p>
          <a:p>
            <a:pPr algn="ctr"/>
            <a:r>
              <a:rPr lang="en-IN" dirty="0">
                <a:solidFill>
                  <a:schemeClr val="accent1">
                    <a:lumMod val="50000"/>
                  </a:schemeClr>
                </a:solidFill>
                <a:latin typeface="Nunito" pitchFamily="2" charset="0"/>
              </a:rPr>
              <a:t>(Web Developer, Android Developer, Game Developer)</a:t>
            </a:r>
          </a:p>
          <a:p>
            <a:pPr algn="ctr"/>
            <a:r>
              <a:rPr lang="en-IN" dirty="0">
                <a:solidFill>
                  <a:schemeClr val="accent1">
                    <a:lumMod val="50000"/>
                  </a:schemeClr>
                </a:solidFill>
                <a:latin typeface="Nunito" pitchFamily="2" charset="0"/>
              </a:rPr>
              <a:t>(C,C++, Java, Python, HTML/CSS, PHP, Java Script, GO, Rust, Kotlin, Ruby)</a:t>
            </a:r>
            <a:endParaRPr lang="en-US" dirty="0">
              <a:solidFill>
                <a:schemeClr val="accent1">
                  <a:lumMod val="50000"/>
                </a:schemeClr>
              </a:solidFill>
              <a:latin typeface="Nunito" pitchFamily="2" charset="0"/>
            </a:endParaRPr>
          </a:p>
        </p:txBody>
      </p:sp>
      <p:sp>
        <p:nvSpPr>
          <p:cNvPr id="14" name="Rectangle: Rounded Corners 13">
            <a:extLst>
              <a:ext uri="{FF2B5EF4-FFF2-40B4-BE49-F238E27FC236}">
                <a16:creationId xmlns:a16="http://schemas.microsoft.com/office/drawing/2014/main" id="{A1276ADC-F087-61C7-8E0C-78DA4C1DD2AF}"/>
              </a:ext>
            </a:extLst>
          </p:cNvPr>
          <p:cNvSpPr/>
          <p:nvPr/>
        </p:nvSpPr>
        <p:spPr>
          <a:xfrm>
            <a:off x="6400798" y="765108"/>
            <a:ext cx="5791202" cy="276652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2">
                    <a:lumMod val="75000"/>
                  </a:schemeClr>
                </a:solidFill>
                <a:latin typeface="Nunito" pitchFamily="2" charset="0"/>
              </a:rPr>
              <a:t>Testing</a:t>
            </a:r>
            <a:endParaRPr lang="en-US" b="1" u="sng" dirty="0">
              <a:solidFill>
                <a:schemeClr val="accent2">
                  <a:lumMod val="50000"/>
                </a:schemeClr>
              </a:solidFill>
              <a:latin typeface="Nunito" pitchFamily="2" charset="0"/>
            </a:endParaRPr>
          </a:p>
          <a:p>
            <a:pPr algn="ctr"/>
            <a:r>
              <a:rPr lang="en-US" dirty="0">
                <a:solidFill>
                  <a:schemeClr val="accent1">
                    <a:lumMod val="50000"/>
                  </a:schemeClr>
                </a:solidFill>
                <a:latin typeface="Nunito" pitchFamily="2" charset="0"/>
              </a:rPr>
              <a:t>Requirements and is free of defects</a:t>
            </a:r>
            <a:r>
              <a:rPr lang="en-US" b="0" i="0" dirty="0">
                <a:solidFill>
                  <a:schemeClr val="accent1">
                    <a:lumMod val="50000"/>
                  </a:schemeClr>
                </a:solidFill>
                <a:effectLst/>
                <a:latin typeface="Nunito" pitchFamily="2" charset="0"/>
              </a:rPr>
              <a:t>.</a:t>
            </a:r>
          </a:p>
          <a:p>
            <a:pPr algn="ctr"/>
            <a:endParaRPr lang="en-US" b="0" i="0" dirty="0">
              <a:solidFill>
                <a:schemeClr val="accent1">
                  <a:lumMod val="50000"/>
                </a:schemeClr>
              </a:solidFill>
              <a:effectLst/>
              <a:latin typeface="Nunito" pitchFamily="2" charset="0"/>
            </a:endParaRPr>
          </a:p>
          <a:p>
            <a:pPr algn="ctr"/>
            <a:endParaRPr lang="en-US" b="0" i="0" dirty="0">
              <a:solidFill>
                <a:srgbClr val="273239"/>
              </a:solidFill>
              <a:effectLst/>
              <a:latin typeface="Nunito" pitchFamily="2" charset="0"/>
            </a:endParaRPr>
          </a:p>
          <a:p>
            <a:pPr algn="ctr"/>
            <a:endParaRPr lang="en-US" dirty="0">
              <a:solidFill>
                <a:srgbClr val="273239"/>
              </a:solidFill>
              <a:latin typeface="Nunito" pitchFamily="2" charset="0"/>
            </a:endParaRPr>
          </a:p>
          <a:p>
            <a:pPr algn="ctr"/>
            <a:endParaRPr lang="en-US" b="0" i="0" dirty="0">
              <a:solidFill>
                <a:srgbClr val="273239"/>
              </a:solidFill>
              <a:effectLst/>
              <a:latin typeface="Nunito" pitchFamily="2" charset="0"/>
            </a:endParaRPr>
          </a:p>
          <a:p>
            <a:pPr algn="ctr"/>
            <a:r>
              <a:rPr lang="en-IN" b="1" u="sng" dirty="0">
                <a:solidFill>
                  <a:schemeClr val="accent1">
                    <a:lumMod val="50000"/>
                  </a:schemeClr>
                </a:solidFill>
                <a:latin typeface="Nunito" pitchFamily="2" charset="0"/>
                <a:hlinkClick r:id="rId2">
                  <a:extLst>
                    <a:ext uri="{A12FA001-AC4F-418D-AE19-62706E023703}">
                      <ahyp:hlinkClr xmlns:ahyp="http://schemas.microsoft.com/office/drawing/2018/hyperlinkcolor" val="tx"/>
                    </a:ext>
                  </a:extLst>
                </a:hlinkClick>
              </a:rPr>
              <a:t>https://www.geeksforgeeks.org/types-software-testing/</a:t>
            </a:r>
            <a:endParaRPr lang="en-IN" b="1" u="sng" dirty="0">
              <a:solidFill>
                <a:schemeClr val="accent1">
                  <a:lumMod val="50000"/>
                </a:schemeClr>
              </a:solidFill>
              <a:latin typeface="Nunito" pitchFamily="2" charset="0"/>
            </a:endParaRPr>
          </a:p>
          <a:p>
            <a:pPr algn="ctr"/>
            <a:endParaRPr lang="en-IN" b="1" u="sng" dirty="0">
              <a:solidFill>
                <a:srgbClr val="002060"/>
              </a:solidFill>
              <a:latin typeface="Nunito" pitchFamily="2" charset="0"/>
            </a:endParaRPr>
          </a:p>
        </p:txBody>
      </p:sp>
      <p:pic>
        <p:nvPicPr>
          <p:cNvPr id="4" name="Picture 3">
            <a:extLst>
              <a:ext uri="{FF2B5EF4-FFF2-40B4-BE49-F238E27FC236}">
                <a16:creationId xmlns:a16="http://schemas.microsoft.com/office/drawing/2014/main" id="{FBF7291B-C7E5-8DC3-B4D3-7CE4DC980C84}"/>
              </a:ext>
            </a:extLst>
          </p:cNvPr>
          <p:cNvPicPr>
            <a:picLocks noChangeAspect="1"/>
          </p:cNvPicPr>
          <p:nvPr/>
        </p:nvPicPr>
        <p:blipFill>
          <a:blip r:embed="rId3"/>
          <a:stretch>
            <a:fillRect/>
          </a:stretch>
        </p:blipFill>
        <p:spPr>
          <a:xfrm>
            <a:off x="8687062" y="1614790"/>
            <a:ext cx="1218674" cy="826541"/>
          </a:xfrm>
          <a:prstGeom prst="rect">
            <a:avLst/>
          </a:prstGeom>
        </p:spPr>
      </p:pic>
    </p:spTree>
    <p:extLst>
      <p:ext uri="{BB962C8B-B14F-4D97-AF65-F5344CB8AC3E}">
        <p14:creationId xmlns:p14="http://schemas.microsoft.com/office/powerpoint/2010/main" val="229783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59D06-1A66-FEED-C469-581F9FEA8129}"/>
              </a:ext>
            </a:extLst>
          </p:cNvPr>
          <p:cNvSpPr>
            <a:spLocks noGrp="1"/>
          </p:cNvSpPr>
          <p:nvPr>
            <p:ph idx="1"/>
          </p:nvPr>
        </p:nvSpPr>
        <p:spPr>
          <a:xfrm>
            <a:off x="0" y="0"/>
            <a:ext cx="12192000" cy="6858000"/>
          </a:xfrm>
        </p:spPr>
        <p:txBody>
          <a:bodyPr>
            <a:normAutofit/>
          </a:bodyPr>
          <a:lstStyle/>
          <a:p>
            <a:pPr marL="0" indent="0">
              <a:buNone/>
            </a:pPr>
            <a:r>
              <a:rPr lang="en-US" sz="2400" b="1" dirty="0">
                <a:solidFill>
                  <a:schemeClr val="accent2">
                    <a:lumMod val="75000"/>
                  </a:schemeClr>
                </a:solidFill>
              </a:rPr>
              <a:t>					</a:t>
            </a:r>
            <a:r>
              <a:rPr lang="en-US" sz="3200" b="1" u="sng" dirty="0">
                <a:solidFill>
                  <a:schemeClr val="accent2">
                    <a:lumMod val="75000"/>
                  </a:schemeClr>
                </a:solidFill>
              </a:rPr>
              <a:t>Lists</a:t>
            </a:r>
            <a:endParaRPr lang="en-US" sz="2400" b="1" u="sng" dirty="0">
              <a:solidFill>
                <a:schemeClr val="accent2">
                  <a:lumMod val="75000"/>
                </a:schemeClr>
              </a:solidFill>
            </a:endParaRPr>
          </a:p>
          <a:p>
            <a:pPr>
              <a:buFont typeface="Wingdings" panose="05000000000000000000" pitchFamily="2" charset="2"/>
              <a:buChar char="Ø"/>
            </a:pPr>
            <a:r>
              <a:rPr lang="en-US" sz="2000" dirty="0">
                <a:solidFill>
                  <a:schemeClr val="accent1">
                    <a:lumMod val="50000"/>
                  </a:schemeClr>
                </a:solidFill>
              </a:rPr>
              <a:t>To store multiple items in a single variable.</a:t>
            </a:r>
          </a:p>
          <a:p>
            <a:pPr>
              <a:buFont typeface="Wingdings" panose="05000000000000000000" pitchFamily="2" charset="2"/>
              <a:buChar char="Ø"/>
            </a:pPr>
            <a:r>
              <a:rPr lang="en-US" sz="2000" dirty="0">
                <a:solidFill>
                  <a:schemeClr val="accent1">
                    <a:lumMod val="50000"/>
                  </a:schemeClr>
                </a:solidFill>
              </a:rPr>
              <a:t>Efficient ways to store and manage data</a:t>
            </a:r>
          </a:p>
          <a:p>
            <a:pPr>
              <a:buFont typeface="Wingdings" panose="05000000000000000000" pitchFamily="2" charset="2"/>
              <a:buChar char="Ø"/>
            </a:pPr>
            <a:r>
              <a:rPr lang="en-US" sz="2000" dirty="0">
                <a:solidFill>
                  <a:schemeClr val="accent1">
                    <a:lumMod val="50000"/>
                  </a:schemeClr>
                </a:solidFill>
              </a:rPr>
              <a:t>One of 4 built-in data types used to store collections of data (Alphas, Numbers)</a:t>
            </a:r>
          </a:p>
          <a:p>
            <a:pPr>
              <a:buFont typeface="Wingdings" panose="05000000000000000000" pitchFamily="2" charset="2"/>
              <a:buChar char="Ø"/>
            </a:pPr>
            <a:r>
              <a:rPr lang="en-US" sz="2000" dirty="0">
                <a:solidFill>
                  <a:schemeClr val="accent1">
                    <a:lumMod val="50000"/>
                  </a:schemeClr>
                </a:solidFill>
              </a:rPr>
              <a:t>Tuple, Set, and Dictionary, all with different qualities and usage.</a:t>
            </a:r>
          </a:p>
          <a:p>
            <a:pPr>
              <a:buFont typeface="Wingdings" panose="05000000000000000000" pitchFamily="2" charset="2"/>
              <a:buChar char="Ø"/>
            </a:pPr>
            <a:r>
              <a:rPr lang="en-US" sz="2000" dirty="0">
                <a:solidFill>
                  <a:schemeClr val="accent1">
                    <a:lumMod val="50000"/>
                  </a:schemeClr>
                </a:solidFill>
              </a:rPr>
              <a:t>Lists are created using square brackets “[ ]”</a:t>
            </a:r>
          </a:p>
          <a:p>
            <a:pPr marL="0" indent="0">
              <a:buNone/>
            </a:pPr>
            <a:r>
              <a:rPr lang="en-US" sz="2400" b="1" u="sng" dirty="0">
                <a:solidFill>
                  <a:schemeClr val="accent2">
                    <a:lumMod val="75000"/>
                  </a:schemeClr>
                </a:solidFill>
              </a:rPr>
              <a:t>Characteristics of Lists:</a:t>
            </a:r>
          </a:p>
          <a:p>
            <a:pPr>
              <a:buFont typeface="Wingdings" panose="05000000000000000000" pitchFamily="2" charset="2"/>
              <a:buChar char="Ø"/>
            </a:pPr>
            <a:r>
              <a:rPr lang="en-US" sz="2000" dirty="0">
                <a:solidFill>
                  <a:schemeClr val="accent1">
                    <a:lumMod val="50000"/>
                  </a:schemeClr>
                </a:solidFill>
              </a:rPr>
              <a:t>List items are ordered, changeable, and allow duplicate values.</a:t>
            </a:r>
          </a:p>
          <a:p>
            <a:pPr marL="0" indent="0">
              <a:buNone/>
            </a:pPr>
            <a:r>
              <a:rPr lang="en-US" sz="2400" b="1" u="sng" dirty="0">
                <a:solidFill>
                  <a:schemeClr val="accent2">
                    <a:lumMod val="75000"/>
                  </a:schemeClr>
                </a:solidFill>
              </a:rPr>
              <a:t>Ordered:</a:t>
            </a:r>
          </a:p>
          <a:p>
            <a:pPr marL="0" indent="0">
              <a:buNone/>
            </a:pPr>
            <a:r>
              <a:rPr lang="en-US" sz="2000" dirty="0">
                <a:solidFill>
                  <a:schemeClr val="accent1">
                    <a:lumMod val="50000"/>
                  </a:schemeClr>
                </a:solidFill>
              </a:rPr>
              <a:t>have a defined order and will not change (If you add new items to a list, </a:t>
            </a:r>
          </a:p>
          <a:p>
            <a:pPr marL="0" indent="0">
              <a:buNone/>
            </a:pPr>
            <a:r>
              <a:rPr lang="en-US" sz="2000" dirty="0">
                <a:solidFill>
                  <a:schemeClr val="accent1">
                    <a:lumMod val="50000"/>
                  </a:schemeClr>
                </a:solidFill>
              </a:rPr>
              <a:t>New items will be placed at the end of the list)</a:t>
            </a:r>
          </a:p>
          <a:p>
            <a:pPr marL="0" indent="0">
              <a:buNone/>
            </a:pPr>
            <a:r>
              <a:rPr lang="en-US" sz="2400" b="1" u="sng" dirty="0">
                <a:solidFill>
                  <a:schemeClr val="accent2">
                    <a:lumMod val="75000"/>
                  </a:schemeClr>
                </a:solidFill>
              </a:rPr>
              <a:t>Changeable:</a:t>
            </a:r>
          </a:p>
          <a:p>
            <a:pPr marL="0" indent="0">
              <a:buNone/>
            </a:pPr>
            <a:r>
              <a:rPr lang="en-US" sz="2000" dirty="0">
                <a:solidFill>
                  <a:schemeClr val="accent1">
                    <a:lumMod val="50000"/>
                  </a:schemeClr>
                </a:solidFill>
              </a:rPr>
              <a:t>Changeable: we can change, add, and remove items in a list after it has created.</a:t>
            </a:r>
          </a:p>
          <a:p>
            <a:pPr marL="0" indent="0">
              <a:buNone/>
            </a:pPr>
            <a:r>
              <a:rPr lang="en-US" sz="2400" b="1" u="sng" dirty="0">
                <a:solidFill>
                  <a:schemeClr val="accent2">
                    <a:lumMod val="75000"/>
                  </a:schemeClr>
                </a:solidFill>
              </a:rPr>
              <a:t>Allow Duplicates:</a:t>
            </a:r>
          </a:p>
          <a:p>
            <a:pPr marL="0" indent="0">
              <a:buNone/>
            </a:pPr>
            <a:r>
              <a:rPr lang="en-US" sz="2000" dirty="0">
                <a:solidFill>
                  <a:schemeClr val="accent1">
                    <a:lumMod val="50000"/>
                  </a:schemeClr>
                </a:solidFill>
              </a:rPr>
              <a:t>Since lists are indexed, lists can have items with the same value</a:t>
            </a:r>
          </a:p>
          <a:p>
            <a:pPr marL="0" indent="0">
              <a:buNone/>
            </a:pPr>
            <a:r>
              <a:rPr lang="en-US" sz="2000" dirty="0">
                <a:solidFill>
                  <a:schemeClr val="accent1">
                    <a:lumMod val="50000"/>
                  </a:schemeClr>
                </a:solidFill>
                <a:hlinkClick r:id="rId2"/>
              </a:rPr>
              <a:t>https://www.youtube.com/watch?v=1KLgcBcWCsE</a:t>
            </a:r>
            <a:endParaRPr lang="en-US" sz="2000" dirty="0">
              <a:solidFill>
                <a:schemeClr val="accent1">
                  <a:lumMod val="50000"/>
                </a:schemeClr>
              </a:solidFill>
            </a:endParaRPr>
          </a:p>
        </p:txBody>
      </p:sp>
      <p:sp>
        <p:nvSpPr>
          <p:cNvPr id="8" name="Rectangle 7">
            <a:extLst>
              <a:ext uri="{FF2B5EF4-FFF2-40B4-BE49-F238E27FC236}">
                <a16:creationId xmlns:a16="http://schemas.microsoft.com/office/drawing/2014/main" id="{1E56B89F-8885-0A18-9A88-1C16EC0D45E3}"/>
              </a:ext>
            </a:extLst>
          </p:cNvPr>
          <p:cNvSpPr/>
          <p:nvPr/>
        </p:nvSpPr>
        <p:spPr>
          <a:xfrm>
            <a:off x="8453536" y="0"/>
            <a:ext cx="3738464"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2">
                    <a:lumMod val="75000"/>
                  </a:schemeClr>
                </a:solidFill>
              </a:rPr>
              <a:t>Since it is a variable information structure, you might change any of its parts whenever they have been added.</a:t>
            </a:r>
          </a:p>
          <a:p>
            <a:pPr algn="ctr"/>
            <a:endParaRPr lang="en-US" b="1" u="sng" dirty="0">
              <a:solidFill>
                <a:schemeClr val="tx2">
                  <a:lumMod val="75000"/>
                </a:schemeClr>
              </a:solidFill>
            </a:endParaRPr>
          </a:p>
          <a:p>
            <a:pPr algn="ctr"/>
            <a:r>
              <a:rPr lang="en-US" b="1" u="sng" dirty="0">
                <a:solidFill>
                  <a:schemeClr val="tx2">
                    <a:lumMod val="75000"/>
                  </a:schemeClr>
                </a:solidFill>
              </a:rPr>
              <a:t>built-in methods like append(), remove(), and insert().</a:t>
            </a:r>
          </a:p>
          <a:p>
            <a:pPr algn="ctr"/>
            <a:endParaRPr lang="en-US" b="1" u="sng" dirty="0">
              <a:solidFill>
                <a:schemeClr val="tx2">
                  <a:lumMod val="75000"/>
                </a:schemeClr>
              </a:solidFill>
            </a:endParaRPr>
          </a:p>
          <a:p>
            <a:pPr algn="ctr"/>
            <a:r>
              <a:rPr lang="en-US" b="1" u="sng" dirty="0">
                <a:solidFill>
                  <a:schemeClr val="tx2">
                    <a:lumMod val="75000"/>
                  </a:schemeClr>
                </a:solidFill>
              </a:rPr>
              <a:t>A list's singular things can likewise be gotten to and changed through slicing and ordering strategies, hence proving useful in scenarios where data is constantly changing and operation heavy functions.</a:t>
            </a:r>
          </a:p>
          <a:p>
            <a:pPr algn="ctr"/>
            <a:endParaRPr lang="en-US" b="1" u="sng" dirty="0">
              <a:solidFill>
                <a:schemeClr val="tx2">
                  <a:lumMod val="75000"/>
                </a:schemeClr>
              </a:solidFill>
            </a:endParaRPr>
          </a:p>
          <a:p>
            <a:pPr algn="ctr"/>
            <a:r>
              <a:rPr lang="en-US" b="1" u="sng" dirty="0">
                <a:solidFill>
                  <a:schemeClr val="tx2">
                    <a:lumMod val="75000"/>
                  </a:schemeClr>
                </a:solidFill>
              </a:rPr>
              <a:t>Ex:   A shopping list is a great use for a list because you can add, remove, or modify items as needed and can be utilized to store lists of values, such as lists of names or numbers.</a:t>
            </a:r>
          </a:p>
        </p:txBody>
      </p:sp>
    </p:spTree>
    <p:extLst>
      <p:ext uri="{BB962C8B-B14F-4D97-AF65-F5344CB8AC3E}">
        <p14:creationId xmlns:p14="http://schemas.microsoft.com/office/powerpoint/2010/main" val="365186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59D06-1A66-FEED-C469-581F9FEA8129}"/>
              </a:ext>
            </a:extLst>
          </p:cNvPr>
          <p:cNvSpPr>
            <a:spLocks noGrp="1"/>
          </p:cNvSpPr>
          <p:nvPr>
            <p:ph idx="1"/>
          </p:nvPr>
        </p:nvSpPr>
        <p:spPr>
          <a:xfrm>
            <a:off x="0" y="0"/>
            <a:ext cx="12192000" cy="6858000"/>
          </a:xfrm>
        </p:spPr>
        <p:txBody>
          <a:bodyPr>
            <a:normAutofit/>
          </a:bodyPr>
          <a:lstStyle/>
          <a:p>
            <a:pPr marL="0" indent="0">
              <a:buNone/>
            </a:pPr>
            <a:r>
              <a:rPr lang="en-US" sz="2400" b="1" u="sng" dirty="0">
                <a:solidFill>
                  <a:schemeClr val="accent2">
                    <a:lumMod val="75000"/>
                  </a:schemeClr>
                </a:solidFill>
              </a:rPr>
              <a:t>Lists:</a:t>
            </a:r>
          </a:p>
          <a:p>
            <a:pPr>
              <a:buFont typeface="Wingdings" panose="05000000000000000000" pitchFamily="2" charset="2"/>
              <a:buChar char="Ø"/>
            </a:pPr>
            <a:r>
              <a:rPr lang="en-US" sz="2000" dirty="0">
                <a:solidFill>
                  <a:schemeClr val="accent1">
                    <a:lumMod val="50000"/>
                  </a:schemeClr>
                </a:solidFill>
              </a:rPr>
              <a:t>Lists are great to use when you want to work with many related values. </a:t>
            </a:r>
          </a:p>
          <a:p>
            <a:pPr>
              <a:buFont typeface="Wingdings" panose="05000000000000000000" pitchFamily="2" charset="2"/>
              <a:buChar char="Ø"/>
            </a:pPr>
            <a:r>
              <a:rPr lang="en-US" sz="2000" dirty="0">
                <a:solidFill>
                  <a:schemeClr val="accent1">
                    <a:lumMod val="50000"/>
                  </a:schemeClr>
                </a:solidFill>
              </a:rPr>
              <a:t>They enable you to keep data together that belongs together</a:t>
            </a:r>
          </a:p>
          <a:p>
            <a:pPr>
              <a:buFont typeface="Wingdings" panose="05000000000000000000" pitchFamily="2" charset="2"/>
              <a:buChar char="Ø"/>
            </a:pPr>
            <a:r>
              <a:rPr lang="en-US" sz="2000" dirty="0">
                <a:solidFill>
                  <a:schemeClr val="accent1">
                    <a:lumMod val="50000"/>
                  </a:schemeClr>
                </a:solidFill>
              </a:rPr>
              <a:t>code, and perform the same methods and operations on multiple values at once.</a:t>
            </a:r>
          </a:p>
          <a:p>
            <a:pPr marL="0" indent="0">
              <a:buNone/>
            </a:pPr>
            <a:endParaRPr lang="en-US" sz="2000" dirty="0">
              <a:solidFill>
                <a:schemeClr val="accent1">
                  <a:lumMod val="50000"/>
                </a:schemeClr>
              </a:solidFill>
            </a:endParaRPr>
          </a:p>
          <a:p>
            <a:pPr marL="0" indent="0">
              <a:buNone/>
            </a:pPr>
            <a:r>
              <a:rPr lang="en-US" sz="2000" b="1" dirty="0">
                <a:solidFill>
                  <a:schemeClr val="accent1">
                    <a:lumMod val="50000"/>
                  </a:schemeClr>
                </a:solidFill>
              </a:rPr>
              <a:t>Real-world Use Cases of Lists</a:t>
            </a:r>
          </a:p>
          <a:p>
            <a:pPr>
              <a:buFont typeface="Wingdings" panose="05000000000000000000" pitchFamily="2" charset="2"/>
              <a:buChar char="Ø"/>
            </a:pPr>
            <a:r>
              <a:rPr lang="en-US" sz="2000" dirty="0">
                <a:solidFill>
                  <a:schemeClr val="accent1">
                    <a:lumMod val="50000"/>
                  </a:schemeClr>
                </a:solidFill>
              </a:rPr>
              <a:t>your assortment of files, your song playlists, your emails, your browser bookmarks</a:t>
            </a:r>
          </a:p>
          <a:p>
            <a:pPr>
              <a:buFont typeface="Wingdings" panose="05000000000000000000" pitchFamily="2" charset="2"/>
              <a:buChar char="Ø"/>
            </a:pPr>
            <a:r>
              <a:rPr lang="en-US" sz="2000" dirty="0">
                <a:solidFill>
                  <a:schemeClr val="accent1">
                    <a:lumMod val="50000"/>
                  </a:schemeClr>
                </a:solidFill>
              </a:rPr>
              <a:t>the collection of videos you can access on a streaming service</a:t>
            </a:r>
          </a:p>
          <a:p>
            <a:pPr>
              <a:buFont typeface="Wingdings" panose="05000000000000000000" pitchFamily="2" charset="2"/>
              <a:buChar char="Ø"/>
            </a:pPr>
            <a:r>
              <a:rPr lang="en-US" sz="2000" dirty="0">
                <a:solidFill>
                  <a:schemeClr val="accent1">
                    <a:lumMod val="50000"/>
                  </a:schemeClr>
                </a:solidFill>
              </a:rPr>
              <a:t>Storing data sequences → marks, names, sensor readings.</a:t>
            </a:r>
          </a:p>
          <a:p>
            <a:pPr>
              <a:buFont typeface="Wingdings" panose="05000000000000000000" pitchFamily="2" charset="2"/>
              <a:buChar char="Ø"/>
            </a:pPr>
            <a:r>
              <a:rPr lang="en-US" sz="2000" dirty="0">
                <a:solidFill>
                  <a:schemeClr val="accent1">
                    <a:lumMod val="50000"/>
                  </a:schemeClr>
                </a:solidFill>
              </a:rPr>
              <a:t>Queue/stack implementations (with some limitations).</a:t>
            </a:r>
          </a:p>
          <a:p>
            <a:pPr>
              <a:buFont typeface="Wingdings" panose="05000000000000000000" pitchFamily="2" charset="2"/>
              <a:buChar char="Ø"/>
            </a:pPr>
            <a:r>
              <a:rPr lang="en-US" sz="2000" dirty="0">
                <a:solidFill>
                  <a:schemeClr val="accent1">
                    <a:lumMod val="50000"/>
                  </a:schemeClr>
                </a:solidFill>
              </a:rPr>
              <a:t>Temporary storage during computations.</a:t>
            </a:r>
          </a:p>
          <a:p>
            <a:pPr>
              <a:buFont typeface="Wingdings" panose="05000000000000000000" pitchFamily="2" charset="2"/>
              <a:buChar char="Ø"/>
            </a:pPr>
            <a:r>
              <a:rPr lang="en-US" sz="2000" dirty="0">
                <a:solidFill>
                  <a:schemeClr val="accent1">
                    <a:lumMod val="50000"/>
                  </a:schemeClr>
                </a:solidFill>
              </a:rPr>
              <a:t>Matrix or tabular data (2D lists).</a:t>
            </a:r>
          </a:p>
          <a:p>
            <a:pPr>
              <a:buFont typeface="Wingdings" panose="05000000000000000000" pitchFamily="2" charset="2"/>
              <a:buChar char="Ø"/>
            </a:pPr>
            <a:r>
              <a:rPr lang="en-US" sz="2000" dirty="0">
                <a:solidFill>
                  <a:schemeClr val="accent1">
                    <a:lumMod val="50000"/>
                  </a:schemeClr>
                </a:solidFill>
              </a:rPr>
              <a:t>Data processing in ML/AI and statistics.</a:t>
            </a:r>
          </a:p>
          <a:p>
            <a:pPr marL="0" inden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3482851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3 Inspirational Quotes for Teachers to Lift You Up When You're Down |  Teach Starter">
            <a:extLst>
              <a:ext uri="{FF2B5EF4-FFF2-40B4-BE49-F238E27FC236}">
                <a16:creationId xmlns:a16="http://schemas.microsoft.com/office/drawing/2014/main" id="{08BED4D7-F796-23E0-FBA4-FBB0B8C6D1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44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12192000" cy="6792686"/>
          </a:xfrm>
        </p:spPr>
        <p:txBody>
          <a:bodyPr/>
          <a:lstStyle/>
          <a:p>
            <a:pPr marL="0" indent="0">
              <a:buNone/>
            </a:pPr>
            <a:r>
              <a:rPr lang="en-IN" sz="2400" b="1" u="sng" dirty="0">
                <a:solidFill>
                  <a:schemeClr val="accent2">
                    <a:lumMod val="75000"/>
                  </a:schemeClr>
                </a:solidFill>
              </a:rPr>
              <a:t>Access List Items:</a:t>
            </a:r>
          </a:p>
          <a:p>
            <a:pPr>
              <a:buFont typeface="Wingdings" panose="05000000000000000000" pitchFamily="2" charset="2"/>
              <a:buChar char="Ø"/>
            </a:pPr>
            <a:r>
              <a:rPr lang="en-US" sz="2000" dirty="0">
                <a:solidFill>
                  <a:schemeClr val="accent1">
                    <a:lumMod val="50000"/>
                  </a:schemeClr>
                </a:solidFill>
              </a:rPr>
              <a:t>Items in the list are indexed and you can access with the respective </a:t>
            </a:r>
          </a:p>
          <a:p>
            <a:pPr marL="0" indent="0">
              <a:buNone/>
            </a:pPr>
            <a:r>
              <a:rPr lang="en-US" sz="2000" dirty="0">
                <a:solidFill>
                  <a:schemeClr val="accent1">
                    <a:lumMod val="50000"/>
                  </a:schemeClr>
                </a:solidFill>
              </a:rPr>
              <a:t>index number</a:t>
            </a:r>
          </a:p>
          <a:p>
            <a:pPr>
              <a:buFont typeface="Wingdings" panose="05000000000000000000" pitchFamily="2" charset="2"/>
              <a:buChar char="Ø"/>
            </a:pPr>
            <a:r>
              <a:rPr lang="en-US" sz="2000" dirty="0">
                <a:solidFill>
                  <a:schemeClr val="accent1">
                    <a:lumMod val="50000"/>
                  </a:schemeClr>
                </a:solidFill>
              </a:rPr>
              <a:t>The first item has index 0.</a:t>
            </a:r>
          </a:p>
          <a:p>
            <a:pPr>
              <a:buFont typeface="Wingdings" panose="05000000000000000000" pitchFamily="2" charset="2"/>
              <a:buChar char="Ø"/>
            </a:pPr>
            <a:r>
              <a:rPr lang="en-IN" sz="2000" dirty="0">
                <a:solidFill>
                  <a:schemeClr val="accent1">
                    <a:lumMod val="50000"/>
                  </a:schemeClr>
                </a:solidFill>
              </a:rPr>
              <a:t>Negative Indexing</a:t>
            </a:r>
          </a:p>
          <a:p>
            <a:pPr>
              <a:buFont typeface="Wingdings" panose="05000000000000000000" pitchFamily="2" charset="2"/>
              <a:buChar char="Ø"/>
            </a:pPr>
            <a:r>
              <a:rPr lang="en-IN" sz="2000" dirty="0">
                <a:solidFill>
                  <a:schemeClr val="accent1">
                    <a:lumMod val="50000"/>
                  </a:schemeClr>
                </a:solidFill>
              </a:rPr>
              <a:t>Range of Indexes</a:t>
            </a:r>
          </a:p>
          <a:p>
            <a:pPr>
              <a:buFont typeface="Wingdings" panose="05000000000000000000" pitchFamily="2" charset="2"/>
              <a:buChar char="Ø"/>
            </a:pPr>
            <a:r>
              <a:rPr lang="en-IN" sz="2000" dirty="0">
                <a:solidFill>
                  <a:schemeClr val="accent1">
                    <a:lumMod val="50000"/>
                  </a:schemeClr>
                </a:solidFill>
              </a:rPr>
              <a:t>Range of Negative Indexes</a:t>
            </a:r>
          </a:p>
          <a:p>
            <a:pPr>
              <a:buFont typeface="Wingdings" panose="05000000000000000000" pitchFamily="2" charset="2"/>
              <a:buChar char="Ø"/>
            </a:pPr>
            <a:r>
              <a:rPr lang="en-IN" sz="2000" dirty="0">
                <a:solidFill>
                  <a:schemeClr val="accent1">
                    <a:lumMod val="50000"/>
                  </a:schemeClr>
                </a:solidFill>
              </a:rPr>
              <a:t>Check if Item Exists</a:t>
            </a:r>
          </a:p>
          <a:p>
            <a:pPr marL="0" indent="0">
              <a:buNone/>
            </a:pPr>
            <a:r>
              <a:rPr lang="en-IN" sz="2400" b="1" u="sng" dirty="0">
                <a:solidFill>
                  <a:schemeClr val="accent2">
                    <a:lumMod val="75000"/>
                  </a:schemeClr>
                </a:solidFill>
              </a:rPr>
              <a:t>Change List Items:</a:t>
            </a:r>
          </a:p>
          <a:p>
            <a:pPr>
              <a:buFont typeface="Wingdings" panose="05000000000000000000" pitchFamily="2" charset="2"/>
              <a:buChar char="Ø"/>
            </a:pPr>
            <a:r>
              <a:rPr lang="en-US" sz="2000" dirty="0">
                <a:solidFill>
                  <a:schemeClr val="accent1">
                    <a:lumMod val="50000"/>
                  </a:schemeClr>
                </a:solidFill>
              </a:rPr>
              <a:t>change the value of a specific item, refer to the index number</a:t>
            </a:r>
          </a:p>
          <a:p>
            <a:pPr>
              <a:buFont typeface="Wingdings" panose="05000000000000000000" pitchFamily="2" charset="2"/>
              <a:buChar char="Ø"/>
            </a:pPr>
            <a:r>
              <a:rPr lang="en-US" sz="2000" dirty="0">
                <a:solidFill>
                  <a:schemeClr val="accent1">
                    <a:lumMod val="50000"/>
                  </a:schemeClr>
                </a:solidFill>
              </a:rPr>
              <a:t>Range of Item Values</a:t>
            </a:r>
          </a:p>
          <a:p>
            <a:pPr>
              <a:buFont typeface="Wingdings" panose="05000000000000000000" pitchFamily="2" charset="2"/>
              <a:buChar char="Ø"/>
            </a:pPr>
            <a:r>
              <a:rPr lang="en-IN" sz="2000" dirty="0">
                <a:solidFill>
                  <a:schemeClr val="accent1">
                    <a:lumMod val="50000"/>
                  </a:schemeClr>
                </a:solidFill>
              </a:rPr>
              <a:t>Insert a new list item, using insert() function </a:t>
            </a:r>
            <a:r>
              <a:rPr lang="en-US" sz="2000" dirty="0">
                <a:solidFill>
                  <a:schemeClr val="accent1">
                    <a:lumMod val="50000"/>
                  </a:schemeClr>
                </a:solidFill>
              </a:rPr>
              <a:t>without replacing any of </a:t>
            </a:r>
          </a:p>
          <a:p>
            <a:pPr marL="0" indent="0">
              <a:buNone/>
            </a:pPr>
            <a:r>
              <a:rPr lang="en-US" sz="2000" dirty="0">
                <a:solidFill>
                  <a:schemeClr val="accent1">
                    <a:lumMod val="50000"/>
                  </a:schemeClr>
                </a:solidFill>
              </a:rPr>
              <a:t>the existing values</a:t>
            </a:r>
          </a:p>
          <a:p>
            <a:pPr marL="0" indent="0">
              <a:buNone/>
            </a:pP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p:txBody>
      </p:sp>
      <p:sp>
        <p:nvSpPr>
          <p:cNvPr id="6" name="Rectangle 5">
            <a:extLst>
              <a:ext uri="{FF2B5EF4-FFF2-40B4-BE49-F238E27FC236}">
                <a16:creationId xmlns:a16="http://schemas.microsoft.com/office/drawing/2014/main" id="{732C0A59-A2EA-221B-47F9-2B6FB7D64685}"/>
              </a:ext>
            </a:extLst>
          </p:cNvPr>
          <p:cNvSpPr/>
          <p:nvPr/>
        </p:nvSpPr>
        <p:spPr>
          <a:xfrm>
            <a:off x="7725746" y="0"/>
            <a:ext cx="4466253"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50000"/>
              </a:lnSpc>
            </a:pPr>
            <a:endParaRPr lang="en-US" b="1" u="sng" dirty="0">
              <a:solidFill>
                <a:schemeClr val="tx2">
                  <a:lumMod val="75000"/>
                </a:schemeClr>
              </a:solidFill>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b="1" dirty="0">
                <a:solidFill>
                  <a:schemeClr val="tx2">
                    <a:lumMod val="75000"/>
                  </a:schemeClr>
                </a:solidFill>
              </a:rPr>
              <a:t>My_list = [“sachin", “sehwag", “dhoni“, “Dravid”, “ganguly”]</a:t>
            </a:r>
          </a:p>
          <a:p>
            <a:pPr algn="ctr">
              <a:lnSpc>
                <a:spcPct val="250000"/>
              </a:lnSpc>
            </a:pPr>
            <a:r>
              <a:rPr lang="en-US" b="1" dirty="0">
                <a:solidFill>
                  <a:schemeClr val="tx2">
                    <a:lumMod val="75000"/>
                  </a:schemeClr>
                </a:solidFill>
              </a:rPr>
              <a:t>print(My_list [1])</a:t>
            </a:r>
          </a:p>
          <a:p>
            <a:pPr algn="ctr">
              <a:lnSpc>
                <a:spcPct val="250000"/>
              </a:lnSpc>
            </a:pPr>
            <a:r>
              <a:rPr lang="en-US" b="1" dirty="0">
                <a:solidFill>
                  <a:schemeClr val="tx2">
                    <a:lumMod val="75000"/>
                  </a:schemeClr>
                </a:solidFill>
              </a:rPr>
              <a:t>Negative: print(My_list [-1])</a:t>
            </a:r>
          </a:p>
          <a:p>
            <a:pPr algn="ctr">
              <a:lnSpc>
                <a:spcPct val="250000"/>
              </a:lnSpc>
            </a:pPr>
            <a:r>
              <a:rPr lang="en-US" b="1" dirty="0">
                <a:solidFill>
                  <a:schemeClr val="tx2">
                    <a:lumMod val="75000"/>
                  </a:schemeClr>
                </a:solidFill>
              </a:rPr>
              <a:t>Range: print(My_list [2:5])</a:t>
            </a:r>
          </a:p>
          <a:p>
            <a:pPr algn="ctr">
              <a:lnSpc>
                <a:spcPct val="250000"/>
              </a:lnSpc>
            </a:pPr>
            <a:r>
              <a:rPr lang="en-US" b="1" dirty="0">
                <a:solidFill>
                  <a:schemeClr val="tx2">
                    <a:lumMod val="75000"/>
                  </a:schemeClr>
                </a:solidFill>
              </a:rPr>
              <a:t>Negative  Range: print(My_list [-4:-1])</a:t>
            </a:r>
          </a:p>
          <a:p>
            <a:pPr algn="ctr">
              <a:lnSpc>
                <a:spcPct val="250000"/>
              </a:lnSpc>
            </a:pPr>
            <a:r>
              <a:rPr lang="en-US" b="1" dirty="0">
                <a:solidFill>
                  <a:schemeClr val="tx2">
                    <a:lumMod val="75000"/>
                  </a:schemeClr>
                </a:solidFill>
              </a:rPr>
              <a:t>Change: My_list[1:3] = [“Raina", “Yuvraj"]</a:t>
            </a:r>
          </a:p>
          <a:p>
            <a:pPr algn="ctr">
              <a:lnSpc>
                <a:spcPct val="250000"/>
              </a:lnSpc>
            </a:pPr>
            <a:r>
              <a:rPr lang="en-US" b="1" dirty="0">
                <a:solidFill>
                  <a:schemeClr val="tx2">
                    <a:lumMod val="75000"/>
                  </a:schemeClr>
                </a:solidFill>
              </a:rPr>
              <a:t>Insert: my_list.insert(2, “Pandya")</a:t>
            </a:r>
          </a:p>
          <a:p>
            <a:pPr algn="ctr">
              <a:lnSpc>
                <a:spcPct val="250000"/>
              </a:lnSpc>
            </a:pPr>
            <a:r>
              <a:rPr lang="en-US" b="1" dirty="0" err="1">
                <a:solidFill>
                  <a:schemeClr val="tx2">
                    <a:lumMod val="75000"/>
                  </a:schemeClr>
                </a:solidFill>
              </a:rPr>
              <a:t>My_list.append</a:t>
            </a:r>
            <a:r>
              <a:rPr lang="en-US" b="1" dirty="0">
                <a:solidFill>
                  <a:schemeClr val="tx2">
                    <a:lumMod val="75000"/>
                  </a:schemeClr>
                </a:solidFill>
              </a:rPr>
              <a:t>(“</a:t>
            </a:r>
            <a:r>
              <a:rPr lang="en-US" b="1" dirty="0" err="1">
                <a:solidFill>
                  <a:schemeClr val="tx2">
                    <a:lumMod val="75000"/>
                  </a:schemeClr>
                </a:solidFill>
              </a:rPr>
              <a:t>aswin</a:t>
            </a:r>
            <a:r>
              <a:rPr lang="en-US" b="1" dirty="0">
                <a:solidFill>
                  <a:schemeClr val="tx2">
                    <a:lumMod val="75000"/>
                  </a:schemeClr>
                </a:solidFill>
              </a:rPr>
              <a:t>")</a:t>
            </a: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4026985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12192000" cy="6792686"/>
          </a:xfrm>
        </p:spPr>
        <p:txBody>
          <a:bodyPr>
            <a:normAutofit/>
          </a:bodyPr>
          <a:lstStyle/>
          <a:p>
            <a:pPr marL="0" indent="0">
              <a:buNone/>
            </a:pPr>
            <a:r>
              <a:rPr lang="en-IN" sz="2400" b="1" u="sng" dirty="0">
                <a:solidFill>
                  <a:schemeClr val="accent2">
                    <a:lumMod val="75000"/>
                  </a:schemeClr>
                </a:solidFill>
              </a:rPr>
              <a:t>Add List Items:</a:t>
            </a:r>
          </a:p>
          <a:p>
            <a:pPr>
              <a:buFont typeface="Wingdings" panose="05000000000000000000" pitchFamily="2" charset="2"/>
              <a:buChar char="Ø"/>
            </a:pPr>
            <a:r>
              <a:rPr lang="en-IN" sz="2000" dirty="0">
                <a:solidFill>
                  <a:schemeClr val="accent1">
                    <a:lumMod val="50000"/>
                  </a:schemeClr>
                </a:solidFill>
              </a:rPr>
              <a:t>Append: To append an item</a:t>
            </a:r>
          </a:p>
          <a:p>
            <a:pPr>
              <a:buFont typeface="Wingdings" panose="05000000000000000000" pitchFamily="2" charset="2"/>
              <a:buChar char="Ø"/>
            </a:pPr>
            <a:r>
              <a:rPr lang="en-IN" sz="2000" dirty="0">
                <a:solidFill>
                  <a:schemeClr val="accent1">
                    <a:lumMod val="50000"/>
                  </a:schemeClr>
                </a:solidFill>
              </a:rPr>
              <a:t>Insert: to </a:t>
            </a:r>
            <a:r>
              <a:rPr lang="en-US" sz="2000" dirty="0">
                <a:solidFill>
                  <a:schemeClr val="accent1">
                    <a:lumMod val="50000"/>
                  </a:schemeClr>
                </a:solidFill>
              </a:rPr>
              <a:t>insert a list item at a specified index</a:t>
            </a:r>
            <a:endParaRPr lang="en-IN" sz="2000" dirty="0">
              <a:solidFill>
                <a:schemeClr val="accent1">
                  <a:lumMod val="50000"/>
                </a:schemeClr>
              </a:solidFill>
            </a:endParaRPr>
          </a:p>
          <a:p>
            <a:pPr>
              <a:buFont typeface="Wingdings" panose="05000000000000000000" pitchFamily="2" charset="2"/>
              <a:buChar char="Ø"/>
            </a:pPr>
            <a:r>
              <a:rPr lang="en-IN" sz="2000" dirty="0">
                <a:solidFill>
                  <a:schemeClr val="accent1">
                    <a:lumMod val="50000"/>
                  </a:schemeClr>
                </a:solidFill>
              </a:rPr>
              <a:t>Extend: </a:t>
            </a:r>
            <a:r>
              <a:rPr lang="en-US" sz="2000" dirty="0">
                <a:solidFill>
                  <a:schemeClr val="accent1">
                    <a:lumMod val="50000"/>
                  </a:schemeClr>
                </a:solidFill>
              </a:rPr>
              <a:t>Append elements from another list to the current list</a:t>
            </a:r>
          </a:p>
          <a:p>
            <a:pPr>
              <a:buFont typeface="Wingdings" panose="05000000000000000000" pitchFamily="2" charset="2"/>
              <a:buChar char="Ø"/>
            </a:pPr>
            <a:r>
              <a:rPr lang="en-IN" sz="2000" dirty="0">
                <a:solidFill>
                  <a:schemeClr val="accent1">
                    <a:lumMod val="50000"/>
                  </a:schemeClr>
                </a:solidFill>
              </a:rPr>
              <a:t>Any Iterable: add any iterable object such as tuples, sets, dictionaries</a:t>
            </a:r>
          </a:p>
          <a:p>
            <a:pPr marL="0" indent="0">
              <a:buNone/>
            </a:pP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r>
              <a:rPr lang="en-IN" sz="2400" b="1" u="sng" dirty="0">
                <a:solidFill>
                  <a:schemeClr val="accent2">
                    <a:lumMod val="75000"/>
                  </a:schemeClr>
                </a:solidFill>
              </a:rPr>
              <a:t>Remove List Items:</a:t>
            </a:r>
          </a:p>
          <a:p>
            <a:pPr>
              <a:buFont typeface="Wingdings" panose="05000000000000000000" pitchFamily="2" charset="2"/>
              <a:buChar char="Ø"/>
            </a:pPr>
            <a:r>
              <a:rPr lang="en-IN" sz="2000" dirty="0">
                <a:solidFill>
                  <a:schemeClr val="accent1">
                    <a:lumMod val="50000"/>
                  </a:schemeClr>
                </a:solidFill>
              </a:rPr>
              <a:t>Removes: removes the specified item (if there are more than one item,</a:t>
            </a:r>
          </a:p>
          <a:p>
            <a:pPr marL="0" indent="0">
              <a:buNone/>
            </a:pPr>
            <a:r>
              <a:rPr lang="en-IN" sz="2000" dirty="0">
                <a:solidFill>
                  <a:schemeClr val="accent1">
                    <a:lumMod val="50000"/>
                  </a:schemeClr>
                </a:solidFill>
              </a:rPr>
              <a:t>then it removes the first occurrence)</a:t>
            </a:r>
          </a:p>
          <a:p>
            <a:pPr>
              <a:buFont typeface="Wingdings" panose="05000000000000000000" pitchFamily="2" charset="2"/>
              <a:buChar char="Ø"/>
            </a:pPr>
            <a:r>
              <a:rPr lang="en-IN" sz="2000" dirty="0">
                <a:solidFill>
                  <a:schemeClr val="accent1">
                    <a:lumMod val="50000"/>
                  </a:schemeClr>
                </a:solidFill>
              </a:rPr>
              <a:t>Pop: removes the specified index value (without any index, it will remove</a:t>
            </a:r>
          </a:p>
          <a:p>
            <a:pPr marL="0" indent="0">
              <a:buNone/>
            </a:pPr>
            <a:r>
              <a:rPr lang="en-IN" sz="2000" dirty="0">
                <a:solidFill>
                  <a:schemeClr val="accent1">
                    <a:lumMod val="50000"/>
                  </a:schemeClr>
                </a:solidFill>
              </a:rPr>
              <a:t>the list item)</a:t>
            </a:r>
          </a:p>
          <a:p>
            <a:pPr>
              <a:buFont typeface="Wingdings" panose="05000000000000000000" pitchFamily="2" charset="2"/>
              <a:buChar char="Ø"/>
            </a:pPr>
            <a:r>
              <a:rPr lang="en-IN" sz="2000" dirty="0">
                <a:solidFill>
                  <a:schemeClr val="accent1">
                    <a:lumMod val="50000"/>
                  </a:schemeClr>
                </a:solidFill>
              </a:rPr>
              <a:t>Del: removes the specified index and </a:t>
            </a:r>
            <a:r>
              <a:rPr lang="en-US" sz="2000" dirty="0">
                <a:solidFill>
                  <a:schemeClr val="accent1">
                    <a:lumMod val="50000"/>
                  </a:schemeClr>
                </a:solidFill>
              </a:rPr>
              <a:t>also delete the list completely</a:t>
            </a:r>
          </a:p>
          <a:p>
            <a:pPr>
              <a:buFont typeface="Wingdings" panose="05000000000000000000" pitchFamily="2" charset="2"/>
              <a:buChar char="Ø"/>
            </a:pPr>
            <a:r>
              <a:rPr lang="en-US" sz="2000" dirty="0">
                <a:solidFill>
                  <a:schemeClr val="accent1">
                    <a:lumMod val="50000"/>
                  </a:schemeClr>
                </a:solidFill>
              </a:rPr>
              <a:t>Clear: empties the list however list still remains, but without content</a:t>
            </a: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p:txBody>
      </p:sp>
      <p:sp>
        <p:nvSpPr>
          <p:cNvPr id="6" name="Rectangle 5">
            <a:extLst>
              <a:ext uri="{FF2B5EF4-FFF2-40B4-BE49-F238E27FC236}">
                <a16:creationId xmlns:a16="http://schemas.microsoft.com/office/drawing/2014/main" id="{732C0A59-A2EA-221B-47F9-2B6FB7D64685}"/>
              </a:ext>
            </a:extLst>
          </p:cNvPr>
          <p:cNvSpPr/>
          <p:nvPr/>
        </p:nvSpPr>
        <p:spPr>
          <a:xfrm>
            <a:off x="7828384" y="-9331"/>
            <a:ext cx="4344954"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200000"/>
              </a:lnSpc>
            </a:pPr>
            <a:r>
              <a:rPr lang="en-US" sz="2000" b="1" dirty="0">
                <a:solidFill>
                  <a:schemeClr val="tx2">
                    <a:lumMod val="75000"/>
                  </a:schemeClr>
                </a:solidFill>
              </a:rPr>
              <a:t>my_list = [“Sachin", “sehwag", “Dravid“, “Dhoni”]</a:t>
            </a:r>
          </a:p>
          <a:p>
            <a:pPr algn="ctr">
              <a:lnSpc>
                <a:spcPct val="200000"/>
              </a:lnSpc>
            </a:pPr>
            <a:r>
              <a:rPr lang="en-US" sz="2000" b="1" dirty="0">
                <a:solidFill>
                  <a:schemeClr val="tx2">
                    <a:lumMod val="75000"/>
                  </a:schemeClr>
                </a:solidFill>
              </a:rPr>
              <a:t>My_list.append(“Kohli")</a:t>
            </a:r>
          </a:p>
          <a:p>
            <a:pPr algn="ctr">
              <a:lnSpc>
                <a:spcPct val="200000"/>
              </a:lnSpc>
            </a:pPr>
            <a:r>
              <a:rPr lang="en-US" sz="2000" b="1" dirty="0">
                <a:solidFill>
                  <a:schemeClr val="tx2">
                    <a:lumMod val="75000"/>
                  </a:schemeClr>
                </a:solidFill>
              </a:rPr>
              <a:t>print(my_list)</a:t>
            </a:r>
          </a:p>
          <a:p>
            <a:pPr algn="ctr">
              <a:lnSpc>
                <a:spcPct val="200000"/>
              </a:lnSpc>
            </a:pPr>
            <a:r>
              <a:rPr lang="en-US" b="1" dirty="0">
                <a:solidFill>
                  <a:schemeClr val="tx2">
                    <a:lumMod val="75000"/>
                  </a:schemeClr>
                </a:solidFill>
              </a:rPr>
              <a:t>my_list.insert(“Kohli”)</a:t>
            </a:r>
          </a:p>
          <a:p>
            <a:pPr algn="ctr">
              <a:lnSpc>
                <a:spcPct val="200000"/>
              </a:lnSpc>
            </a:pPr>
            <a:r>
              <a:rPr lang="en-US" b="1" dirty="0" err="1">
                <a:solidFill>
                  <a:schemeClr val="tx2">
                    <a:lumMod val="75000"/>
                  </a:schemeClr>
                </a:solidFill>
              </a:rPr>
              <a:t>my_list.extend</a:t>
            </a:r>
            <a:r>
              <a:rPr lang="en-US" b="1" dirty="0">
                <a:solidFill>
                  <a:schemeClr val="tx2">
                    <a:lumMod val="75000"/>
                  </a:schemeClr>
                </a:solidFill>
              </a:rPr>
              <a:t>(my_list2)</a:t>
            </a:r>
          </a:p>
          <a:p>
            <a:pPr algn="ctr">
              <a:lnSpc>
                <a:spcPct val="200000"/>
              </a:lnSpc>
            </a:pPr>
            <a:r>
              <a:rPr lang="en-US" b="1" dirty="0" err="1">
                <a:solidFill>
                  <a:schemeClr val="tx2">
                    <a:lumMod val="75000"/>
                  </a:schemeClr>
                </a:solidFill>
              </a:rPr>
              <a:t>my_list.remove</a:t>
            </a:r>
            <a:r>
              <a:rPr lang="en-US" b="1" dirty="0">
                <a:solidFill>
                  <a:schemeClr val="tx2">
                    <a:lumMod val="75000"/>
                  </a:schemeClr>
                </a:solidFill>
              </a:rPr>
              <a:t>(“Kohli”)</a:t>
            </a:r>
          </a:p>
          <a:p>
            <a:pPr algn="ctr">
              <a:lnSpc>
                <a:spcPct val="200000"/>
              </a:lnSpc>
            </a:pPr>
            <a:r>
              <a:rPr lang="en-US" b="1" dirty="0" err="1">
                <a:solidFill>
                  <a:schemeClr val="tx2">
                    <a:lumMod val="75000"/>
                  </a:schemeClr>
                </a:solidFill>
              </a:rPr>
              <a:t>my_list.pop</a:t>
            </a:r>
            <a:r>
              <a:rPr lang="en-US" b="1" dirty="0">
                <a:solidFill>
                  <a:schemeClr val="tx2">
                    <a:lumMod val="75000"/>
                  </a:schemeClr>
                </a:solidFill>
              </a:rPr>
              <a:t>(1)</a:t>
            </a:r>
          </a:p>
          <a:p>
            <a:pPr algn="ctr">
              <a:lnSpc>
                <a:spcPct val="200000"/>
              </a:lnSpc>
            </a:pPr>
            <a:r>
              <a:rPr lang="en-US" b="1" dirty="0">
                <a:solidFill>
                  <a:schemeClr val="tx2">
                    <a:lumMod val="75000"/>
                  </a:schemeClr>
                </a:solidFill>
              </a:rPr>
              <a:t>del my_list [0]</a:t>
            </a:r>
          </a:p>
          <a:p>
            <a:pPr algn="ctr">
              <a:lnSpc>
                <a:spcPct val="200000"/>
              </a:lnSpc>
            </a:pPr>
            <a:r>
              <a:rPr lang="en-US" b="1" dirty="0" err="1">
                <a:solidFill>
                  <a:schemeClr val="tx2">
                    <a:lumMod val="75000"/>
                  </a:schemeClr>
                </a:solidFill>
              </a:rPr>
              <a:t>My_list.clear</a:t>
            </a:r>
            <a:r>
              <a:rPr lang="en-US" b="1" dirty="0">
                <a:solidFill>
                  <a:schemeClr val="tx2">
                    <a:lumMod val="75000"/>
                  </a:schemeClr>
                </a:solidFill>
              </a:rPr>
              <a:t>()</a:t>
            </a:r>
          </a:p>
          <a:p>
            <a:pPr algn="ctr"/>
            <a:endParaRPr lang="en-US" b="1" u="sng" dirty="0">
              <a:solidFill>
                <a:schemeClr val="tx2">
                  <a:lumMod val="75000"/>
                </a:schemeClr>
              </a:solidFill>
            </a:endParaRPr>
          </a:p>
          <a:p>
            <a:pPr algn="ctr"/>
            <a:endParaRPr lang="en-US" b="1" u="sng" dirty="0">
              <a:solidFill>
                <a:schemeClr val="tx2">
                  <a:lumMod val="75000"/>
                </a:schemeClr>
              </a:solidFill>
            </a:endParaRP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1076078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C19D-46D5-5898-7154-55F4E796F8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9AB3E4-03CC-8400-A23F-3964F833873D}"/>
              </a:ext>
            </a:extLst>
          </p:cNvPr>
          <p:cNvSpPr>
            <a:spLocks noGrp="1"/>
          </p:cNvSpPr>
          <p:nvPr>
            <p:ph idx="1"/>
          </p:nvPr>
        </p:nvSpPr>
        <p:spPr>
          <a:xfrm>
            <a:off x="0" y="0"/>
            <a:ext cx="12192000" cy="6792686"/>
          </a:xfrm>
        </p:spPr>
        <p:txBody>
          <a:bodyPr>
            <a:normAutofit/>
          </a:bodyPr>
          <a:lstStyle/>
          <a:p>
            <a:pPr marL="0" indent="0">
              <a:buNone/>
            </a:pPr>
            <a:r>
              <a:rPr lang="en-IN" sz="2000" b="1" u="sng" dirty="0">
                <a:solidFill>
                  <a:schemeClr val="accent2">
                    <a:lumMod val="75000"/>
                  </a:schemeClr>
                </a:solidFill>
              </a:rPr>
              <a:t>List Comprehension: </a:t>
            </a:r>
            <a:r>
              <a:rPr lang="en-US" sz="2000" dirty="0">
                <a:solidFill>
                  <a:schemeClr val="accent1">
                    <a:lumMod val="50000"/>
                  </a:schemeClr>
                </a:solidFill>
              </a:rPr>
              <a:t>a way to create lists using a concise syntax. It allows us to generate a new list by applying an expression to each item in an existing iterable (such as a list or range). This helps us to write cleaner, more readable code compared to traditional looping techniques.</a:t>
            </a: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p:txBody>
      </p:sp>
      <p:sp>
        <p:nvSpPr>
          <p:cNvPr id="6" name="Rectangle 5">
            <a:extLst>
              <a:ext uri="{FF2B5EF4-FFF2-40B4-BE49-F238E27FC236}">
                <a16:creationId xmlns:a16="http://schemas.microsoft.com/office/drawing/2014/main" id="{1054917A-4549-EB35-C7AB-3D7FA401E4A0}"/>
              </a:ext>
            </a:extLst>
          </p:cNvPr>
          <p:cNvSpPr/>
          <p:nvPr/>
        </p:nvSpPr>
        <p:spPr>
          <a:xfrm>
            <a:off x="-1" y="894944"/>
            <a:ext cx="6096001" cy="59630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lumMod val="75000"/>
                  </a:schemeClr>
                </a:solidFill>
              </a:rPr>
              <a:t>Ex: </a:t>
            </a:r>
            <a:r>
              <a:rPr lang="en-US" sz="2000" b="1" dirty="0">
                <a:solidFill>
                  <a:schemeClr val="tx2">
                    <a:lumMod val="75000"/>
                  </a:schemeClr>
                </a:solidFill>
              </a:rPr>
              <a:t>a = [2,3,4,5]</a:t>
            </a:r>
          </a:p>
          <a:p>
            <a:r>
              <a:rPr lang="en-US" sz="2000" b="1" dirty="0">
                <a:solidFill>
                  <a:schemeClr val="tx2">
                    <a:lumMod val="75000"/>
                  </a:schemeClr>
                </a:solidFill>
              </a:rPr>
              <a:t>res = [</a:t>
            </a:r>
            <a:r>
              <a:rPr lang="en-US" sz="2000" b="1" dirty="0" err="1">
                <a:solidFill>
                  <a:schemeClr val="tx2">
                    <a:lumMod val="75000"/>
                  </a:schemeClr>
                </a:solidFill>
              </a:rPr>
              <a:t>val</a:t>
            </a:r>
            <a:r>
              <a:rPr lang="en-US" sz="2000" b="1" dirty="0">
                <a:solidFill>
                  <a:schemeClr val="tx2">
                    <a:lumMod val="75000"/>
                  </a:schemeClr>
                </a:solidFill>
              </a:rPr>
              <a:t> ** 2 for </a:t>
            </a:r>
            <a:r>
              <a:rPr lang="en-US" sz="2000" b="1" dirty="0" err="1">
                <a:solidFill>
                  <a:schemeClr val="tx2">
                    <a:lumMod val="75000"/>
                  </a:schemeClr>
                </a:solidFill>
              </a:rPr>
              <a:t>val</a:t>
            </a:r>
            <a:r>
              <a:rPr lang="en-US" sz="2000" b="1" dirty="0">
                <a:solidFill>
                  <a:schemeClr val="tx2">
                    <a:lumMod val="75000"/>
                  </a:schemeClr>
                </a:solidFill>
              </a:rPr>
              <a:t> in a]</a:t>
            </a:r>
          </a:p>
          <a:p>
            <a:r>
              <a:rPr lang="en-US" sz="2000" b="1" dirty="0">
                <a:solidFill>
                  <a:schemeClr val="tx2">
                    <a:lumMod val="75000"/>
                  </a:schemeClr>
                </a:solidFill>
              </a:rPr>
              <a:t>print(res)</a:t>
            </a:r>
          </a:p>
          <a:p>
            <a:endParaRPr lang="en-US" sz="2000" b="1" dirty="0">
              <a:solidFill>
                <a:schemeClr val="tx2">
                  <a:lumMod val="75000"/>
                </a:schemeClr>
              </a:solidFill>
            </a:endParaRPr>
          </a:p>
          <a:p>
            <a:r>
              <a:rPr lang="en-US" sz="2000" b="1" dirty="0">
                <a:solidFill>
                  <a:schemeClr val="tx2">
                    <a:lumMod val="75000"/>
                  </a:schemeClr>
                </a:solidFill>
              </a:rPr>
              <a:t>Ex: a = [1, 2, 3, 4, 5]</a:t>
            </a:r>
          </a:p>
          <a:p>
            <a:r>
              <a:rPr lang="en-US" sz="2000" b="1" dirty="0">
                <a:solidFill>
                  <a:schemeClr val="tx2">
                    <a:lumMod val="75000"/>
                  </a:schemeClr>
                </a:solidFill>
              </a:rPr>
              <a:t># Create an empty list 'res' to store results</a:t>
            </a:r>
          </a:p>
          <a:p>
            <a:r>
              <a:rPr lang="en-US" sz="2000" b="1" dirty="0">
                <a:solidFill>
                  <a:schemeClr val="tx2">
                    <a:lumMod val="75000"/>
                  </a:schemeClr>
                </a:solidFill>
              </a:rPr>
              <a:t>res = []</a:t>
            </a:r>
          </a:p>
          <a:p>
            <a:r>
              <a:rPr lang="en-US" sz="2000" b="1" dirty="0">
                <a:solidFill>
                  <a:schemeClr val="tx2">
                    <a:lumMod val="75000"/>
                  </a:schemeClr>
                </a:solidFill>
              </a:rPr>
              <a:t># Iterate over each element in list 'a'</a:t>
            </a:r>
          </a:p>
          <a:p>
            <a:r>
              <a:rPr lang="en-US" sz="2000" b="1" dirty="0">
                <a:solidFill>
                  <a:schemeClr val="tx2">
                    <a:lumMod val="75000"/>
                  </a:schemeClr>
                </a:solidFill>
              </a:rPr>
              <a:t>for </a:t>
            </a:r>
            <a:r>
              <a:rPr lang="en-US" sz="2000" b="1" dirty="0" err="1">
                <a:solidFill>
                  <a:schemeClr val="tx2">
                    <a:lumMod val="75000"/>
                  </a:schemeClr>
                </a:solidFill>
              </a:rPr>
              <a:t>val</a:t>
            </a:r>
            <a:r>
              <a:rPr lang="en-US" sz="2000" b="1" dirty="0">
                <a:solidFill>
                  <a:schemeClr val="tx2">
                    <a:lumMod val="75000"/>
                  </a:schemeClr>
                </a:solidFill>
              </a:rPr>
              <a:t> in a:</a:t>
            </a:r>
          </a:p>
          <a:p>
            <a:r>
              <a:rPr lang="en-US" sz="2000" b="1" dirty="0">
                <a:solidFill>
                  <a:schemeClr val="tx2">
                    <a:lumMod val="75000"/>
                  </a:schemeClr>
                </a:solidFill>
              </a:rPr>
              <a:t># Multiply each element by 2 and append it to 'res'</a:t>
            </a:r>
          </a:p>
          <a:p>
            <a:r>
              <a:rPr lang="en-US" sz="2000" b="1" dirty="0">
                <a:solidFill>
                  <a:schemeClr val="tx2">
                    <a:lumMod val="75000"/>
                  </a:schemeClr>
                </a:solidFill>
              </a:rPr>
              <a:t>    </a:t>
            </a:r>
            <a:r>
              <a:rPr lang="en-US" sz="2000" b="1" dirty="0" err="1">
                <a:solidFill>
                  <a:schemeClr val="tx2">
                    <a:lumMod val="75000"/>
                  </a:schemeClr>
                </a:solidFill>
              </a:rPr>
              <a:t>res.append</a:t>
            </a:r>
            <a:r>
              <a:rPr lang="en-US" sz="2000" b="1" dirty="0">
                <a:solidFill>
                  <a:schemeClr val="tx2">
                    <a:lumMod val="75000"/>
                  </a:schemeClr>
                </a:solidFill>
              </a:rPr>
              <a:t>(</a:t>
            </a:r>
            <a:r>
              <a:rPr lang="en-US" sz="2000" b="1" dirty="0" err="1">
                <a:solidFill>
                  <a:schemeClr val="tx2">
                    <a:lumMod val="75000"/>
                  </a:schemeClr>
                </a:solidFill>
              </a:rPr>
              <a:t>val</a:t>
            </a:r>
            <a:r>
              <a:rPr lang="en-US" sz="2000" b="1" dirty="0">
                <a:solidFill>
                  <a:schemeClr val="tx2">
                    <a:lumMod val="75000"/>
                  </a:schemeClr>
                </a:solidFill>
              </a:rPr>
              <a:t> * 2)</a:t>
            </a:r>
          </a:p>
          <a:p>
            <a:r>
              <a:rPr lang="en-US" sz="2000" b="1" dirty="0">
                <a:solidFill>
                  <a:schemeClr val="tx2">
                    <a:lumMod val="75000"/>
                  </a:schemeClr>
                </a:solidFill>
              </a:rPr>
              <a:t>print(res)</a:t>
            </a:r>
          </a:p>
          <a:p>
            <a:endParaRPr lang="en-US" sz="2000" b="1" dirty="0">
              <a:solidFill>
                <a:schemeClr val="tx2">
                  <a:lumMod val="75000"/>
                </a:schemeClr>
              </a:solidFill>
            </a:endParaRPr>
          </a:p>
          <a:p>
            <a:r>
              <a:rPr lang="en-US" sz="2000" b="1" dirty="0">
                <a:solidFill>
                  <a:schemeClr val="tx2">
                    <a:lumMod val="75000"/>
                  </a:schemeClr>
                </a:solidFill>
              </a:rPr>
              <a:t>Conditional statements in list comprehension</a:t>
            </a:r>
          </a:p>
          <a:p>
            <a:r>
              <a:rPr lang="en-US" sz="2000" b="1" dirty="0">
                <a:solidFill>
                  <a:schemeClr val="tx2">
                    <a:lumMod val="75000"/>
                  </a:schemeClr>
                </a:solidFill>
              </a:rPr>
              <a:t>Ex: a = [1, 2, 3, 4, 5]</a:t>
            </a:r>
          </a:p>
          <a:p>
            <a:r>
              <a:rPr lang="en-US" sz="2000" b="1" dirty="0">
                <a:solidFill>
                  <a:schemeClr val="tx2">
                    <a:lumMod val="75000"/>
                  </a:schemeClr>
                </a:solidFill>
              </a:rPr>
              <a:t>res = [</a:t>
            </a:r>
            <a:r>
              <a:rPr lang="en-US" sz="2000" b="1" dirty="0" err="1">
                <a:solidFill>
                  <a:schemeClr val="tx2">
                    <a:lumMod val="75000"/>
                  </a:schemeClr>
                </a:solidFill>
              </a:rPr>
              <a:t>val</a:t>
            </a:r>
            <a:r>
              <a:rPr lang="en-US" sz="2000" b="1" dirty="0">
                <a:solidFill>
                  <a:schemeClr val="tx2">
                    <a:lumMod val="75000"/>
                  </a:schemeClr>
                </a:solidFill>
              </a:rPr>
              <a:t> for </a:t>
            </a:r>
            <a:r>
              <a:rPr lang="en-US" sz="2000" b="1" dirty="0" err="1">
                <a:solidFill>
                  <a:schemeClr val="tx2">
                    <a:lumMod val="75000"/>
                  </a:schemeClr>
                </a:solidFill>
              </a:rPr>
              <a:t>val</a:t>
            </a:r>
            <a:r>
              <a:rPr lang="en-US" sz="2000" b="1" dirty="0">
                <a:solidFill>
                  <a:schemeClr val="tx2">
                    <a:lumMod val="75000"/>
                  </a:schemeClr>
                </a:solidFill>
              </a:rPr>
              <a:t> in a if </a:t>
            </a:r>
            <a:r>
              <a:rPr lang="en-US" sz="2000" b="1" dirty="0" err="1">
                <a:solidFill>
                  <a:schemeClr val="tx2">
                    <a:lumMod val="75000"/>
                  </a:schemeClr>
                </a:solidFill>
              </a:rPr>
              <a:t>val</a:t>
            </a:r>
            <a:r>
              <a:rPr lang="en-US" sz="2000" b="1" dirty="0">
                <a:solidFill>
                  <a:schemeClr val="tx2">
                    <a:lumMod val="75000"/>
                  </a:schemeClr>
                </a:solidFill>
              </a:rPr>
              <a:t> % 2 == 0]</a:t>
            </a:r>
          </a:p>
          <a:p>
            <a:r>
              <a:rPr lang="en-US" sz="2000" b="1" dirty="0">
                <a:solidFill>
                  <a:schemeClr val="tx2">
                    <a:lumMod val="75000"/>
                  </a:schemeClr>
                </a:solidFill>
              </a:rPr>
              <a:t>print(res)</a:t>
            </a:r>
          </a:p>
          <a:p>
            <a:endParaRPr lang="en-US" sz="2000" b="1" u="sng" dirty="0">
              <a:solidFill>
                <a:schemeClr val="tx2">
                  <a:lumMod val="75000"/>
                </a:schemeClr>
              </a:solidFill>
            </a:endParaRPr>
          </a:p>
          <a:p>
            <a:endParaRPr lang="en-IN" dirty="0"/>
          </a:p>
        </p:txBody>
      </p:sp>
      <p:sp>
        <p:nvSpPr>
          <p:cNvPr id="7" name="Rectangle 6">
            <a:extLst>
              <a:ext uri="{FF2B5EF4-FFF2-40B4-BE49-F238E27FC236}">
                <a16:creationId xmlns:a16="http://schemas.microsoft.com/office/drawing/2014/main" id="{4AD6682C-B332-D613-0E61-9F935F961076}"/>
              </a:ext>
            </a:extLst>
          </p:cNvPr>
          <p:cNvSpPr/>
          <p:nvPr/>
        </p:nvSpPr>
        <p:spPr>
          <a:xfrm>
            <a:off x="6095999" y="894945"/>
            <a:ext cx="6096001" cy="59630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lumMod val="75000"/>
                  </a:schemeClr>
                </a:solidFill>
              </a:rPr>
              <a:t>Creating a list from a range</a:t>
            </a:r>
          </a:p>
          <a:p>
            <a:r>
              <a:rPr lang="en-US" b="1" dirty="0">
                <a:solidFill>
                  <a:schemeClr val="tx2">
                    <a:lumMod val="75000"/>
                  </a:schemeClr>
                </a:solidFill>
              </a:rPr>
              <a:t>Ex: </a:t>
            </a:r>
            <a:r>
              <a:rPr lang="en-US" sz="2000" b="1" dirty="0">
                <a:solidFill>
                  <a:schemeClr val="tx2">
                    <a:lumMod val="75000"/>
                  </a:schemeClr>
                </a:solidFill>
              </a:rPr>
              <a:t># Creates a list of numbers from 0 to 9</a:t>
            </a:r>
          </a:p>
          <a:p>
            <a:r>
              <a:rPr lang="en-US" sz="2000" b="1" dirty="0">
                <a:solidFill>
                  <a:schemeClr val="tx2">
                    <a:lumMod val="75000"/>
                  </a:schemeClr>
                </a:solidFill>
              </a:rPr>
              <a:t>a = [</a:t>
            </a:r>
            <a:r>
              <a:rPr lang="en-US" sz="2000" b="1" dirty="0" err="1">
                <a:solidFill>
                  <a:schemeClr val="tx2">
                    <a:lumMod val="75000"/>
                  </a:schemeClr>
                </a:solidFill>
              </a:rPr>
              <a:t>i</a:t>
            </a:r>
            <a:r>
              <a:rPr lang="en-US" sz="2000" b="1" dirty="0">
                <a:solidFill>
                  <a:schemeClr val="tx2">
                    <a:lumMod val="75000"/>
                  </a:schemeClr>
                </a:solidFill>
              </a:rPr>
              <a:t> for </a:t>
            </a:r>
            <a:r>
              <a:rPr lang="en-US" sz="2000" b="1" dirty="0" err="1">
                <a:solidFill>
                  <a:schemeClr val="tx2">
                    <a:lumMod val="75000"/>
                  </a:schemeClr>
                </a:solidFill>
              </a:rPr>
              <a:t>i</a:t>
            </a:r>
            <a:r>
              <a:rPr lang="en-US" sz="2000" b="1" dirty="0">
                <a:solidFill>
                  <a:schemeClr val="tx2">
                    <a:lumMod val="75000"/>
                  </a:schemeClr>
                </a:solidFill>
              </a:rPr>
              <a:t> in range(10)]</a:t>
            </a:r>
          </a:p>
          <a:p>
            <a:r>
              <a:rPr lang="en-US" sz="2000" b="1" dirty="0">
                <a:solidFill>
                  <a:schemeClr val="tx2">
                    <a:lumMod val="75000"/>
                  </a:schemeClr>
                </a:solidFill>
              </a:rPr>
              <a:t>print(a)</a:t>
            </a:r>
          </a:p>
          <a:p>
            <a:endParaRPr lang="en-US" sz="2000" b="1" u="sng" dirty="0">
              <a:solidFill>
                <a:schemeClr val="tx2">
                  <a:lumMod val="75000"/>
                </a:schemeClr>
              </a:solidFill>
            </a:endParaRPr>
          </a:p>
          <a:p>
            <a:r>
              <a:rPr lang="en-US" sz="2000" b="1" dirty="0">
                <a:solidFill>
                  <a:schemeClr val="tx2">
                    <a:lumMod val="75000"/>
                  </a:schemeClr>
                </a:solidFill>
              </a:rPr>
              <a:t>Ex: Using nested loops:</a:t>
            </a:r>
          </a:p>
          <a:p>
            <a:r>
              <a:rPr lang="en-US" sz="2000" b="1" dirty="0">
                <a:solidFill>
                  <a:schemeClr val="tx2">
                    <a:lumMod val="75000"/>
                  </a:schemeClr>
                </a:solidFill>
              </a:rPr>
              <a:t># Creates a list of tuples representing all combinations of (x, y)</a:t>
            </a:r>
          </a:p>
          <a:p>
            <a:r>
              <a:rPr lang="en-US" sz="2000" b="1" dirty="0">
                <a:solidFill>
                  <a:schemeClr val="tx2">
                    <a:lumMod val="75000"/>
                  </a:schemeClr>
                </a:solidFill>
              </a:rPr>
              <a:t># where both x and y range from 0 to 2.</a:t>
            </a:r>
          </a:p>
          <a:p>
            <a:r>
              <a:rPr lang="en-US" sz="2000" b="1" dirty="0">
                <a:solidFill>
                  <a:schemeClr val="tx2">
                    <a:lumMod val="75000"/>
                  </a:schemeClr>
                </a:solidFill>
              </a:rPr>
              <a:t>coordinates = [(x, y) for x in range(3) for y in range(3)]</a:t>
            </a:r>
          </a:p>
          <a:p>
            <a:r>
              <a:rPr lang="en-US" sz="2000" b="1" dirty="0">
                <a:solidFill>
                  <a:schemeClr val="tx2">
                    <a:lumMod val="75000"/>
                  </a:schemeClr>
                </a:solidFill>
              </a:rPr>
              <a:t>print(coordinates)</a:t>
            </a:r>
          </a:p>
          <a:p>
            <a:endParaRPr lang="en-IN" dirty="0"/>
          </a:p>
        </p:txBody>
      </p:sp>
    </p:spTree>
    <p:extLst>
      <p:ext uri="{BB962C8B-B14F-4D97-AF65-F5344CB8AC3E}">
        <p14:creationId xmlns:p14="http://schemas.microsoft.com/office/powerpoint/2010/main" val="3347127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6332706" cy="6858000"/>
          </a:xfrm>
        </p:spPr>
        <p:txBody>
          <a:bodyPr>
            <a:noAutofit/>
          </a:bodyPr>
          <a:lstStyle/>
          <a:p>
            <a:pPr marL="0" indent="0">
              <a:buNone/>
            </a:pPr>
            <a:r>
              <a:rPr lang="en-IN" sz="1800" b="1" u="sng" dirty="0">
                <a:solidFill>
                  <a:schemeClr val="accent2">
                    <a:lumMod val="75000"/>
                  </a:schemeClr>
                </a:solidFill>
              </a:rPr>
              <a:t>List Methods:</a:t>
            </a:r>
          </a:p>
          <a:p>
            <a:pPr>
              <a:buFont typeface="Wingdings" panose="05000000000000000000" pitchFamily="2" charset="2"/>
              <a:buChar char="Ø"/>
            </a:pPr>
            <a:r>
              <a:rPr lang="en-US" sz="1800" dirty="0">
                <a:solidFill>
                  <a:schemeClr val="accent1">
                    <a:lumMod val="50000"/>
                  </a:schemeClr>
                </a:solidFill>
              </a:rPr>
              <a:t>append():Adds an element at the end of the list</a:t>
            </a:r>
          </a:p>
          <a:p>
            <a:pPr>
              <a:buFont typeface="Wingdings" panose="05000000000000000000" pitchFamily="2" charset="2"/>
              <a:buChar char="Ø"/>
            </a:pPr>
            <a:r>
              <a:rPr lang="en-US" sz="1800" dirty="0">
                <a:solidFill>
                  <a:schemeClr val="accent1">
                    <a:lumMod val="50000"/>
                  </a:schemeClr>
                </a:solidFill>
              </a:rPr>
              <a:t>clear(): Removes all the elements from the list</a:t>
            </a:r>
          </a:p>
          <a:p>
            <a:pPr>
              <a:buFont typeface="Wingdings" panose="05000000000000000000" pitchFamily="2" charset="2"/>
              <a:buChar char="Ø"/>
            </a:pPr>
            <a:r>
              <a:rPr lang="en-US" sz="1800" dirty="0">
                <a:solidFill>
                  <a:schemeClr val="accent1">
                    <a:lumMod val="50000"/>
                  </a:schemeClr>
                </a:solidFill>
              </a:rPr>
              <a:t>copy(): Returns a copy of the list</a:t>
            </a:r>
          </a:p>
          <a:p>
            <a:pPr>
              <a:buFont typeface="Wingdings" panose="05000000000000000000" pitchFamily="2" charset="2"/>
              <a:buChar char="Ø"/>
            </a:pPr>
            <a:r>
              <a:rPr lang="en-US" sz="1800" dirty="0">
                <a:solidFill>
                  <a:schemeClr val="accent1">
                    <a:lumMod val="50000"/>
                  </a:schemeClr>
                </a:solidFill>
              </a:rPr>
              <a:t>count(): Returns the number of elements with the specified value</a:t>
            </a:r>
          </a:p>
          <a:p>
            <a:pPr>
              <a:buFont typeface="Wingdings" panose="05000000000000000000" pitchFamily="2" charset="2"/>
              <a:buChar char="Ø"/>
            </a:pPr>
            <a:r>
              <a:rPr lang="en-US" sz="1800" dirty="0">
                <a:solidFill>
                  <a:schemeClr val="accent1">
                    <a:lumMod val="50000"/>
                  </a:schemeClr>
                </a:solidFill>
              </a:rPr>
              <a:t>extend(): Add the elements of a list (or any iterable), to the end of the current list</a:t>
            </a:r>
          </a:p>
          <a:p>
            <a:pPr>
              <a:buFont typeface="Wingdings" panose="05000000000000000000" pitchFamily="2" charset="2"/>
              <a:buChar char="Ø"/>
            </a:pPr>
            <a:r>
              <a:rPr lang="en-US" sz="1800" dirty="0">
                <a:solidFill>
                  <a:schemeClr val="accent1">
                    <a:lumMod val="50000"/>
                  </a:schemeClr>
                </a:solidFill>
              </a:rPr>
              <a:t>index(): Returns the index of the first element with the specified value</a:t>
            </a:r>
          </a:p>
          <a:p>
            <a:pPr>
              <a:buFont typeface="Wingdings" panose="05000000000000000000" pitchFamily="2" charset="2"/>
              <a:buChar char="Ø"/>
            </a:pPr>
            <a:r>
              <a:rPr lang="en-US" sz="1800" dirty="0">
                <a:solidFill>
                  <a:schemeClr val="accent1">
                    <a:lumMod val="50000"/>
                  </a:schemeClr>
                </a:solidFill>
              </a:rPr>
              <a:t>insert(): Adds an element at the specified position</a:t>
            </a:r>
          </a:p>
          <a:p>
            <a:pPr>
              <a:buFont typeface="Wingdings" panose="05000000000000000000" pitchFamily="2" charset="2"/>
              <a:buChar char="Ø"/>
            </a:pPr>
            <a:r>
              <a:rPr lang="en-US" sz="1800" dirty="0">
                <a:solidFill>
                  <a:schemeClr val="accent1">
                    <a:lumMod val="50000"/>
                  </a:schemeClr>
                </a:solidFill>
              </a:rPr>
              <a:t>pop(): Removes the element at the specified position</a:t>
            </a:r>
          </a:p>
          <a:p>
            <a:pPr>
              <a:buFont typeface="Wingdings" panose="05000000000000000000" pitchFamily="2" charset="2"/>
              <a:buChar char="Ø"/>
            </a:pPr>
            <a:r>
              <a:rPr lang="en-US" sz="1800" dirty="0">
                <a:solidFill>
                  <a:schemeClr val="accent1">
                    <a:lumMod val="50000"/>
                  </a:schemeClr>
                </a:solidFill>
              </a:rPr>
              <a:t>remove(): Removes the item with the specified value</a:t>
            </a:r>
          </a:p>
          <a:p>
            <a:pPr>
              <a:buFont typeface="Wingdings" panose="05000000000000000000" pitchFamily="2" charset="2"/>
              <a:buChar char="Ø"/>
            </a:pPr>
            <a:r>
              <a:rPr lang="en-US" sz="1800" dirty="0">
                <a:solidFill>
                  <a:schemeClr val="accent1">
                    <a:lumMod val="50000"/>
                  </a:schemeClr>
                </a:solidFill>
              </a:rPr>
              <a:t>reverse(): Reverses the order of the list</a:t>
            </a:r>
          </a:p>
          <a:p>
            <a:pPr>
              <a:buFont typeface="Wingdings" panose="05000000000000000000" pitchFamily="2" charset="2"/>
              <a:buChar char="Ø"/>
            </a:pPr>
            <a:r>
              <a:rPr lang="en-US" sz="1800" dirty="0">
                <a:solidFill>
                  <a:schemeClr val="accent1">
                    <a:lumMod val="50000"/>
                  </a:schemeClr>
                </a:solidFill>
              </a:rPr>
              <a:t>sort(): Sorts the list</a:t>
            </a:r>
          </a:p>
          <a:p>
            <a:pPr>
              <a:buFont typeface="Wingdings" panose="05000000000000000000" pitchFamily="2" charset="2"/>
              <a:buChar char="Ø"/>
            </a:pPr>
            <a:r>
              <a:rPr lang="en-IN" sz="1800" dirty="0" err="1">
                <a:solidFill>
                  <a:schemeClr val="accent1">
                    <a:lumMod val="50000"/>
                  </a:schemeClr>
                </a:solidFill>
              </a:rPr>
              <a:t>nums</a:t>
            </a:r>
            <a:r>
              <a:rPr lang="en-IN" sz="1800" dirty="0">
                <a:solidFill>
                  <a:schemeClr val="accent1">
                    <a:lumMod val="50000"/>
                  </a:schemeClr>
                </a:solidFill>
              </a:rPr>
              <a:t> = [10, 20, 30, 40]</a:t>
            </a:r>
          </a:p>
          <a:p>
            <a:pPr>
              <a:buFont typeface="Wingdings" panose="05000000000000000000" pitchFamily="2" charset="2"/>
              <a:buChar char="Ø"/>
            </a:pPr>
            <a:endParaRPr lang="en-IN" sz="1800" dirty="0">
              <a:solidFill>
                <a:schemeClr val="accent1">
                  <a:lumMod val="50000"/>
                </a:schemeClr>
              </a:solidFill>
            </a:endParaRPr>
          </a:p>
          <a:p>
            <a:pPr marL="0" indent="0">
              <a:buNone/>
            </a:pPr>
            <a:endParaRPr lang="en-IN" sz="1800" dirty="0">
              <a:solidFill>
                <a:schemeClr val="accent1">
                  <a:lumMod val="50000"/>
                </a:schemeClr>
              </a:solidFill>
            </a:endParaRPr>
          </a:p>
          <a:p>
            <a:pPr marL="0" indent="0">
              <a:buNone/>
            </a:pPr>
            <a:endParaRPr lang="en-IN" sz="1800" dirty="0">
              <a:solidFill>
                <a:schemeClr val="accent1">
                  <a:lumMod val="50000"/>
                </a:schemeClr>
              </a:solidFill>
            </a:endParaRPr>
          </a:p>
          <a:p>
            <a:pPr marL="0" indent="0">
              <a:buNone/>
            </a:pPr>
            <a:endParaRPr lang="en-IN" sz="1800" b="1" u="sng" dirty="0">
              <a:solidFill>
                <a:schemeClr val="accent2">
                  <a:lumMod val="75000"/>
                </a:schemeClr>
              </a:solidFill>
            </a:endParaRPr>
          </a:p>
          <a:p>
            <a:pPr marL="0" indent="0">
              <a:buNone/>
            </a:pPr>
            <a:endParaRPr lang="en-IN" sz="1800" b="1" u="sng" dirty="0">
              <a:solidFill>
                <a:schemeClr val="accent2">
                  <a:lumMod val="75000"/>
                </a:schemeClr>
              </a:solidFill>
            </a:endParaRPr>
          </a:p>
          <a:p>
            <a:pPr marL="0" indent="0">
              <a:buNone/>
            </a:pPr>
            <a:endParaRPr lang="en-IN" sz="1800" b="1" u="sng" dirty="0">
              <a:solidFill>
                <a:schemeClr val="accent2">
                  <a:lumMod val="75000"/>
                </a:schemeClr>
              </a:solidFill>
            </a:endParaRPr>
          </a:p>
        </p:txBody>
      </p:sp>
      <p:sp>
        <p:nvSpPr>
          <p:cNvPr id="5" name="Content Placeholder 2">
            <a:extLst>
              <a:ext uri="{FF2B5EF4-FFF2-40B4-BE49-F238E27FC236}">
                <a16:creationId xmlns:a16="http://schemas.microsoft.com/office/drawing/2014/main" id="{E4C01334-E269-71DF-BA7D-D87E9E7F222A}"/>
              </a:ext>
            </a:extLst>
          </p:cNvPr>
          <p:cNvSpPr txBox="1">
            <a:spLocks/>
          </p:cNvSpPr>
          <p:nvPr/>
        </p:nvSpPr>
        <p:spPr>
          <a:xfrm>
            <a:off x="6332706" y="0"/>
            <a:ext cx="5859294"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b="1" u="sng" dirty="0">
                <a:solidFill>
                  <a:schemeClr val="accent2">
                    <a:lumMod val="75000"/>
                  </a:schemeClr>
                </a:solidFill>
              </a:rPr>
              <a:t>Built-in Functions with Lists</a:t>
            </a:r>
          </a:p>
          <a:p>
            <a:pPr>
              <a:buFont typeface="Wingdings" panose="05000000000000000000" pitchFamily="2" charset="2"/>
              <a:buChar char="Ø"/>
            </a:pPr>
            <a:r>
              <a:rPr lang="en-IN" sz="1800" dirty="0">
                <a:solidFill>
                  <a:schemeClr val="accent1">
                    <a:lumMod val="50000"/>
                  </a:schemeClr>
                </a:solidFill>
              </a:rPr>
              <a:t>print(</a:t>
            </a:r>
            <a:r>
              <a:rPr lang="en-IN" sz="1800" dirty="0" err="1">
                <a:solidFill>
                  <a:schemeClr val="accent1">
                    <a:lumMod val="50000"/>
                  </a:schemeClr>
                </a:solidFill>
              </a:rPr>
              <a:t>len</a:t>
            </a:r>
            <a:r>
              <a:rPr lang="en-IN" sz="1800" dirty="0">
                <a:solidFill>
                  <a:schemeClr val="accent1">
                    <a:lumMod val="50000"/>
                  </a:schemeClr>
                </a:solidFill>
              </a:rPr>
              <a:t>(</a:t>
            </a:r>
            <a:r>
              <a:rPr lang="en-IN" sz="1800" dirty="0" err="1">
                <a:solidFill>
                  <a:schemeClr val="accent1">
                    <a:lumMod val="50000"/>
                  </a:schemeClr>
                </a:solidFill>
              </a:rPr>
              <a:t>nums</a:t>
            </a:r>
            <a:r>
              <a:rPr lang="en-IN" sz="1800" dirty="0">
                <a:solidFill>
                  <a:schemeClr val="accent1">
                    <a:lumMod val="50000"/>
                  </a:schemeClr>
                </a:solidFill>
              </a:rPr>
              <a:t>))  </a:t>
            </a:r>
          </a:p>
          <a:p>
            <a:pPr>
              <a:buFont typeface="Wingdings" panose="05000000000000000000" pitchFamily="2" charset="2"/>
              <a:buChar char="Ø"/>
            </a:pPr>
            <a:r>
              <a:rPr lang="en-IN" sz="1800" dirty="0">
                <a:solidFill>
                  <a:schemeClr val="accent1">
                    <a:lumMod val="50000"/>
                  </a:schemeClr>
                </a:solidFill>
              </a:rPr>
              <a:t>print(min(</a:t>
            </a:r>
            <a:r>
              <a:rPr lang="en-IN" sz="1800" dirty="0" err="1">
                <a:solidFill>
                  <a:schemeClr val="accent1">
                    <a:lumMod val="50000"/>
                  </a:schemeClr>
                </a:solidFill>
              </a:rPr>
              <a:t>nums</a:t>
            </a:r>
            <a:r>
              <a:rPr lang="en-IN" sz="1800" dirty="0">
                <a:solidFill>
                  <a:schemeClr val="accent1">
                    <a:lumMod val="50000"/>
                  </a:schemeClr>
                </a:solidFill>
              </a:rPr>
              <a:t>))   </a:t>
            </a:r>
          </a:p>
          <a:p>
            <a:pPr>
              <a:buFont typeface="Wingdings" panose="05000000000000000000" pitchFamily="2" charset="2"/>
              <a:buChar char="Ø"/>
            </a:pPr>
            <a:r>
              <a:rPr lang="en-IN" sz="1800" dirty="0">
                <a:solidFill>
                  <a:schemeClr val="accent1">
                    <a:lumMod val="50000"/>
                  </a:schemeClr>
                </a:solidFill>
              </a:rPr>
              <a:t>print(max(</a:t>
            </a:r>
            <a:r>
              <a:rPr lang="en-IN" sz="1800" dirty="0" err="1">
                <a:solidFill>
                  <a:schemeClr val="accent1">
                    <a:lumMod val="50000"/>
                  </a:schemeClr>
                </a:solidFill>
              </a:rPr>
              <a:t>nums</a:t>
            </a:r>
            <a:r>
              <a:rPr lang="en-IN" sz="1800" dirty="0">
                <a:solidFill>
                  <a:schemeClr val="accent1">
                    <a:lumMod val="50000"/>
                  </a:schemeClr>
                </a:solidFill>
              </a:rPr>
              <a:t>))   </a:t>
            </a:r>
          </a:p>
          <a:p>
            <a:pPr>
              <a:buFont typeface="Wingdings" panose="05000000000000000000" pitchFamily="2" charset="2"/>
              <a:buChar char="Ø"/>
            </a:pPr>
            <a:r>
              <a:rPr lang="en-IN" sz="1800" dirty="0">
                <a:solidFill>
                  <a:schemeClr val="accent1">
                    <a:lumMod val="50000"/>
                  </a:schemeClr>
                </a:solidFill>
              </a:rPr>
              <a:t>print(sum(</a:t>
            </a:r>
            <a:r>
              <a:rPr lang="en-IN" sz="1800" dirty="0" err="1">
                <a:solidFill>
                  <a:schemeClr val="accent1">
                    <a:lumMod val="50000"/>
                  </a:schemeClr>
                </a:solidFill>
              </a:rPr>
              <a:t>nums</a:t>
            </a:r>
            <a:r>
              <a:rPr lang="en-IN" sz="1800" dirty="0">
                <a:solidFill>
                  <a:schemeClr val="accent1">
                    <a:lumMod val="50000"/>
                  </a:schemeClr>
                </a:solidFill>
              </a:rPr>
              <a:t>))  </a:t>
            </a:r>
          </a:p>
          <a:p>
            <a:pPr>
              <a:buFont typeface="Wingdings" panose="05000000000000000000" pitchFamily="2" charset="2"/>
              <a:buChar char="Ø"/>
            </a:pPr>
            <a:r>
              <a:rPr lang="en-IN" sz="1800" dirty="0">
                <a:solidFill>
                  <a:schemeClr val="accent1">
                    <a:lumMod val="50000"/>
                  </a:schemeClr>
                </a:solidFill>
              </a:rPr>
              <a:t>print(sorted(</a:t>
            </a:r>
            <a:r>
              <a:rPr lang="en-IN" sz="1800" dirty="0" err="1">
                <a:solidFill>
                  <a:schemeClr val="accent1">
                    <a:lumMod val="50000"/>
                  </a:schemeClr>
                </a:solidFill>
              </a:rPr>
              <a:t>nums</a:t>
            </a:r>
            <a:r>
              <a:rPr lang="en-IN" sz="1800" dirty="0">
                <a:solidFill>
                  <a:schemeClr val="accent1">
                    <a:lumMod val="50000"/>
                  </a:schemeClr>
                </a:solidFill>
              </a:rPr>
              <a:t>, reverse=True))</a:t>
            </a:r>
          </a:p>
          <a:p>
            <a:pPr>
              <a:buFont typeface="Wingdings" panose="05000000000000000000" pitchFamily="2" charset="2"/>
              <a:buChar char="Ø"/>
            </a:pPr>
            <a:endParaRPr lang="en-IN" sz="1800" dirty="0">
              <a:solidFill>
                <a:schemeClr val="accent1">
                  <a:lumMod val="50000"/>
                </a:schemeClr>
              </a:solidFill>
            </a:endParaRPr>
          </a:p>
          <a:p>
            <a:pPr>
              <a:buFont typeface="Wingdings" panose="05000000000000000000" pitchFamily="2" charset="2"/>
              <a:buChar char="Ø"/>
            </a:pPr>
            <a:endParaRPr lang="en-IN" sz="1800" dirty="0">
              <a:solidFill>
                <a:schemeClr val="accent1">
                  <a:lumMod val="50000"/>
                </a:schemeClr>
              </a:solidFill>
            </a:endParaRPr>
          </a:p>
          <a:p>
            <a:pPr marL="0" indent="0">
              <a:buFont typeface="Arial" panose="020B0604020202020204" pitchFamily="34" charset="0"/>
              <a:buNone/>
            </a:pPr>
            <a:endParaRPr lang="en-IN" sz="1800" dirty="0">
              <a:solidFill>
                <a:schemeClr val="accent1">
                  <a:lumMod val="50000"/>
                </a:schemeClr>
              </a:solidFill>
            </a:endParaRPr>
          </a:p>
          <a:p>
            <a:pPr marL="0" indent="0">
              <a:buFont typeface="Arial" panose="020B0604020202020204" pitchFamily="34" charset="0"/>
              <a:buNone/>
            </a:pPr>
            <a:endParaRPr lang="en-IN" sz="1800" dirty="0">
              <a:solidFill>
                <a:schemeClr val="accent1">
                  <a:lumMod val="50000"/>
                </a:schemeClr>
              </a:solidFill>
            </a:endParaRPr>
          </a:p>
          <a:p>
            <a:pPr marL="0" indent="0">
              <a:buFont typeface="Arial" panose="020B0604020202020204" pitchFamily="34" charset="0"/>
              <a:buNone/>
            </a:pPr>
            <a:endParaRPr lang="en-IN" sz="1800" b="1" u="sng" dirty="0">
              <a:solidFill>
                <a:schemeClr val="accent2">
                  <a:lumMod val="75000"/>
                </a:schemeClr>
              </a:solidFill>
            </a:endParaRPr>
          </a:p>
          <a:p>
            <a:pPr marL="0" indent="0">
              <a:buFont typeface="Arial" panose="020B0604020202020204" pitchFamily="34" charset="0"/>
              <a:buNone/>
            </a:pPr>
            <a:endParaRPr lang="en-IN" sz="1800" b="1" u="sng" dirty="0">
              <a:solidFill>
                <a:schemeClr val="accent2">
                  <a:lumMod val="75000"/>
                </a:schemeClr>
              </a:solidFill>
            </a:endParaRPr>
          </a:p>
          <a:p>
            <a:pPr marL="0" indent="0">
              <a:buFont typeface="Arial" panose="020B0604020202020204" pitchFamily="34" charset="0"/>
              <a:buNone/>
            </a:pPr>
            <a:endParaRPr lang="en-IN" sz="1800" b="1" u="sng" dirty="0">
              <a:solidFill>
                <a:schemeClr val="accent2">
                  <a:lumMod val="75000"/>
                </a:schemeClr>
              </a:solidFill>
            </a:endParaRPr>
          </a:p>
        </p:txBody>
      </p:sp>
    </p:spTree>
    <p:extLst>
      <p:ext uri="{BB962C8B-B14F-4D97-AF65-F5344CB8AC3E}">
        <p14:creationId xmlns:p14="http://schemas.microsoft.com/office/powerpoint/2010/main" val="2555993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446C6-A1D8-83D3-4D53-61B6D92AB7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A723E-AFC1-E766-CBAB-79E2CA804325}"/>
              </a:ext>
            </a:extLst>
          </p:cNvPr>
          <p:cNvSpPr>
            <a:spLocks noGrp="1"/>
          </p:cNvSpPr>
          <p:nvPr>
            <p:ph idx="1"/>
          </p:nvPr>
        </p:nvSpPr>
        <p:spPr>
          <a:xfrm>
            <a:off x="6248400" y="0"/>
            <a:ext cx="5943600" cy="6858000"/>
          </a:xfrm>
        </p:spPr>
        <p:txBody>
          <a:bodyPr>
            <a:normAutofit/>
          </a:bodyPr>
          <a:lstStyle/>
          <a:p>
            <a:pPr marL="0" indent="0">
              <a:buNone/>
            </a:pPr>
            <a:r>
              <a:rPr lang="en-US" sz="2000" b="1" dirty="0">
                <a:solidFill>
                  <a:schemeClr val="accent1">
                    <a:lumMod val="50000"/>
                  </a:schemeClr>
                </a:solidFill>
              </a:rPr>
              <a:t>Updating Elements</a:t>
            </a:r>
          </a:p>
          <a:p>
            <a:pPr marL="0" indent="0">
              <a:buNone/>
            </a:pPr>
            <a:r>
              <a:rPr lang="fr-FR" sz="1900" dirty="0">
                <a:solidFill>
                  <a:schemeClr val="accent1">
                    <a:lumMod val="50000"/>
                  </a:schemeClr>
                </a:solidFill>
              </a:rPr>
              <a:t>matrix[1][1] = 99</a:t>
            </a:r>
          </a:p>
          <a:p>
            <a:pPr marL="0" indent="0">
              <a:buNone/>
            </a:pPr>
            <a:r>
              <a:rPr lang="fr-FR" sz="1900" dirty="0" err="1">
                <a:solidFill>
                  <a:schemeClr val="accent1">
                    <a:lumMod val="50000"/>
                  </a:schemeClr>
                </a:solidFill>
              </a:rPr>
              <a:t>print</a:t>
            </a:r>
            <a:r>
              <a:rPr lang="fr-FR" sz="1900" dirty="0">
                <a:solidFill>
                  <a:schemeClr val="accent1">
                    <a:lumMod val="50000"/>
                  </a:schemeClr>
                </a:solidFill>
              </a:rPr>
              <a:t>(matrix)</a:t>
            </a:r>
          </a:p>
          <a:p>
            <a:pPr marL="0" indent="0">
              <a:buNone/>
            </a:pPr>
            <a:endParaRPr lang="fr-FR" sz="1900" dirty="0">
              <a:solidFill>
                <a:schemeClr val="accent1">
                  <a:lumMod val="50000"/>
                </a:schemeClr>
              </a:solidFill>
            </a:endParaRPr>
          </a:p>
          <a:p>
            <a:pPr marL="0" indent="0">
              <a:buNone/>
            </a:pPr>
            <a:r>
              <a:rPr lang="en-US" sz="1900" b="1" dirty="0">
                <a:solidFill>
                  <a:schemeClr val="accent1">
                    <a:lumMod val="50000"/>
                  </a:schemeClr>
                </a:solidFill>
              </a:rPr>
              <a:t>Iterating Over Nested Lists</a:t>
            </a:r>
          </a:p>
          <a:p>
            <a:pPr marL="0" indent="0">
              <a:buNone/>
            </a:pPr>
            <a:r>
              <a:rPr lang="en-US" sz="1900" dirty="0">
                <a:solidFill>
                  <a:schemeClr val="accent1">
                    <a:lumMod val="50000"/>
                  </a:schemeClr>
                </a:solidFill>
              </a:rPr>
              <a:t>for row in matrix:</a:t>
            </a:r>
          </a:p>
          <a:p>
            <a:pPr marL="0" indent="0">
              <a:buNone/>
            </a:pPr>
            <a:r>
              <a:rPr lang="en-US" sz="1900" dirty="0">
                <a:solidFill>
                  <a:schemeClr val="accent1">
                    <a:lumMod val="50000"/>
                  </a:schemeClr>
                </a:solidFill>
              </a:rPr>
              <a:t>    print(row)</a:t>
            </a:r>
          </a:p>
          <a:p>
            <a:pPr marL="0" indent="0">
              <a:buNone/>
            </a:pPr>
            <a:endParaRPr lang="en-US" sz="1900" dirty="0">
              <a:solidFill>
                <a:schemeClr val="accent1">
                  <a:lumMod val="50000"/>
                </a:schemeClr>
              </a:solidFill>
            </a:endParaRPr>
          </a:p>
          <a:p>
            <a:pPr marL="0" indent="0">
              <a:buNone/>
            </a:pPr>
            <a:r>
              <a:rPr lang="en-US" sz="1900" b="1" dirty="0">
                <a:solidFill>
                  <a:schemeClr val="accent1">
                    <a:lumMod val="50000"/>
                  </a:schemeClr>
                </a:solidFill>
              </a:rPr>
              <a:t>Element-wise iteration</a:t>
            </a:r>
          </a:p>
          <a:p>
            <a:pPr marL="0" indent="0">
              <a:buNone/>
            </a:pPr>
            <a:r>
              <a:rPr lang="en-US" sz="1900" dirty="0">
                <a:solidFill>
                  <a:schemeClr val="accent1">
                    <a:lumMod val="50000"/>
                  </a:schemeClr>
                </a:solidFill>
              </a:rPr>
              <a:t>for row in matrix:</a:t>
            </a:r>
          </a:p>
          <a:p>
            <a:pPr marL="0" indent="0">
              <a:buNone/>
            </a:pPr>
            <a:r>
              <a:rPr lang="en-US" sz="1900" dirty="0">
                <a:solidFill>
                  <a:schemeClr val="accent1">
                    <a:lumMod val="50000"/>
                  </a:schemeClr>
                </a:solidFill>
              </a:rPr>
              <a:t>    for element in row:</a:t>
            </a:r>
          </a:p>
          <a:p>
            <a:pPr marL="0" indent="0">
              <a:buNone/>
            </a:pPr>
            <a:r>
              <a:rPr lang="en-US" sz="1900" dirty="0">
                <a:solidFill>
                  <a:schemeClr val="accent1">
                    <a:lumMod val="50000"/>
                  </a:schemeClr>
                </a:solidFill>
              </a:rPr>
              <a:t>        print(element, end=" ")</a:t>
            </a:r>
          </a:p>
          <a:p>
            <a:pPr marL="0" indent="0">
              <a:buNone/>
            </a:pPr>
            <a:endParaRPr lang="en-US" sz="1900" dirty="0">
              <a:solidFill>
                <a:schemeClr val="accent1">
                  <a:lumMod val="50000"/>
                </a:schemeClr>
              </a:solidFill>
            </a:endParaRPr>
          </a:p>
        </p:txBody>
      </p:sp>
      <p:sp>
        <p:nvSpPr>
          <p:cNvPr id="4" name="Content Placeholder 2">
            <a:extLst>
              <a:ext uri="{FF2B5EF4-FFF2-40B4-BE49-F238E27FC236}">
                <a16:creationId xmlns:a16="http://schemas.microsoft.com/office/drawing/2014/main" id="{880841EE-21CB-3B69-9741-7EFCDD0A5899}"/>
              </a:ext>
            </a:extLst>
          </p:cNvPr>
          <p:cNvSpPr txBox="1">
            <a:spLocks/>
          </p:cNvSpPr>
          <p:nvPr/>
        </p:nvSpPr>
        <p:spPr>
          <a:xfrm>
            <a:off x="0" y="152400"/>
            <a:ext cx="6248400" cy="6858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b="1" u="sng" dirty="0">
                <a:solidFill>
                  <a:schemeClr val="accent2">
                    <a:lumMod val="75000"/>
                  </a:schemeClr>
                </a:solidFill>
              </a:rPr>
              <a:t>Nested Lists (2D Lists)</a:t>
            </a:r>
          </a:p>
          <a:p>
            <a:pPr marL="0" indent="0">
              <a:buFont typeface="Arial" panose="020B0604020202020204" pitchFamily="34" charset="0"/>
              <a:buNone/>
            </a:pPr>
            <a:r>
              <a:rPr lang="en-US" sz="2000" dirty="0">
                <a:solidFill>
                  <a:schemeClr val="accent1">
                    <a:lumMod val="50000"/>
                  </a:schemeClr>
                </a:solidFill>
              </a:rPr>
              <a:t>A nested list is simply a list inside another list. It allows storing data in matrix-like or hierarchical structures. </a:t>
            </a:r>
            <a:endParaRPr lang="en-IN" sz="2000" dirty="0">
              <a:solidFill>
                <a:schemeClr val="accent1">
                  <a:lumMod val="50000"/>
                </a:schemeClr>
              </a:solidFill>
            </a:endParaRPr>
          </a:p>
          <a:p>
            <a:pPr marL="0" indent="0">
              <a:buFont typeface="Arial" panose="020B0604020202020204" pitchFamily="34" charset="0"/>
              <a:buNone/>
            </a:pPr>
            <a:r>
              <a:rPr lang="nb-NO" sz="2000" dirty="0">
                <a:solidFill>
                  <a:schemeClr val="accent1">
                    <a:lumMod val="50000"/>
                  </a:schemeClr>
                </a:solidFill>
              </a:rPr>
              <a:t>Ex: nested = [[1, 2, 3], [4, 5, 6], [7, 8, 9]]</a:t>
            </a:r>
          </a:p>
          <a:p>
            <a:pPr marL="0" indent="0">
              <a:buFont typeface="Arial" panose="020B0604020202020204" pitchFamily="34" charset="0"/>
              <a:buNone/>
            </a:pPr>
            <a:endParaRPr lang="en-US" sz="2000" b="1" dirty="0">
              <a:solidFill>
                <a:schemeClr val="accent1">
                  <a:lumMod val="50000"/>
                </a:schemeClr>
              </a:solidFill>
            </a:endParaRPr>
          </a:p>
          <a:p>
            <a:pPr marL="0" indent="0">
              <a:buFont typeface="Arial" panose="020B0604020202020204" pitchFamily="34" charset="0"/>
              <a:buNone/>
            </a:pPr>
            <a:r>
              <a:rPr lang="en-US" sz="2000" b="1" dirty="0">
                <a:solidFill>
                  <a:schemeClr val="accent1">
                    <a:lumMod val="50000"/>
                  </a:schemeClr>
                </a:solidFill>
              </a:rPr>
              <a:t>Why Use Nested Lists?</a:t>
            </a:r>
          </a:p>
          <a:p>
            <a:pPr>
              <a:buFont typeface="Wingdings" panose="05000000000000000000" pitchFamily="2" charset="2"/>
              <a:buChar char="Ø"/>
            </a:pPr>
            <a:r>
              <a:rPr lang="en-US" sz="2000" dirty="0">
                <a:solidFill>
                  <a:schemeClr val="accent1">
                    <a:lumMod val="50000"/>
                  </a:schemeClr>
                </a:solidFill>
              </a:rPr>
              <a:t>To represent 2D data (like tables, matrices).</a:t>
            </a:r>
          </a:p>
          <a:p>
            <a:pPr>
              <a:buFont typeface="Wingdings" panose="05000000000000000000" pitchFamily="2" charset="2"/>
              <a:buChar char="Ø"/>
            </a:pPr>
            <a:r>
              <a:rPr lang="en-US" sz="2000" dirty="0">
                <a:solidFill>
                  <a:schemeClr val="accent1">
                    <a:lumMod val="50000"/>
                  </a:schemeClr>
                </a:solidFill>
              </a:rPr>
              <a:t>To group related data together.</a:t>
            </a:r>
          </a:p>
          <a:p>
            <a:pPr>
              <a:buFont typeface="Wingdings" panose="05000000000000000000" pitchFamily="2" charset="2"/>
              <a:buChar char="Ø"/>
            </a:pPr>
            <a:r>
              <a:rPr lang="en-US" sz="2000" dirty="0">
                <a:solidFill>
                  <a:schemeClr val="accent1">
                    <a:lumMod val="50000"/>
                  </a:schemeClr>
                </a:solidFill>
              </a:rPr>
              <a:t>Useful in real-world tasks like:</a:t>
            </a:r>
          </a:p>
          <a:p>
            <a:pPr marL="457200" lvl="2" indent="0">
              <a:spcBef>
                <a:spcPts val="1000"/>
              </a:spcBef>
              <a:buFont typeface="Arial" panose="020B0604020202020204" pitchFamily="34" charset="0"/>
              <a:buNone/>
            </a:pPr>
            <a:r>
              <a:rPr lang="en-US" sz="1600" dirty="0">
                <a:solidFill>
                  <a:schemeClr val="accent1">
                    <a:lumMod val="50000"/>
                  </a:schemeClr>
                </a:solidFill>
              </a:rPr>
              <a:t>Matrices in mathematics</a:t>
            </a:r>
          </a:p>
          <a:p>
            <a:pPr marL="457200" lvl="2" indent="0">
              <a:spcBef>
                <a:spcPts val="1000"/>
              </a:spcBef>
              <a:buFont typeface="Arial" panose="020B0604020202020204" pitchFamily="34" charset="0"/>
              <a:buNone/>
            </a:pPr>
            <a:r>
              <a:rPr lang="en-US" sz="1600" dirty="0">
                <a:solidFill>
                  <a:schemeClr val="accent1">
                    <a:lumMod val="50000"/>
                  </a:schemeClr>
                </a:solidFill>
              </a:rPr>
              <a:t>Grids in games (like chess, Sudoku, tic-tac-toe)</a:t>
            </a:r>
          </a:p>
          <a:p>
            <a:pPr marL="457200" lvl="2" indent="0">
              <a:spcBef>
                <a:spcPts val="1000"/>
              </a:spcBef>
              <a:buFont typeface="Arial" panose="020B0604020202020204" pitchFamily="34" charset="0"/>
              <a:buNone/>
            </a:pPr>
            <a:r>
              <a:rPr lang="en-US" sz="1600" dirty="0">
                <a:solidFill>
                  <a:schemeClr val="accent1">
                    <a:lumMod val="50000"/>
                  </a:schemeClr>
                </a:solidFill>
              </a:rPr>
              <a:t>Data tables (rows and columns)</a:t>
            </a:r>
          </a:p>
          <a:p>
            <a:pPr marL="0" indent="0">
              <a:buFont typeface="Arial" panose="020B0604020202020204" pitchFamily="34" charset="0"/>
              <a:buNone/>
            </a:pPr>
            <a:endParaRPr lang="en-IN" sz="2000" b="1" dirty="0">
              <a:solidFill>
                <a:schemeClr val="accent1">
                  <a:lumMod val="50000"/>
                </a:schemeClr>
              </a:solidFill>
            </a:endParaRPr>
          </a:p>
          <a:p>
            <a:pPr marL="0" indent="0">
              <a:buFont typeface="Arial" panose="020B0604020202020204" pitchFamily="34" charset="0"/>
              <a:buNone/>
            </a:pPr>
            <a:r>
              <a:rPr lang="en-IN" sz="2000" b="1" dirty="0">
                <a:solidFill>
                  <a:schemeClr val="accent1">
                    <a:lumMod val="50000"/>
                  </a:schemeClr>
                </a:solidFill>
              </a:rPr>
              <a:t>Accessing Elements</a:t>
            </a:r>
          </a:p>
          <a:p>
            <a:pPr marL="0" indent="0">
              <a:buFont typeface="Arial" panose="020B0604020202020204" pitchFamily="34" charset="0"/>
              <a:buNone/>
            </a:pPr>
            <a:r>
              <a:rPr lang="fr-FR" sz="1600" dirty="0">
                <a:solidFill>
                  <a:schemeClr val="accent1">
                    <a:lumMod val="50000"/>
                  </a:schemeClr>
                </a:solidFill>
              </a:rPr>
              <a:t>Ex: matrix = [[1, 2, 3],</a:t>
            </a:r>
          </a:p>
          <a:p>
            <a:pPr marL="0" indent="0">
              <a:buFont typeface="Arial" panose="020B0604020202020204" pitchFamily="34" charset="0"/>
              <a:buNone/>
            </a:pPr>
            <a:r>
              <a:rPr lang="fr-FR" sz="1600" dirty="0">
                <a:solidFill>
                  <a:schemeClr val="accent1">
                    <a:lumMod val="50000"/>
                  </a:schemeClr>
                </a:solidFill>
              </a:rPr>
              <a:t>          [4, 5, 6],</a:t>
            </a:r>
          </a:p>
          <a:p>
            <a:pPr marL="0" indent="0">
              <a:buFont typeface="Arial" panose="020B0604020202020204" pitchFamily="34" charset="0"/>
              <a:buNone/>
            </a:pPr>
            <a:r>
              <a:rPr lang="fr-FR" sz="1600" dirty="0">
                <a:solidFill>
                  <a:schemeClr val="accent1">
                    <a:lumMod val="50000"/>
                  </a:schemeClr>
                </a:solidFill>
              </a:rPr>
              <a:t>          [7, 8, 9]]</a:t>
            </a:r>
            <a:endParaRPr lang="en-IN" sz="2400" b="1" u="sng" dirty="0">
              <a:solidFill>
                <a:schemeClr val="accent2">
                  <a:lumMod val="75000"/>
                </a:schemeClr>
              </a:solidFill>
            </a:endParaRPr>
          </a:p>
          <a:p>
            <a:pPr marL="0" indent="0">
              <a:buFont typeface="Arial" panose="020B0604020202020204" pitchFamily="34" charset="0"/>
              <a:buNone/>
            </a:pPr>
            <a:r>
              <a:rPr lang="en-IN" sz="1600" dirty="0">
                <a:solidFill>
                  <a:schemeClr val="accent1">
                    <a:lumMod val="50000"/>
                  </a:schemeClr>
                </a:solidFill>
              </a:rPr>
              <a:t>print(matrix[0])      # [1, 2, 3] → first row</a:t>
            </a:r>
          </a:p>
          <a:p>
            <a:pPr marL="0" indent="0">
              <a:buFont typeface="Arial" panose="020B0604020202020204" pitchFamily="34" charset="0"/>
              <a:buNone/>
            </a:pPr>
            <a:r>
              <a:rPr lang="en-IN" sz="1600" dirty="0">
                <a:solidFill>
                  <a:schemeClr val="accent1">
                    <a:lumMod val="50000"/>
                  </a:schemeClr>
                </a:solidFill>
              </a:rPr>
              <a:t>print(matrix[1][2])   # 6 → row 2, column 3</a:t>
            </a:r>
          </a:p>
          <a:p>
            <a:pPr marL="0" indent="0">
              <a:buFont typeface="Arial" panose="020B0604020202020204" pitchFamily="34" charset="0"/>
              <a:buNone/>
            </a:pPr>
            <a:r>
              <a:rPr lang="en-IN" sz="1600" dirty="0">
                <a:solidFill>
                  <a:schemeClr val="accent1">
                    <a:lumMod val="50000"/>
                  </a:schemeClr>
                </a:solidFill>
              </a:rPr>
              <a:t>print(matrix[2][0]) </a:t>
            </a:r>
            <a:r>
              <a:rPr lang="en-US" sz="1600" dirty="0">
                <a:solidFill>
                  <a:schemeClr val="accent1">
                    <a:lumMod val="50000"/>
                  </a:schemeClr>
                </a:solidFill>
              </a:rPr>
              <a:t># 7 → row 3, column 1</a:t>
            </a:r>
            <a:endParaRPr lang="en-IN" sz="1600" dirty="0">
              <a:solidFill>
                <a:schemeClr val="accent1">
                  <a:lumMod val="50000"/>
                </a:schemeClr>
              </a:solidFill>
            </a:endParaRPr>
          </a:p>
        </p:txBody>
      </p:sp>
    </p:spTree>
    <p:extLst>
      <p:ext uri="{BB962C8B-B14F-4D97-AF65-F5344CB8AC3E}">
        <p14:creationId xmlns:p14="http://schemas.microsoft.com/office/powerpoint/2010/main" val="3281246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12192000" cy="6792686"/>
          </a:xfrm>
        </p:spPr>
        <p:txBody>
          <a:bodyPr>
            <a:normAutofit/>
          </a:bodyPr>
          <a:lstStyle/>
          <a:p>
            <a:pPr marL="3657600" lvl="8" indent="0">
              <a:buNone/>
            </a:pPr>
            <a:r>
              <a:rPr lang="en-IN" sz="3600" b="1" u="sng" dirty="0">
                <a:solidFill>
                  <a:schemeClr val="accent2">
                    <a:lumMod val="75000"/>
                  </a:schemeClr>
                </a:solidFill>
              </a:rPr>
              <a:t>Tuple</a:t>
            </a:r>
            <a:endParaRPr lang="en-IN"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To store multiple items in a single variable (Tuple items can be of any data type:)</a:t>
            </a:r>
            <a:endParaRPr lang="en-IN"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one of 4 built-in data types in Python</a:t>
            </a:r>
          </a:p>
          <a:p>
            <a:pPr>
              <a:buFont typeface="Wingdings" panose="05000000000000000000" pitchFamily="2" charset="2"/>
              <a:buChar char="Ø"/>
            </a:pPr>
            <a:r>
              <a:rPr lang="en-US" sz="2000" dirty="0">
                <a:solidFill>
                  <a:schemeClr val="accent1">
                    <a:lumMod val="50000"/>
                  </a:schemeClr>
                </a:solidFill>
              </a:rPr>
              <a:t>Tuple is a collection which is ordered and unchangeable.</a:t>
            </a:r>
          </a:p>
          <a:p>
            <a:pPr>
              <a:buFont typeface="Wingdings" panose="05000000000000000000" pitchFamily="2" charset="2"/>
              <a:buChar char="Ø"/>
            </a:pPr>
            <a:r>
              <a:rPr lang="en-US" sz="2000" dirty="0">
                <a:solidFill>
                  <a:schemeClr val="accent1">
                    <a:lumMod val="50000"/>
                  </a:schemeClr>
                </a:solidFill>
              </a:rPr>
              <a:t>Tuples are written with round brackets.</a:t>
            </a:r>
          </a:p>
          <a:p>
            <a:pPr marL="0" indent="0">
              <a:buNone/>
            </a:pPr>
            <a:endParaRPr lang="en-IN" sz="2000" dirty="0">
              <a:solidFill>
                <a:schemeClr val="accent1">
                  <a:lumMod val="50000"/>
                </a:schemeClr>
              </a:solidFill>
            </a:endParaRPr>
          </a:p>
          <a:p>
            <a:pPr marL="0" indent="0">
              <a:buNone/>
            </a:pPr>
            <a:r>
              <a:rPr lang="en-US" sz="2400" b="1" u="sng" dirty="0">
                <a:solidFill>
                  <a:schemeClr val="accent2">
                    <a:lumMod val="75000"/>
                  </a:schemeClr>
                </a:solidFill>
              </a:rPr>
              <a:t>Characteristics of Lists:</a:t>
            </a:r>
          </a:p>
          <a:p>
            <a:pPr>
              <a:buFont typeface="Wingdings" panose="05000000000000000000" pitchFamily="2" charset="2"/>
              <a:buChar char="Ø"/>
            </a:pPr>
            <a:r>
              <a:rPr lang="en-IN" sz="2000" dirty="0">
                <a:solidFill>
                  <a:schemeClr val="accent1">
                    <a:lumMod val="50000"/>
                  </a:schemeClr>
                </a:solidFill>
              </a:rPr>
              <a:t>Ordered: </a:t>
            </a:r>
            <a:r>
              <a:rPr lang="en-US" sz="2000" dirty="0">
                <a:solidFill>
                  <a:schemeClr val="accent1">
                    <a:lumMod val="50000"/>
                  </a:schemeClr>
                </a:solidFill>
              </a:rPr>
              <a:t>items have a defined order, and that order will not change.</a:t>
            </a:r>
            <a:endParaRPr lang="en-IN" sz="2000" dirty="0">
              <a:solidFill>
                <a:schemeClr val="accent1">
                  <a:lumMod val="50000"/>
                </a:schemeClr>
              </a:solidFill>
            </a:endParaRPr>
          </a:p>
          <a:p>
            <a:pPr>
              <a:buFont typeface="Wingdings" panose="05000000000000000000" pitchFamily="2" charset="2"/>
              <a:buChar char="Ø"/>
            </a:pPr>
            <a:r>
              <a:rPr lang="en-IN" sz="2000" dirty="0">
                <a:solidFill>
                  <a:schemeClr val="accent1">
                    <a:lumMod val="50000"/>
                  </a:schemeClr>
                </a:solidFill>
              </a:rPr>
              <a:t>Unchangeable: c</a:t>
            </a:r>
            <a:r>
              <a:rPr lang="en-US" sz="2000" dirty="0">
                <a:solidFill>
                  <a:schemeClr val="accent1">
                    <a:lumMod val="50000"/>
                  </a:schemeClr>
                </a:solidFill>
              </a:rPr>
              <a:t>an not change, add or remove items after the tuple has been created</a:t>
            </a:r>
            <a:endParaRPr lang="en-IN" sz="2000" dirty="0">
              <a:solidFill>
                <a:schemeClr val="accent1">
                  <a:lumMod val="50000"/>
                </a:schemeClr>
              </a:solidFill>
            </a:endParaRPr>
          </a:p>
          <a:p>
            <a:pPr>
              <a:buFont typeface="Wingdings" panose="05000000000000000000" pitchFamily="2" charset="2"/>
              <a:buChar char="Ø"/>
            </a:pPr>
            <a:r>
              <a:rPr lang="en-IN" sz="2000" dirty="0">
                <a:solidFill>
                  <a:schemeClr val="accent1">
                    <a:lumMod val="50000"/>
                  </a:schemeClr>
                </a:solidFill>
              </a:rPr>
              <a:t>Allow Duplicates: </a:t>
            </a:r>
            <a:r>
              <a:rPr lang="en-US" sz="2000" dirty="0">
                <a:solidFill>
                  <a:schemeClr val="accent1">
                    <a:lumMod val="50000"/>
                  </a:schemeClr>
                </a:solidFill>
              </a:rPr>
              <a:t>Tuples are indexed, they can have items with the same value</a:t>
            </a:r>
            <a:r>
              <a:rPr lang="en-IN" sz="2000" dirty="0">
                <a:solidFill>
                  <a:schemeClr val="accent1">
                    <a:lumMod val="50000"/>
                  </a:schemeClr>
                </a:solidFill>
              </a:rPr>
              <a:t>	</a:t>
            </a:r>
          </a:p>
          <a:p>
            <a:pPr>
              <a:buFont typeface="Wingdings" panose="05000000000000000000" pitchFamily="2" charset="2"/>
              <a:buChar char="Ø"/>
            </a:pPr>
            <a:endParaRPr lang="en-IN" sz="2000" dirty="0">
              <a:solidFill>
                <a:schemeClr val="accent1">
                  <a:lumMod val="50000"/>
                </a:schemeClr>
              </a:solidFill>
            </a:endParaRPr>
          </a:p>
          <a:p>
            <a:pPr marL="0" indent="0">
              <a:buNone/>
            </a:pPr>
            <a:r>
              <a:rPr lang="en-IN" sz="2400" b="1" u="sng" dirty="0">
                <a:solidFill>
                  <a:schemeClr val="accent2">
                    <a:lumMod val="75000"/>
                  </a:schemeClr>
                </a:solidFill>
              </a:rPr>
              <a:t>Access Tuple Items:</a:t>
            </a:r>
          </a:p>
          <a:p>
            <a:pPr>
              <a:buFont typeface="Wingdings" panose="05000000000000000000" pitchFamily="2" charset="2"/>
              <a:buChar char="Ø"/>
            </a:pPr>
            <a:r>
              <a:rPr lang="en-US" sz="2000" dirty="0">
                <a:solidFill>
                  <a:schemeClr val="accent1">
                    <a:lumMod val="50000"/>
                  </a:schemeClr>
                </a:solidFill>
              </a:rPr>
              <a:t>access items by referring to the index number</a:t>
            </a:r>
          </a:p>
          <a:p>
            <a:pPr>
              <a:buFont typeface="Wingdings" panose="05000000000000000000" pitchFamily="2" charset="2"/>
              <a:buChar char="Ø"/>
            </a:pPr>
            <a:r>
              <a:rPr lang="en-IN" sz="2000" dirty="0">
                <a:solidFill>
                  <a:schemeClr val="accent1">
                    <a:lumMod val="50000"/>
                  </a:schemeClr>
                </a:solidFill>
              </a:rPr>
              <a:t>Negative Indexing</a:t>
            </a:r>
          </a:p>
          <a:p>
            <a:pPr>
              <a:buFont typeface="Wingdings" panose="05000000000000000000" pitchFamily="2" charset="2"/>
              <a:buChar char="Ø"/>
            </a:pPr>
            <a:r>
              <a:rPr lang="en-IN" sz="2000" dirty="0">
                <a:solidFill>
                  <a:schemeClr val="accent1">
                    <a:lumMod val="50000"/>
                  </a:schemeClr>
                </a:solidFill>
              </a:rPr>
              <a:t>Range of Indexes: </a:t>
            </a:r>
            <a:r>
              <a:rPr lang="en-US" sz="2000" dirty="0">
                <a:solidFill>
                  <a:schemeClr val="accent1">
                    <a:lumMod val="50000"/>
                  </a:schemeClr>
                </a:solidFill>
              </a:rPr>
              <a:t>specify a range of indexes</a:t>
            </a:r>
            <a:endParaRPr lang="en-IN" sz="2000" dirty="0">
              <a:solidFill>
                <a:schemeClr val="accent1">
                  <a:lumMod val="50000"/>
                </a:schemeClr>
              </a:solidFill>
            </a:endParaRPr>
          </a:p>
          <a:p>
            <a:pPr marL="0" indent="0">
              <a:buNone/>
            </a:pP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a:p>
            <a:pPr marL="0" indent="0">
              <a:buNone/>
            </a:pPr>
            <a:endParaRPr lang="en-IN" sz="2400" b="1" u="sng" dirty="0">
              <a:solidFill>
                <a:schemeClr val="accent2">
                  <a:lumMod val="75000"/>
                </a:schemeClr>
              </a:solidFill>
            </a:endParaRPr>
          </a:p>
        </p:txBody>
      </p:sp>
      <p:sp>
        <p:nvSpPr>
          <p:cNvPr id="6" name="Rectangle 5">
            <a:extLst>
              <a:ext uri="{FF2B5EF4-FFF2-40B4-BE49-F238E27FC236}">
                <a16:creationId xmlns:a16="http://schemas.microsoft.com/office/drawing/2014/main" id="{732C0A59-A2EA-221B-47F9-2B6FB7D64685}"/>
              </a:ext>
            </a:extLst>
          </p:cNvPr>
          <p:cNvSpPr/>
          <p:nvPr/>
        </p:nvSpPr>
        <p:spPr>
          <a:xfrm>
            <a:off x="7828384" y="-9331"/>
            <a:ext cx="4344954"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sz="2400" b="1" dirty="0" err="1">
                <a:solidFill>
                  <a:schemeClr val="tx2">
                    <a:lumMod val="75000"/>
                  </a:schemeClr>
                </a:solidFill>
              </a:rPr>
              <a:t>my_tuple</a:t>
            </a:r>
            <a:r>
              <a:rPr lang="en-US" sz="2400" b="1" dirty="0">
                <a:solidFill>
                  <a:schemeClr val="tx2">
                    <a:lumMod val="75000"/>
                  </a:schemeClr>
                </a:solidFill>
              </a:rPr>
              <a:t> = (“Sachin", “</a:t>
            </a:r>
            <a:r>
              <a:rPr lang="en-US" sz="2400" b="1" dirty="0" err="1">
                <a:solidFill>
                  <a:schemeClr val="tx2">
                    <a:lumMod val="75000"/>
                  </a:schemeClr>
                </a:solidFill>
              </a:rPr>
              <a:t>sehwag</a:t>
            </a:r>
            <a:r>
              <a:rPr lang="en-US" sz="2400" b="1" dirty="0">
                <a:solidFill>
                  <a:schemeClr val="tx2">
                    <a:lumMod val="75000"/>
                  </a:schemeClr>
                </a:solidFill>
              </a:rPr>
              <a:t>", “Dravid“, “Dhoni”)</a:t>
            </a:r>
          </a:p>
          <a:p>
            <a:pPr algn="ctr">
              <a:lnSpc>
                <a:spcPct val="150000"/>
              </a:lnSpc>
            </a:pPr>
            <a:r>
              <a:rPr lang="en-US" sz="2400" b="1" dirty="0">
                <a:solidFill>
                  <a:schemeClr val="tx2">
                    <a:lumMod val="75000"/>
                  </a:schemeClr>
                </a:solidFill>
              </a:rPr>
              <a:t>print(</a:t>
            </a:r>
            <a:r>
              <a:rPr lang="en-US" sz="2400" b="1" dirty="0" err="1">
                <a:solidFill>
                  <a:schemeClr val="tx2">
                    <a:lumMod val="75000"/>
                  </a:schemeClr>
                </a:solidFill>
              </a:rPr>
              <a:t>my_tuple</a:t>
            </a:r>
            <a:r>
              <a:rPr lang="en-US" sz="2400" b="1" dirty="0">
                <a:solidFill>
                  <a:schemeClr val="tx2">
                    <a:lumMod val="75000"/>
                  </a:schemeClr>
                </a:solidFill>
              </a:rPr>
              <a:t>[1])</a:t>
            </a:r>
            <a:endParaRPr lang="en-US" b="1" u="sng" dirty="0">
              <a:solidFill>
                <a:schemeClr val="tx2">
                  <a:lumMod val="75000"/>
                </a:schemeClr>
              </a:solidFill>
            </a:endParaRP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532371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E099D-AC45-02CE-C87C-B61F6772C95D}"/>
              </a:ext>
            </a:extLst>
          </p:cNvPr>
          <p:cNvSpPr>
            <a:spLocks noGrp="1"/>
          </p:cNvSpPr>
          <p:nvPr>
            <p:ph idx="1"/>
          </p:nvPr>
        </p:nvSpPr>
        <p:spPr>
          <a:xfrm>
            <a:off x="0" y="0"/>
            <a:ext cx="12192000" cy="6792686"/>
          </a:xfrm>
        </p:spPr>
        <p:txBody>
          <a:bodyPr>
            <a:normAutofit fontScale="85000" lnSpcReduction="20000"/>
          </a:bodyPr>
          <a:lstStyle/>
          <a:p>
            <a:pPr marL="0" indent="0">
              <a:buNone/>
            </a:pPr>
            <a:r>
              <a:rPr lang="en-IN" sz="2400" b="1" u="sng" dirty="0">
                <a:solidFill>
                  <a:schemeClr val="accent2">
                    <a:lumMod val="75000"/>
                  </a:schemeClr>
                </a:solidFill>
              </a:rPr>
              <a:t>Change Tuple Values:</a:t>
            </a:r>
          </a:p>
          <a:p>
            <a:pPr>
              <a:buFont typeface="Wingdings" panose="05000000000000000000" pitchFamily="2" charset="2"/>
              <a:buChar char="Ø"/>
            </a:pPr>
            <a:r>
              <a:rPr lang="en-US" sz="2000" dirty="0">
                <a:solidFill>
                  <a:schemeClr val="accent1">
                    <a:lumMod val="50000"/>
                  </a:schemeClr>
                </a:solidFill>
              </a:rPr>
              <a:t>Once a tuple is created, cannot change its values. Tuples are </a:t>
            </a:r>
          </a:p>
          <a:p>
            <a:pPr marL="0" indent="0">
              <a:buNone/>
            </a:pPr>
            <a:r>
              <a:rPr lang="en-US" sz="2000" dirty="0">
                <a:solidFill>
                  <a:schemeClr val="accent1">
                    <a:lumMod val="50000"/>
                  </a:schemeClr>
                </a:solidFill>
              </a:rPr>
              <a:t>Unchangeable/immutable  (Can convert to list and changed values)</a:t>
            </a:r>
            <a:endParaRPr lang="en-IN" sz="2000" dirty="0">
              <a:solidFill>
                <a:schemeClr val="accent1">
                  <a:lumMod val="50000"/>
                </a:schemeClr>
              </a:solidFill>
            </a:endParaRPr>
          </a:p>
          <a:p>
            <a:pPr>
              <a:buFont typeface="Wingdings" panose="05000000000000000000" pitchFamily="2" charset="2"/>
              <a:buChar char="Ø"/>
            </a:pPr>
            <a:r>
              <a:rPr lang="en-IN" sz="2000" dirty="0">
                <a:solidFill>
                  <a:schemeClr val="accent1">
                    <a:lumMod val="50000"/>
                  </a:schemeClr>
                </a:solidFill>
              </a:rPr>
              <a:t>Add Items: Tuples are immutable, append() method isn’t available</a:t>
            </a:r>
          </a:p>
          <a:p>
            <a:pPr marL="0" indent="0">
              <a:buNone/>
            </a:pPr>
            <a:r>
              <a:rPr lang="en-IN" sz="2400" b="1" u="sng" dirty="0">
                <a:solidFill>
                  <a:schemeClr val="accent2">
                    <a:lumMod val="75000"/>
                  </a:schemeClr>
                </a:solidFill>
              </a:rPr>
              <a:t>Remove Items:</a:t>
            </a:r>
          </a:p>
          <a:p>
            <a:pPr>
              <a:buFont typeface="Wingdings" panose="05000000000000000000" pitchFamily="2" charset="2"/>
              <a:buChar char="Ø"/>
            </a:pPr>
            <a:r>
              <a:rPr lang="en-US" sz="2000" dirty="0">
                <a:solidFill>
                  <a:schemeClr val="accent1">
                    <a:lumMod val="50000"/>
                  </a:schemeClr>
                </a:solidFill>
              </a:rPr>
              <a:t>Tuples are unchangeable, so you cannot remove items</a:t>
            </a:r>
          </a:p>
          <a:p>
            <a:pPr marL="0" indent="0">
              <a:buNone/>
            </a:pPr>
            <a:r>
              <a:rPr lang="en-IN" sz="2400" b="1" u="sng" dirty="0">
                <a:solidFill>
                  <a:schemeClr val="accent2">
                    <a:lumMod val="75000"/>
                  </a:schemeClr>
                </a:solidFill>
              </a:rPr>
              <a:t>Tuple Methods:</a:t>
            </a:r>
          </a:p>
          <a:p>
            <a:pPr>
              <a:buFont typeface="Wingdings" panose="05000000000000000000" pitchFamily="2" charset="2"/>
              <a:buChar char="Ø"/>
            </a:pPr>
            <a:r>
              <a:rPr lang="en-US" sz="2000" dirty="0">
                <a:solidFill>
                  <a:schemeClr val="accent1">
                    <a:lumMod val="50000"/>
                  </a:schemeClr>
                </a:solidFill>
              </a:rPr>
              <a:t>count: Returns the number of times a specified value occurs in a tuple</a:t>
            </a:r>
          </a:p>
          <a:p>
            <a:pPr>
              <a:buFont typeface="Wingdings" panose="05000000000000000000" pitchFamily="2" charset="2"/>
              <a:buChar char="Ø"/>
            </a:pPr>
            <a:r>
              <a:rPr lang="en-US" sz="2000" dirty="0">
                <a:solidFill>
                  <a:schemeClr val="accent1">
                    <a:lumMod val="50000"/>
                  </a:schemeClr>
                </a:solidFill>
              </a:rPr>
              <a:t>index: Searches a specified value and returns the position</a:t>
            </a: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r>
              <a:rPr lang="en-IN" sz="2400" b="1" u="sng" dirty="0">
                <a:solidFill>
                  <a:schemeClr val="accent2">
                    <a:lumMod val="75000"/>
                  </a:schemeClr>
                </a:solidFill>
              </a:rPr>
              <a:t>Nested Tuple</a:t>
            </a:r>
          </a:p>
          <a:p>
            <a:pPr marL="0" indent="0">
              <a:buNone/>
            </a:pPr>
            <a:r>
              <a:rPr lang="fr-FR" sz="2000" dirty="0">
                <a:solidFill>
                  <a:schemeClr val="accent1">
                    <a:lumMod val="50000"/>
                  </a:schemeClr>
                </a:solidFill>
              </a:rPr>
              <a:t>t = (1, 2, (3, 4, 5))</a:t>
            </a:r>
            <a:br>
              <a:rPr lang="fr-FR" sz="2000" dirty="0">
                <a:solidFill>
                  <a:schemeClr val="accent1">
                    <a:lumMod val="50000"/>
                  </a:schemeClr>
                </a:solidFill>
              </a:rPr>
            </a:br>
            <a:r>
              <a:rPr lang="fr-FR" sz="2000" dirty="0" err="1">
                <a:solidFill>
                  <a:schemeClr val="accent1">
                    <a:lumMod val="50000"/>
                  </a:schemeClr>
                </a:solidFill>
              </a:rPr>
              <a:t>print</a:t>
            </a:r>
            <a:r>
              <a:rPr lang="fr-FR" sz="2000" dirty="0">
                <a:solidFill>
                  <a:schemeClr val="accent1">
                    <a:lumMod val="50000"/>
                  </a:schemeClr>
                </a:solidFill>
              </a:rPr>
              <a:t>(t[2])</a:t>
            </a:r>
          </a:p>
          <a:p>
            <a:pPr marL="0" indent="0">
              <a:buNone/>
            </a:pPr>
            <a:endParaRPr lang="en-IN" sz="2400" b="1" u="sng" dirty="0">
              <a:solidFill>
                <a:schemeClr val="accent2">
                  <a:lumMod val="75000"/>
                </a:schemeClr>
              </a:solidFill>
            </a:endParaRPr>
          </a:p>
          <a:p>
            <a:pPr marL="0" indent="0">
              <a:buNone/>
            </a:pPr>
            <a:r>
              <a:rPr lang="en-IN" sz="2400" b="1" u="sng" dirty="0">
                <a:solidFill>
                  <a:schemeClr val="accent2">
                    <a:lumMod val="75000"/>
                  </a:schemeClr>
                </a:solidFill>
              </a:rPr>
              <a:t>Tuple Functions</a:t>
            </a:r>
            <a:endParaRPr lang="fr-FR" sz="2400" b="1" u="sng" dirty="0">
              <a:solidFill>
                <a:schemeClr val="accent2">
                  <a:lumMod val="75000"/>
                </a:schemeClr>
              </a:solidFill>
            </a:endParaRPr>
          </a:p>
          <a:p>
            <a:pPr marL="0" indent="0">
              <a:buNone/>
            </a:pPr>
            <a:r>
              <a:rPr lang="fr-FR" sz="2000" dirty="0">
                <a:solidFill>
                  <a:schemeClr val="accent1">
                    <a:lumMod val="50000"/>
                  </a:schemeClr>
                </a:solidFill>
              </a:rPr>
              <a:t>t = (10, 20, 5, 40)</a:t>
            </a:r>
          </a:p>
          <a:p>
            <a:pPr marL="0" indent="0">
              <a:buNone/>
            </a:pPr>
            <a:r>
              <a:rPr lang="fr-FR" sz="2000" dirty="0" err="1">
                <a:solidFill>
                  <a:schemeClr val="accent1">
                    <a:lumMod val="50000"/>
                  </a:schemeClr>
                </a:solidFill>
              </a:rPr>
              <a:t>print</a:t>
            </a:r>
            <a:r>
              <a:rPr lang="fr-FR" sz="2000" dirty="0">
                <a:solidFill>
                  <a:schemeClr val="accent1">
                    <a:lumMod val="50000"/>
                  </a:schemeClr>
                </a:solidFill>
              </a:rPr>
              <a:t>(</a:t>
            </a:r>
            <a:r>
              <a:rPr lang="fr-FR" sz="2000" dirty="0" err="1">
                <a:solidFill>
                  <a:schemeClr val="accent1">
                    <a:lumMod val="50000"/>
                  </a:schemeClr>
                </a:solidFill>
              </a:rPr>
              <a:t>len</a:t>
            </a:r>
            <a:r>
              <a:rPr lang="fr-FR" sz="2000" dirty="0">
                <a:solidFill>
                  <a:schemeClr val="accent1">
                    <a:lumMod val="50000"/>
                  </a:schemeClr>
                </a:solidFill>
              </a:rPr>
              <a:t>(t))   # 4</a:t>
            </a:r>
          </a:p>
          <a:p>
            <a:pPr marL="0" indent="0">
              <a:buNone/>
            </a:pPr>
            <a:r>
              <a:rPr lang="fr-FR" sz="2000" dirty="0" err="1">
                <a:solidFill>
                  <a:schemeClr val="accent1">
                    <a:lumMod val="50000"/>
                  </a:schemeClr>
                </a:solidFill>
              </a:rPr>
              <a:t>print</a:t>
            </a:r>
            <a:r>
              <a:rPr lang="fr-FR" sz="2000" dirty="0">
                <a:solidFill>
                  <a:schemeClr val="accent1">
                    <a:lumMod val="50000"/>
                  </a:schemeClr>
                </a:solidFill>
              </a:rPr>
              <a:t>(max(t))   # 40</a:t>
            </a:r>
          </a:p>
          <a:p>
            <a:pPr marL="0" indent="0">
              <a:buNone/>
            </a:pPr>
            <a:r>
              <a:rPr lang="fr-FR" sz="2000" dirty="0" err="1">
                <a:solidFill>
                  <a:schemeClr val="accent1">
                    <a:lumMod val="50000"/>
                  </a:schemeClr>
                </a:solidFill>
              </a:rPr>
              <a:t>print</a:t>
            </a:r>
            <a:r>
              <a:rPr lang="fr-FR" sz="2000" dirty="0">
                <a:solidFill>
                  <a:schemeClr val="accent1">
                    <a:lumMod val="50000"/>
                  </a:schemeClr>
                </a:solidFill>
              </a:rPr>
              <a:t>(min(t))   # 5</a:t>
            </a:r>
          </a:p>
          <a:p>
            <a:pPr marL="0" indent="0">
              <a:buNone/>
            </a:pPr>
            <a:r>
              <a:rPr lang="fr-FR" sz="2000" dirty="0" err="1">
                <a:solidFill>
                  <a:schemeClr val="accent1">
                    <a:lumMod val="50000"/>
                  </a:schemeClr>
                </a:solidFill>
              </a:rPr>
              <a:t>print</a:t>
            </a:r>
            <a:r>
              <a:rPr lang="fr-FR" sz="2000" dirty="0">
                <a:solidFill>
                  <a:schemeClr val="accent1">
                    <a:lumMod val="50000"/>
                  </a:schemeClr>
                </a:solidFill>
              </a:rPr>
              <a:t>(</a:t>
            </a:r>
            <a:r>
              <a:rPr lang="fr-FR" sz="2000" dirty="0" err="1">
                <a:solidFill>
                  <a:schemeClr val="accent1">
                    <a:lumMod val="50000"/>
                  </a:schemeClr>
                </a:solidFill>
              </a:rPr>
              <a:t>sum</a:t>
            </a:r>
            <a:r>
              <a:rPr lang="fr-FR" sz="2000" dirty="0">
                <a:solidFill>
                  <a:schemeClr val="accent1">
                    <a:lumMod val="50000"/>
                  </a:schemeClr>
                </a:solidFill>
              </a:rPr>
              <a:t>(t))   # 75</a:t>
            </a:r>
          </a:p>
          <a:p>
            <a:pPr marL="0" indent="0">
              <a:buNone/>
            </a:pPr>
            <a:r>
              <a:rPr lang="fr-FR" sz="2000" dirty="0" err="1">
                <a:solidFill>
                  <a:schemeClr val="accent1">
                    <a:lumMod val="50000"/>
                  </a:schemeClr>
                </a:solidFill>
              </a:rPr>
              <a:t>print</a:t>
            </a:r>
            <a:r>
              <a:rPr lang="fr-FR" sz="2000" dirty="0">
                <a:solidFill>
                  <a:schemeClr val="accent1">
                    <a:lumMod val="50000"/>
                  </a:schemeClr>
                </a:solidFill>
              </a:rPr>
              <a:t>(</a:t>
            </a:r>
            <a:r>
              <a:rPr lang="fr-FR" sz="2000" dirty="0" err="1">
                <a:solidFill>
                  <a:schemeClr val="accent1">
                    <a:lumMod val="50000"/>
                  </a:schemeClr>
                </a:solidFill>
              </a:rPr>
              <a:t>sorted</a:t>
            </a:r>
            <a:r>
              <a:rPr lang="fr-FR" sz="2000" dirty="0">
                <a:solidFill>
                  <a:schemeClr val="accent1">
                    <a:lumMod val="50000"/>
                  </a:schemeClr>
                </a:solidFill>
              </a:rPr>
              <a:t>(t)) # [5, 10, 20, 40] (</a:t>
            </a:r>
            <a:r>
              <a:rPr lang="fr-FR" sz="2000" dirty="0" err="1">
                <a:solidFill>
                  <a:schemeClr val="accent1">
                    <a:lumMod val="50000"/>
                  </a:schemeClr>
                </a:solidFill>
              </a:rPr>
              <a:t>returns</a:t>
            </a:r>
            <a:r>
              <a:rPr lang="fr-FR" sz="2000" dirty="0">
                <a:solidFill>
                  <a:schemeClr val="accent1">
                    <a:lumMod val="50000"/>
                  </a:schemeClr>
                </a:solidFill>
              </a:rPr>
              <a:t> </a:t>
            </a:r>
            <a:r>
              <a:rPr lang="fr-FR" sz="2000" dirty="0" err="1">
                <a:solidFill>
                  <a:schemeClr val="accent1">
                    <a:lumMod val="50000"/>
                  </a:schemeClr>
                </a:solidFill>
              </a:rPr>
              <a:t>list</a:t>
            </a:r>
            <a:r>
              <a:rPr lang="fr-FR" sz="2000" dirty="0">
                <a:solidFill>
                  <a:schemeClr val="accent1">
                    <a:lumMod val="50000"/>
                  </a:schemeClr>
                </a:solidFill>
              </a:rPr>
              <a:t>, not tuple)</a:t>
            </a:r>
            <a:endParaRPr lang="en-IN" sz="2000" dirty="0">
              <a:solidFill>
                <a:schemeClr val="accent1">
                  <a:lumMod val="50000"/>
                </a:schemeClr>
              </a:solidFill>
            </a:endParaRPr>
          </a:p>
        </p:txBody>
      </p:sp>
      <p:sp>
        <p:nvSpPr>
          <p:cNvPr id="6" name="Rectangle 5">
            <a:extLst>
              <a:ext uri="{FF2B5EF4-FFF2-40B4-BE49-F238E27FC236}">
                <a16:creationId xmlns:a16="http://schemas.microsoft.com/office/drawing/2014/main" id="{732C0A59-A2EA-221B-47F9-2B6FB7D64685}"/>
              </a:ext>
            </a:extLst>
          </p:cNvPr>
          <p:cNvSpPr/>
          <p:nvPr/>
        </p:nvSpPr>
        <p:spPr>
          <a:xfrm>
            <a:off x="8064230" y="-9331"/>
            <a:ext cx="4109108"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sz="2400" b="1" dirty="0">
                <a:solidFill>
                  <a:schemeClr val="tx2">
                    <a:lumMod val="75000"/>
                  </a:schemeClr>
                </a:solidFill>
              </a:rPr>
              <a:t>my_tuple = (“Sachin", “sehwag", “Dravid“, “Dhoni”)</a:t>
            </a:r>
          </a:p>
          <a:p>
            <a:pPr algn="ctr">
              <a:lnSpc>
                <a:spcPct val="150000"/>
              </a:lnSpc>
            </a:pPr>
            <a:r>
              <a:rPr lang="en-US" sz="2400" b="1" dirty="0">
                <a:solidFill>
                  <a:schemeClr val="tx2">
                    <a:lumMod val="75000"/>
                  </a:schemeClr>
                </a:solidFill>
              </a:rPr>
              <a:t>print(my_tuple[1])</a:t>
            </a:r>
          </a:p>
          <a:p>
            <a:pPr algn="ctr">
              <a:lnSpc>
                <a:spcPct val="150000"/>
              </a:lnSpc>
            </a:pPr>
            <a:endParaRPr lang="en-US" sz="2400" b="1" dirty="0">
              <a:solidFill>
                <a:schemeClr val="tx2">
                  <a:lumMod val="75000"/>
                </a:schemeClr>
              </a:solidFill>
            </a:endParaRPr>
          </a:p>
          <a:p>
            <a:pPr algn="ctr"/>
            <a:endParaRPr lang="en-US" b="1" u="sng" dirty="0">
              <a:solidFill>
                <a:schemeClr val="tx2">
                  <a:lumMod val="75000"/>
                </a:schemeClr>
              </a:solidFill>
            </a:endParaRP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415885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5FE9-60B9-C8BE-DF1B-DCEFE3F19D43}"/>
              </a:ext>
            </a:extLst>
          </p:cNvPr>
          <p:cNvSpPr>
            <a:spLocks noGrp="1"/>
          </p:cNvSpPr>
          <p:nvPr>
            <p:ph type="title"/>
          </p:nvPr>
        </p:nvSpPr>
        <p:spPr>
          <a:xfrm>
            <a:off x="2618792" y="100433"/>
            <a:ext cx="7212564" cy="745217"/>
          </a:xfrm>
        </p:spPr>
        <p:txBody>
          <a:bodyPr>
            <a:normAutofit/>
          </a:bodyPr>
          <a:lstStyle/>
          <a:p>
            <a:r>
              <a:rPr lang="en-US" sz="4000" b="1" u="sng" dirty="0">
                <a:solidFill>
                  <a:schemeClr val="accent2">
                    <a:lumMod val="75000"/>
                  </a:schemeClr>
                </a:solidFill>
              </a:rPr>
              <a:t>Supporting Departments</a:t>
            </a:r>
            <a:endParaRPr lang="en-IN" sz="4000" b="1" u="sng" dirty="0">
              <a:solidFill>
                <a:schemeClr val="accent2">
                  <a:lumMod val="75000"/>
                </a:schemeClr>
              </a:solidFill>
            </a:endParaRPr>
          </a:p>
        </p:txBody>
      </p:sp>
      <p:sp>
        <p:nvSpPr>
          <p:cNvPr id="8" name="Rectangle: Rounded Corners 7">
            <a:extLst>
              <a:ext uri="{FF2B5EF4-FFF2-40B4-BE49-F238E27FC236}">
                <a16:creationId xmlns:a16="http://schemas.microsoft.com/office/drawing/2014/main" id="{C524D7A8-95D3-9617-9CB5-E719A28ADC42}"/>
              </a:ext>
            </a:extLst>
          </p:cNvPr>
          <p:cNvSpPr/>
          <p:nvPr/>
        </p:nvSpPr>
        <p:spPr>
          <a:xfrm>
            <a:off x="0" y="774441"/>
            <a:ext cx="6049347" cy="187545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u="sng" dirty="0">
                <a:solidFill>
                  <a:schemeClr val="accent2">
                    <a:lumMod val="75000"/>
                  </a:schemeClr>
                </a:solidFill>
                <a:effectLst/>
                <a:latin typeface="Nunito" pitchFamily="2" charset="0"/>
              </a:rPr>
              <a:t>Database Management</a:t>
            </a:r>
            <a:endParaRPr lang="en-IN" sz="2000" b="1" u="sng" dirty="0">
              <a:solidFill>
                <a:schemeClr val="accent2">
                  <a:lumMod val="75000"/>
                </a:schemeClr>
              </a:solidFill>
              <a:latin typeface="Nunito" pitchFamily="2" charset="0"/>
            </a:endParaRPr>
          </a:p>
          <a:p>
            <a:pPr algn="ctr"/>
            <a:endParaRPr lang="en-IN" b="1" u="sng" dirty="0">
              <a:solidFill>
                <a:srgbClr val="C00000"/>
              </a:solidFill>
              <a:latin typeface="Nunito" pitchFamily="2" charset="0"/>
            </a:endParaRPr>
          </a:p>
          <a:p>
            <a:pPr algn="ctr"/>
            <a:r>
              <a:rPr lang="en-US" b="0" i="0" dirty="0">
                <a:solidFill>
                  <a:srgbClr val="666666"/>
                </a:solidFill>
                <a:effectLst/>
                <a:latin typeface="Arial" panose="020B0604020202020204" pitchFamily="34" charset="0"/>
              </a:rPr>
              <a:t> </a:t>
            </a:r>
            <a:r>
              <a:rPr lang="en-US" dirty="0">
                <a:solidFill>
                  <a:schemeClr val="accent1">
                    <a:lumMod val="50000"/>
                  </a:schemeClr>
                </a:solidFill>
                <a:latin typeface="Nunito" pitchFamily="2" charset="0"/>
              </a:rPr>
              <a:t>Data to be accessed, locked and modified</a:t>
            </a:r>
          </a:p>
          <a:p>
            <a:pPr algn="ctr"/>
            <a:r>
              <a:rPr lang="en-US" dirty="0">
                <a:solidFill>
                  <a:schemeClr val="accent1">
                    <a:lumMod val="50000"/>
                  </a:schemeClr>
                </a:solidFill>
                <a:latin typeface="Nunito" pitchFamily="2" charset="0"/>
              </a:rPr>
              <a:t>security, and backup and recovery</a:t>
            </a:r>
            <a:r>
              <a:rPr lang="en-IN" dirty="0">
                <a:solidFill>
                  <a:schemeClr val="accent1">
                    <a:lumMod val="50000"/>
                  </a:schemeClr>
                </a:solidFill>
                <a:latin typeface="Nunito" pitchFamily="2" charset="0"/>
              </a:rPr>
              <a:t> </a:t>
            </a:r>
          </a:p>
          <a:p>
            <a:pPr algn="ctr"/>
            <a:endParaRPr lang="en-IN" dirty="0">
              <a:solidFill>
                <a:srgbClr val="C00000"/>
              </a:solidFill>
              <a:latin typeface="Nunito" pitchFamily="2" charset="0"/>
            </a:endParaRPr>
          </a:p>
        </p:txBody>
      </p:sp>
      <p:sp>
        <p:nvSpPr>
          <p:cNvPr id="11" name="Rectangle: Rounded Corners 10">
            <a:extLst>
              <a:ext uri="{FF2B5EF4-FFF2-40B4-BE49-F238E27FC236}">
                <a16:creationId xmlns:a16="http://schemas.microsoft.com/office/drawing/2014/main" id="{1756C498-50C1-0102-1170-326E741321CC}"/>
              </a:ext>
            </a:extLst>
          </p:cNvPr>
          <p:cNvSpPr/>
          <p:nvPr/>
        </p:nvSpPr>
        <p:spPr>
          <a:xfrm>
            <a:off x="6394581" y="774441"/>
            <a:ext cx="5508171" cy="178240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accent2">
                    <a:lumMod val="75000"/>
                  </a:schemeClr>
                </a:solidFill>
                <a:latin typeface="Nunito" pitchFamily="2" charset="0"/>
              </a:rPr>
              <a:t>Cloud</a:t>
            </a:r>
            <a:r>
              <a:rPr lang="en-IN" b="1" u="sng" dirty="0">
                <a:solidFill>
                  <a:schemeClr val="accent2">
                    <a:lumMod val="75000"/>
                  </a:schemeClr>
                </a:solidFill>
                <a:latin typeface="Nunito" pitchFamily="2" charset="0"/>
              </a:rPr>
              <a:t> </a:t>
            </a:r>
            <a:r>
              <a:rPr lang="en-IN" sz="2000" b="1" u="sng" dirty="0">
                <a:solidFill>
                  <a:schemeClr val="accent2">
                    <a:lumMod val="75000"/>
                  </a:schemeClr>
                </a:solidFill>
                <a:latin typeface="Nunito" pitchFamily="2" charset="0"/>
              </a:rPr>
              <a:t>Computing</a:t>
            </a:r>
          </a:p>
          <a:p>
            <a:pPr algn="ctr"/>
            <a:endParaRPr lang="en-IN" sz="2000" b="1" u="sng" dirty="0">
              <a:solidFill>
                <a:schemeClr val="accent2">
                  <a:lumMod val="75000"/>
                </a:schemeClr>
              </a:solidFill>
              <a:latin typeface="Nunito" pitchFamily="2" charset="0"/>
            </a:endParaRPr>
          </a:p>
          <a:p>
            <a:pPr algn="ctr"/>
            <a:r>
              <a:rPr lang="en-US" b="0" i="0" dirty="0">
                <a:solidFill>
                  <a:schemeClr val="accent1">
                    <a:lumMod val="50000"/>
                  </a:schemeClr>
                </a:solidFill>
                <a:effectLst/>
                <a:latin typeface="Nunito" pitchFamily="2" charset="0"/>
              </a:rPr>
              <a:t>AWS</a:t>
            </a:r>
          </a:p>
          <a:p>
            <a:pPr algn="ctr"/>
            <a:r>
              <a:rPr lang="en-US" dirty="0">
                <a:solidFill>
                  <a:schemeClr val="accent1">
                    <a:lumMod val="50000"/>
                  </a:schemeClr>
                </a:solidFill>
                <a:latin typeface="Nunito" pitchFamily="2" charset="0"/>
              </a:rPr>
              <a:t>AZURE</a:t>
            </a:r>
          </a:p>
          <a:p>
            <a:pPr algn="ctr"/>
            <a:r>
              <a:rPr lang="en-US" dirty="0">
                <a:solidFill>
                  <a:schemeClr val="accent1">
                    <a:lumMod val="50000"/>
                  </a:schemeClr>
                </a:solidFill>
                <a:latin typeface="Nunito" pitchFamily="2" charset="0"/>
              </a:rPr>
              <a:t>GOOGLE </a:t>
            </a:r>
            <a:endParaRPr lang="en-IN" dirty="0">
              <a:solidFill>
                <a:schemeClr val="accent1">
                  <a:lumMod val="50000"/>
                </a:schemeClr>
              </a:solidFill>
              <a:latin typeface="Nunito" pitchFamily="2" charset="0"/>
            </a:endParaRPr>
          </a:p>
          <a:p>
            <a:pPr algn="ctr"/>
            <a:r>
              <a:rPr lang="en-IN" b="1" i="0" dirty="0">
                <a:solidFill>
                  <a:srgbClr val="273239"/>
                </a:solidFill>
                <a:effectLst/>
                <a:latin typeface="Nunito" pitchFamily="2" charset="0"/>
              </a:rPr>
              <a:t> </a:t>
            </a:r>
            <a:endParaRPr lang="en-IN" b="1" u="sng" dirty="0">
              <a:solidFill>
                <a:srgbClr val="002060"/>
              </a:solidFill>
              <a:latin typeface="Nunito" pitchFamily="2" charset="0"/>
            </a:endParaRPr>
          </a:p>
        </p:txBody>
      </p:sp>
      <p:sp>
        <p:nvSpPr>
          <p:cNvPr id="13" name="Rectangle: Rounded Corners 12">
            <a:extLst>
              <a:ext uri="{FF2B5EF4-FFF2-40B4-BE49-F238E27FC236}">
                <a16:creationId xmlns:a16="http://schemas.microsoft.com/office/drawing/2014/main" id="{33919EED-DD5C-ED57-1A35-B5279DDCB86A}"/>
              </a:ext>
            </a:extLst>
          </p:cNvPr>
          <p:cNvSpPr/>
          <p:nvPr/>
        </p:nvSpPr>
        <p:spPr>
          <a:xfrm>
            <a:off x="46652" y="2734742"/>
            <a:ext cx="6002695" cy="187545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2">
                    <a:lumMod val="75000"/>
                  </a:schemeClr>
                </a:solidFill>
                <a:latin typeface="Nunito" pitchFamily="2" charset="0"/>
              </a:rPr>
              <a:t>Networking</a:t>
            </a:r>
            <a:r>
              <a:rPr lang="en-US" b="1" u="sng" dirty="0">
                <a:solidFill>
                  <a:schemeClr val="accent2">
                    <a:lumMod val="75000"/>
                  </a:schemeClr>
                </a:solidFill>
                <a:latin typeface="Nunito" pitchFamily="2" charset="0"/>
              </a:rPr>
              <a:t> </a:t>
            </a:r>
            <a:r>
              <a:rPr lang="en-US" sz="2000" b="1" u="sng" dirty="0">
                <a:solidFill>
                  <a:schemeClr val="accent2">
                    <a:lumMod val="75000"/>
                  </a:schemeClr>
                </a:solidFill>
                <a:latin typeface="Nunito" pitchFamily="2" charset="0"/>
              </a:rPr>
              <a:t>Support</a:t>
            </a:r>
          </a:p>
          <a:p>
            <a:pPr algn="ctr"/>
            <a:endParaRPr lang="en-US" b="1" u="sng" dirty="0">
              <a:solidFill>
                <a:srgbClr val="C00000"/>
              </a:solidFill>
              <a:latin typeface="Nunito" pitchFamily="2" charset="0"/>
            </a:endParaRPr>
          </a:p>
          <a:p>
            <a:pPr algn="ctr"/>
            <a:r>
              <a:rPr lang="en-IN" dirty="0">
                <a:solidFill>
                  <a:schemeClr val="accent1">
                    <a:lumMod val="50000"/>
                  </a:schemeClr>
                </a:solidFill>
                <a:latin typeface="Nunito" pitchFamily="2" charset="0"/>
              </a:rPr>
              <a:t>Transporting and exchanging data</a:t>
            </a:r>
          </a:p>
          <a:p>
            <a:pPr algn="ctr"/>
            <a:r>
              <a:rPr lang="en-IN" dirty="0">
                <a:solidFill>
                  <a:schemeClr val="accent1">
                    <a:lumMod val="50000"/>
                  </a:schemeClr>
                </a:solidFill>
                <a:latin typeface="Nunito" pitchFamily="2" charset="0"/>
                <a:hlinkClick r:id="rId2">
                  <a:extLst>
                    <a:ext uri="{A12FA001-AC4F-418D-AE19-62706E023703}">
                      <ahyp:hlinkClr xmlns:ahyp="http://schemas.microsoft.com/office/drawing/2018/hyperlinkcolor" val="tx"/>
                    </a:ext>
                  </a:extLst>
                </a:hlinkClick>
              </a:rPr>
              <a:t>https://www.nwkings.com/computer-network-components</a:t>
            </a:r>
            <a:endParaRPr lang="en-IN" dirty="0">
              <a:solidFill>
                <a:schemeClr val="accent1">
                  <a:lumMod val="50000"/>
                </a:schemeClr>
              </a:solidFill>
              <a:latin typeface="Nunito" pitchFamily="2" charset="0"/>
            </a:endParaRPr>
          </a:p>
          <a:p>
            <a:pPr algn="ctr"/>
            <a:endParaRPr lang="en-IN" dirty="0">
              <a:solidFill>
                <a:srgbClr val="C00000"/>
              </a:solidFill>
              <a:latin typeface="Nunito" pitchFamily="2" charset="0"/>
            </a:endParaRPr>
          </a:p>
        </p:txBody>
      </p:sp>
      <p:sp>
        <p:nvSpPr>
          <p:cNvPr id="14" name="Rectangle: Rounded Corners 13">
            <a:extLst>
              <a:ext uri="{FF2B5EF4-FFF2-40B4-BE49-F238E27FC236}">
                <a16:creationId xmlns:a16="http://schemas.microsoft.com/office/drawing/2014/main" id="{A1276ADC-F087-61C7-8E0C-78DA4C1DD2AF}"/>
              </a:ext>
            </a:extLst>
          </p:cNvPr>
          <p:cNvSpPr/>
          <p:nvPr/>
        </p:nvSpPr>
        <p:spPr>
          <a:xfrm>
            <a:off x="2811691" y="4695043"/>
            <a:ext cx="6826765" cy="172836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2">
                    <a:lumMod val="75000"/>
                  </a:schemeClr>
                </a:solidFill>
                <a:latin typeface="Nunito" pitchFamily="2" charset="0"/>
              </a:rPr>
              <a:t>UI/UX </a:t>
            </a:r>
          </a:p>
          <a:p>
            <a:pPr algn="ctr"/>
            <a:r>
              <a:rPr lang="en-US" b="0" i="0" dirty="0">
                <a:solidFill>
                  <a:schemeClr val="accent1">
                    <a:lumMod val="50000"/>
                  </a:schemeClr>
                </a:solidFill>
                <a:effectLst/>
                <a:latin typeface="Nunito" pitchFamily="2" charset="0"/>
              </a:rPr>
              <a:t>User-friendly interfaces….look and feel of an app or website's user interface is called user interface design.</a:t>
            </a:r>
          </a:p>
          <a:p>
            <a:pPr algn="ctr"/>
            <a:endParaRPr lang="en-US" dirty="0">
              <a:solidFill>
                <a:schemeClr val="accent1">
                  <a:lumMod val="50000"/>
                </a:schemeClr>
              </a:solidFill>
              <a:latin typeface="Nunito" pitchFamily="2" charset="0"/>
            </a:endParaRPr>
          </a:p>
          <a:p>
            <a:pPr algn="ctr"/>
            <a:r>
              <a:rPr lang="en-US" b="0" i="0" dirty="0">
                <a:solidFill>
                  <a:schemeClr val="accent1">
                    <a:lumMod val="50000"/>
                  </a:schemeClr>
                </a:solidFill>
                <a:effectLst/>
                <a:latin typeface="Nunito" pitchFamily="2" charset="0"/>
              </a:rPr>
              <a:t>user experience (UX) study how people use products, conduct usability tests.</a:t>
            </a:r>
          </a:p>
        </p:txBody>
      </p:sp>
      <p:sp>
        <p:nvSpPr>
          <p:cNvPr id="3" name="Rectangle: Rounded Corners 2">
            <a:extLst>
              <a:ext uri="{FF2B5EF4-FFF2-40B4-BE49-F238E27FC236}">
                <a16:creationId xmlns:a16="http://schemas.microsoft.com/office/drawing/2014/main" id="{16567390-F9CD-7688-CB59-EA14E6791B5C}"/>
              </a:ext>
            </a:extLst>
          </p:cNvPr>
          <p:cNvSpPr/>
          <p:nvPr/>
        </p:nvSpPr>
        <p:spPr>
          <a:xfrm>
            <a:off x="6394581" y="2781264"/>
            <a:ext cx="5508171" cy="178240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accent2">
                    <a:lumMod val="75000"/>
                  </a:schemeClr>
                </a:solidFill>
                <a:latin typeface="Nunito" pitchFamily="2" charset="0"/>
              </a:rPr>
              <a:t>Operating</a:t>
            </a:r>
            <a:r>
              <a:rPr lang="en-IN" b="1" u="sng" dirty="0">
                <a:solidFill>
                  <a:srgbClr val="C00000"/>
                </a:solidFill>
                <a:latin typeface="Nunito" pitchFamily="2" charset="0"/>
              </a:rPr>
              <a:t> </a:t>
            </a:r>
            <a:r>
              <a:rPr lang="en-IN" sz="2000" b="1" u="sng" dirty="0">
                <a:solidFill>
                  <a:schemeClr val="accent2">
                    <a:lumMod val="75000"/>
                  </a:schemeClr>
                </a:solidFill>
                <a:latin typeface="Nunito" pitchFamily="2" charset="0"/>
              </a:rPr>
              <a:t>Systems</a:t>
            </a:r>
          </a:p>
          <a:p>
            <a:pPr algn="ctr"/>
            <a:endParaRPr lang="en-IN" sz="2000" b="1" u="sng" dirty="0">
              <a:solidFill>
                <a:schemeClr val="accent2">
                  <a:lumMod val="75000"/>
                </a:schemeClr>
              </a:solidFill>
              <a:latin typeface="Nunito" pitchFamily="2" charset="0"/>
            </a:endParaRPr>
          </a:p>
          <a:p>
            <a:pPr algn="ctr"/>
            <a:r>
              <a:rPr lang="en-US" dirty="0">
                <a:solidFill>
                  <a:schemeClr val="accent1">
                    <a:lumMod val="50000"/>
                  </a:schemeClr>
                </a:solidFill>
                <a:latin typeface="Nunito" pitchFamily="2" charset="0"/>
              </a:rPr>
              <a:t>WINDOWS</a:t>
            </a:r>
          </a:p>
          <a:p>
            <a:pPr algn="ctr"/>
            <a:r>
              <a:rPr lang="en-US" dirty="0">
                <a:solidFill>
                  <a:schemeClr val="accent1">
                    <a:lumMod val="50000"/>
                  </a:schemeClr>
                </a:solidFill>
                <a:latin typeface="Nunito" pitchFamily="2" charset="0"/>
              </a:rPr>
              <a:t>LINUX</a:t>
            </a:r>
          </a:p>
          <a:p>
            <a:pPr algn="ctr"/>
            <a:r>
              <a:rPr lang="en-IN" dirty="0">
                <a:solidFill>
                  <a:schemeClr val="accent1">
                    <a:lumMod val="50000"/>
                  </a:schemeClr>
                </a:solidFill>
                <a:latin typeface="Nunito" pitchFamily="2" charset="0"/>
              </a:rPr>
              <a:t>IOS</a:t>
            </a:r>
          </a:p>
          <a:p>
            <a:pPr algn="ctr"/>
            <a:r>
              <a:rPr lang="en-IN" b="1" i="0" dirty="0">
                <a:solidFill>
                  <a:schemeClr val="accent1">
                    <a:lumMod val="50000"/>
                  </a:schemeClr>
                </a:solidFill>
                <a:effectLst/>
                <a:latin typeface="Nunito" pitchFamily="2" charset="0"/>
              </a:rPr>
              <a:t> </a:t>
            </a:r>
            <a:endParaRPr lang="en-IN" b="1" u="sng" dirty="0">
              <a:solidFill>
                <a:schemeClr val="accent1">
                  <a:lumMod val="50000"/>
                </a:schemeClr>
              </a:solidFill>
              <a:latin typeface="Nunito" pitchFamily="2" charset="0"/>
            </a:endParaRPr>
          </a:p>
        </p:txBody>
      </p:sp>
      <p:sp>
        <p:nvSpPr>
          <p:cNvPr id="4" name="Rectangle 3">
            <a:extLst>
              <a:ext uri="{FF2B5EF4-FFF2-40B4-BE49-F238E27FC236}">
                <a16:creationId xmlns:a16="http://schemas.microsoft.com/office/drawing/2014/main" id="{1FEB46E3-ACBA-D975-98DA-1DC7193FB7B9}"/>
              </a:ext>
            </a:extLst>
          </p:cNvPr>
          <p:cNvSpPr/>
          <p:nvPr/>
        </p:nvSpPr>
        <p:spPr>
          <a:xfrm>
            <a:off x="0" y="6508258"/>
            <a:ext cx="12192000" cy="349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FFFF00"/>
                </a:solidFill>
                <a:hlinkClick r:id="rId3">
                  <a:extLst>
                    <a:ext uri="{A12FA001-AC4F-418D-AE19-62706E023703}">
                      <ahyp:hlinkClr xmlns:ahyp="http://schemas.microsoft.com/office/drawing/2018/hyperlinkcolor" val="tx"/>
                    </a:ext>
                  </a:extLst>
                </a:hlinkClick>
              </a:rPr>
              <a:t>https://coggle.it/diagram/ZtMDf8rvLIwlbc-0/t/backend-engineering/44ac2c05e0c7fcdd9920723c49ec128e5a65bcc430a145638eb01f5c64a884a1</a:t>
            </a:r>
            <a:endParaRPr lang="en-IN" sz="1400" dirty="0">
              <a:solidFill>
                <a:srgbClr val="FFFF00"/>
              </a:solidFill>
            </a:endParaRPr>
          </a:p>
        </p:txBody>
      </p:sp>
    </p:spTree>
    <p:extLst>
      <p:ext uri="{BB962C8B-B14F-4D97-AF65-F5344CB8AC3E}">
        <p14:creationId xmlns:p14="http://schemas.microsoft.com/office/powerpoint/2010/main" val="37749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B490C-E2E7-FF8D-3B18-C70267EA97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625B10-BEC0-C7A9-B359-F40E7D1FE408}"/>
              </a:ext>
            </a:extLst>
          </p:cNvPr>
          <p:cNvSpPr>
            <a:spLocks noGrp="1"/>
          </p:cNvSpPr>
          <p:nvPr>
            <p:ph idx="1"/>
          </p:nvPr>
        </p:nvSpPr>
        <p:spPr>
          <a:xfrm>
            <a:off x="0" y="0"/>
            <a:ext cx="12192000" cy="6792686"/>
          </a:xfrm>
        </p:spPr>
        <p:txBody>
          <a:bodyPr>
            <a:normAutofit/>
          </a:bodyPr>
          <a:lstStyle/>
          <a:p>
            <a:pPr marL="0" indent="0">
              <a:buNone/>
            </a:pPr>
            <a:endParaRPr lang="en-US" sz="2400" b="1" u="sng" dirty="0">
              <a:solidFill>
                <a:schemeClr val="accent2">
                  <a:lumMod val="75000"/>
                </a:schemeClr>
              </a:solidFill>
            </a:endParaRPr>
          </a:p>
          <a:p>
            <a:pPr marL="0" indent="0">
              <a:buNone/>
            </a:pPr>
            <a:r>
              <a:rPr lang="en-US" sz="2400" b="1" u="sng" dirty="0">
                <a:solidFill>
                  <a:schemeClr val="accent2">
                    <a:lumMod val="75000"/>
                  </a:schemeClr>
                </a:solidFill>
              </a:rPr>
              <a:t>Advantages of Tuples</a:t>
            </a:r>
          </a:p>
          <a:p>
            <a:pPr>
              <a:buFont typeface="Wingdings" panose="05000000000000000000" pitchFamily="2" charset="2"/>
              <a:buChar char="Ø"/>
            </a:pPr>
            <a:r>
              <a:rPr lang="en-US" sz="2000" dirty="0">
                <a:solidFill>
                  <a:schemeClr val="accent1">
                    <a:lumMod val="50000"/>
                  </a:schemeClr>
                </a:solidFill>
              </a:rPr>
              <a:t>Faster than lists (because immutable).</a:t>
            </a:r>
          </a:p>
          <a:p>
            <a:pPr>
              <a:buFont typeface="Wingdings" panose="05000000000000000000" pitchFamily="2" charset="2"/>
              <a:buChar char="Ø"/>
            </a:pPr>
            <a:r>
              <a:rPr lang="en-US" sz="2000" dirty="0">
                <a:solidFill>
                  <a:schemeClr val="accent1">
                    <a:lumMod val="50000"/>
                  </a:schemeClr>
                </a:solidFill>
              </a:rPr>
              <a:t>Safe → Data can’t be changed accidentally.</a:t>
            </a:r>
          </a:p>
          <a:p>
            <a:pPr>
              <a:buFont typeface="Wingdings" panose="05000000000000000000" pitchFamily="2" charset="2"/>
              <a:buChar char="Ø"/>
            </a:pPr>
            <a:r>
              <a:rPr lang="en-US" sz="2000" dirty="0" err="1">
                <a:solidFill>
                  <a:schemeClr val="accent1">
                    <a:lumMod val="50000"/>
                  </a:schemeClr>
                </a:solidFill>
              </a:rPr>
              <a:t>Hashable</a:t>
            </a:r>
            <a:r>
              <a:rPr lang="en-US" sz="2000" dirty="0">
                <a:solidFill>
                  <a:schemeClr val="accent1">
                    <a:lumMod val="50000"/>
                  </a:schemeClr>
                </a:solidFill>
              </a:rPr>
              <a:t> → Tuples can be used as dictionary keys and in sets (lists cannot).</a:t>
            </a:r>
          </a:p>
          <a:p>
            <a:pPr>
              <a:buFont typeface="Wingdings" panose="05000000000000000000" pitchFamily="2" charset="2"/>
              <a:buChar char="Ø"/>
            </a:pPr>
            <a:r>
              <a:rPr lang="en-US" sz="2000" dirty="0">
                <a:solidFill>
                  <a:schemeClr val="accent1">
                    <a:lumMod val="50000"/>
                  </a:schemeClr>
                </a:solidFill>
              </a:rPr>
              <a:t>Useful for fixed collections of items (like coordinates, RGB values, database records).</a:t>
            </a:r>
          </a:p>
          <a:p>
            <a:pPr>
              <a:buFont typeface="Wingdings" panose="05000000000000000000" pitchFamily="2" charset="2"/>
              <a:buChar char="Ø"/>
            </a:pPr>
            <a:endParaRPr lang="en-US" sz="2000" dirty="0">
              <a:solidFill>
                <a:schemeClr val="accent1">
                  <a:lumMod val="50000"/>
                </a:schemeClr>
              </a:solidFill>
            </a:endParaRPr>
          </a:p>
          <a:p>
            <a:r>
              <a:rPr lang="en-IN" sz="2400" b="1" u="sng" dirty="0">
                <a:solidFill>
                  <a:schemeClr val="accent2">
                    <a:lumMod val="75000"/>
                  </a:schemeClr>
                </a:solidFill>
              </a:rPr>
              <a:t>Real-Life Use Cases</a:t>
            </a:r>
          </a:p>
          <a:p>
            <a:r>
              <a:rPr lang="en-IN" sz="2000" dirty="0">
                <a:solidFill>
                  <a:schemeClr val="accent1">
                    <a:lumMod val="50000"/>
                  </a:schemeClr>
                </a:solidFill>
              </a:rPr>
              <a:t>Coordinates / Geometrical data → (x, y)</a:t>
            </a:r>
          </a:p>
          <a:p>
            <a:r>
              <a:rPr lang="en-IN" sz="2000" dirty="0">
                <a:solidFill>
                  <a:schemeClr val="accent1">
                    <a:lumMod val="50000"/>
                  </a:schemeClr>
                </a:solidFill>
              </a:rPr>
              <a:t>Database records → Rows returned from SQL queries</a:t>
            </a:r>
          </a:p>
          <a:p>
            <a:r>
              <a:rPr lang="en-IN" sz="2000" dirty="0">
                <a:solidFill>
                  <a:schemeClr val="accent1">
                    <a:lumMod val="50000"/>
                  </a:schemeClr>
                </a:solidFill>
              </a:rPr>
              <a:t>Function return values → Functions often return tuples</a:t>
            </a:r>
          </a:p>
          <a:p>
            <a:r>
              <a:rPr lang="en-IN" sz="2000" dirty="0">
                <a:solidFill>
                  <a:schemeClr val="accent1">
                    <a:lumMod val="50000"/>
                  </a:schemeClr>
                </a:solidFill>
              </a:rPr>
              <a:t>Dictionary keys → When key needs multiple values</a:t>
            </a:r>
          </a:p>
          <a:p>
            <a:r>
              <a:rPr lang="en-IN" sz="2000" dirty="0">
                <a:solidFill>
                  <a:schemeClr val="accent1">
                    <a:lumMod val="50000"/>
                  </a:schemeClr>
                </a:solidFill>
              </a:rPr>
              <a:t>Fixed configuration values → Example: screen resolution (1920, 1080)</a:t>
            </a:r>
            <a:endParaRPr lang="en-US" sz="2000" dirty="0">
              <a:solidFill>
                <a:schemeClr val="accent1">
                  <a:lumMod val="50000"/>
                </a:schemeClr>
              </a:solidFill>
            </a:endParaRPr>
          </a:p>
          <a:p>
            <a:pPr>
              <a:buFont typeface="Wingdings" panose="05000000000000000000" pitchFamily="2" charset="2"/>
              <a:buChar char="Ø"/>
            </a:pPr>
            <a:endParaRPr lang="en-IN" sz="2000" dirty="0">
              <a:solidFill>
                <a:schemeClr val="accent1">
                  <a:lumMod val="50000"/>
                </a:schemeClr>
              </a:solidFill>
            </a:endParaRPr>
          </a:p>
        </p:txBody>
      </p:sp>
    </p:spTree>
    <p:extLst>
      <p:ext uri="{BB962C8B-B14F-4D97-AF65-F5344CB8AC3E}">
        <p14:creationId xmlns:p14="http://schemas.microsoft.com/office/powerpoint/2010/main" val="2453574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0"/>
            <a:ext cx="12192000" cy="6857999"/>
          </a:xfrm>
        </p:spPr>
        <p:txBody>
          <a:bodyPr>
            <a:normAutofit fontScale="92500" lnSpcReduction="20000"/>
          </a:bodyPr>
          <a:lstStyle/>
          <a:p>
            <a:pPr marL="3657600" lvl="8" indent="0">
              <a:buNone/>
            </a:pPr>
            <a:r>
              <a:rPr lang="en-IN" sz="3200" b="1" u="sng" dirty="0">
                <a:solidFill>
                  <a:schemeClr val="accent2">
                    <a:lumMod val="75000"/>
                  </a:schemeClr>
                </a:solidFill>
              </a:rPr>
              <a:t>Set</a:t>
            </a:r>
          </a:p>
          <a:p>
            <a:pPr>
              <a:buFont typeface="Wingdings" panose="05000000000000000000" pitchFamily="2" charset="2"/>
              <a:buChar char="Ø"/>
            </a:pPr>
            <a:r>
              <a:rPr lang="en-US" sz="2000" dirty="0">
                <a:solidFill>
                  <a:schemeClr val="accent1">
                    <a:lumMod val="50000"/>
                  </a:schemeClr>
                </a:solidFill>
              </a:rPr>
              <a:t>Sets are used to store multiple items in a single variable.</a:t>
            </a:r>
          </a:p>
          <a:p>
            <a:pPr>
              <a:buFont typeface="Wingdings" panose="05000000000000000000" pitchFamily="2" charset="2"/>
              <a:buChar char="Ø"/>
            </a:pPr>
            <a:r>
              <a:rPr lang="en-US" sz="2000" dirty="0">
                <a:solidFill>
                  <a:schemeClr val="accent1">
                    <a:lumMod val="50000"/>
                  </a:schemeClr>
                </a:solidFill>
              </a:rPr>
              <a:t>One of 4 built-in data types in Python used to store collections of data.</a:t>
            </a:r>
          </a:p>
          <a:p>
            <a:pPr>
              <a:buFont typeface="Wingdings" panose="05000000000000000000" pitchFamily="2" charset="2"/>
              <a:buChar char="Ø"/>
            </a:pPr>
            <a:r>
              <a:rPr lang="en-US" sz="2000" dirty="0">
                <a:solidFill>
                  <a:schemeClr val="accent1">
                    <a:lumMod val="50000"/>
                  </a:schemeClr>
                </a:solidFill>
              </a:rPr>
              <a:t>Set is unordered, unchangeable, and unindexed.</a:t>
            </a:r>
          </a:p>
          <a:p>
            <a:pPr>
              <a:buFont typeface="Wingdings" panose="05000000000000000000" pitchFamily="2" charset="2"/>
              <a:buChar char="Ø"/>
            </a:pPr>
            <a:r>
              <a:rPr lang="en-US" sz="2000" dirty="0">
                <a:solidFill>
                  <a:schemeClr val="accent1">
                    <a:lumMod val="50000"/>
                  </a:schemeClr>
                </a:solidFill>
              </a:rPr>
              <a:t>To store unordered collections of unique elements.</a:t>
            </a:r>
            <a:endParaRPr lang="en-IN" sz="2000" dirty="0">
              <a:solidFill>
                <a:schemeClr val="accent1">
                  <a:lumMod val="50000"/>
                </a:schemeClr>
              </a:solidFill>
            </a:endParaRPr>
          </a:p>
          <a:p>
            <a:pPr marL="0" indent="0">
              <a:buNone/>
            </a:pPr>
            <a:r>
              <a:rPr lang="en-US" sz="2000" b="1" u="sng" dirty="0">
                <a:solidFill>
                  <a:schemeClr val="accent2">
                    <a:lumMod val="75000"/>
                  </a:schemeClr>
                </a:solidFill>
              </a:rPr>
              <a:t>Unordered</a:t>
            </a:r>
            <a:endParaRPr lang="en-US" sz="2400" b="1" u="sng" dirty="0">
              <a:solidFill>
                <a:schemeClr val="accent2">
                  <a:lumMod val="75000"/>
                </a:schemeClr>
              </a:solidFill>
            </a:endParaRPr>
          </a:p>
          <a:p>
            <a:pPr>
              <a:buFont typeface="Wingdings" panose="05000000000000000000" pitchFamily="2" charset="2"/>
              <a:buChar char="Ø"/>
            </a:pPr>
            <a:r>
              <a:rPr lang="en-US" sz="2000" dirty="0">
                <a:solidFill>
                  <a:schemeClr val="accent1">
                    <a:lumMod val="50000"/>
                  </a:schemeClr>
                </a:solidFill>
              </a:rPr>
              <a:t>The items in a set do not have a defined order.</a:t>
            </a:r>
          </a:p>
          <a:p>
            <a:pPr>
              <a:buFont typeface="Wingdings" panose="05000000000000000000" pitchFamily="2" charset="2"/>
              <a:buChar char="Ø"/>
            </a:pPr>
            <a:r>
              <a:rPr lang="en-US" sz="2000" dirty="0">
                <a:solidFill>
                  <a:schemeClr val="accent1">
                    <a:lumMod val="50000"/>
                  </a:schemeClr>
                </a:solidFill>
              </a:rPr>
              <a:t>Items can appear in a different order every time you use them, and </a:t>
            </a:r>
          </a:p>
          <a:p>
            <a:pPr marL="0" indent="0">
              <a:buNone/>
            </a:pPr>
            <a:r>
              <a:rPr lang="en-US" sz="2000" dirty="0">
                <a:solidFill>
                  <a:schemeClr val="accent1">
                    <a:lumMod val="50000"/>
                  </a:schemeClr>
                </a:solidFill>
              </a:rPr>
              <a:t>cannot be referred to by index or key.</a:t>
            </a:r>
          </a:p>
          <a:p>
            <a:pPr marL="0" indent="0">
              <a:buNone/>
            </a:pPr>
            <a:r>
              <a:rPr lang="en-US" sz="2000" b="1" u="sng" dirty="0">
                <a:solidFill>
                  <a:schemeClr val="accent2">
                    <a:lumMod val="75000"/>
                  </a:schemeClr>
                </a:solidFill>
              </a:rPr>
              <a:t>Unchangeable</a:t>
            </a:r>
            <a:r>
              <a:rPr lang="en-US" sz="2400" b="1" dirty="0">
                <a:solidFill>
                  <a:schemeClr val="accent2">
                    <a:lumMod val="75000"/>
                  </a:schemeClr>
                </a:solidFill>
              </a:rPr>
              <a:t>: </a:t>
            </a:r>
            <a:r>
              <a:rPr lang="en-US" sz="2000" dirty="0">
                <a:solidFill>
                  <a:schemeClr val="accent1">
                    <a:lumMod val="50000"/>
                  </a:schemeClr>
                </a:solidFill>
              </a:rPr>
              <a:t>we cannot change the items after the set has been created.</a:t>
            </a:r>
          </a:p>
          <a:p>
            <a:pPr marL="0" indent="0">
              <a:buNone/>
            </a:pPr>
            <a:r>
              <a:rPr lang="en-US" sz="2000" b="1" u="sng" dirty="0">
                <a:solidFill>
                  <a:schemeClr val="accent2">
                    <a:lumMod val="75000"/>
                  </a:schemeClr>
                </a:solidFill>
              </a:rPr>
              <a:t>Duplicates Not Allowed: </a:t>
            </a:r>
            <a:r>
              <a:rPr lang="en-US" sz="2000" dirty="0">
                <a:solidFill>
                  <a:schemeClr val="accent1">
                    <a:lumMod val="50000"/>
                  </a:schemeClr>
                </a:solidFill>
              </a:rPr>
              <a:t>Sets cannot have two items with the same </a:t>
            </a:r>
          </a:p>
          <a:p>
            <a:pPr marL="0" indent="0">
              <a:buNone/>
            </a:pPr>
            <a:r>
              <a:rPr lang="en-US" sz="2000" dirty="0">
                <a:solidFill>
                  <a:schemeClr val="accent1">
                    <a:lumMod val="50000"/>
                  </a:schemeClr>
                </a:solidFill>
              </a:rPr>
              <a:t>value.</a:t>
            </a:r>
          </a:p>
          <a:p>
            <a:pPr marL="0" indent="0">
              <a:buNone/>
            </a:pPr>
            <a:r>
              <a:rPr lang="en-US" sz="2000" dirty="0">
                <a:solidFill>
                  <a:schemeClr val="accent1">
                    <a:lumMod val="50000"/>
                  </a:schemeClr>
                </a:solidFill>
              </a:rPr>
              <a:t>Heterogeneous → Can store different data types.</a:t>
            </a:r>
          </a:p>
          <a:p>
            <a:pPr marL="0" indent="0">
              <a:buNone/>
            </a:pPr>
            <a:r>
              <a:rPr lang="en-US" sz="2000" dirty="0">
                <a:solidFill>
                  <a:schemeClr val="accent1">
                    <a:lumMod val="50000"/>
                  </a:schemeClr>
                </a:solidFill>
              </a:rPr>
              <a:t>Non-indexed → Cannot access elements using indexes.</a:t>
            </a:r>
          </a:p>
          <a:p>
            <a:pPr marL="0" indent="0">
              <a:buNone/>
            </a:pPr>
            <a:endParaRPr lang="en-US" sz="2000" dirty="0">
              <a:solidFill>
                <a:schemeClr val="accent1">
                  <a:lumMod val="50000"/>
                </a:schemeClr>
              </a:solidFill>
            </a:endParaRPr>
          </a:p>
          <a:p>
            <a:pPr marL="0" indent="0">
              <a:buNone/>
            </a:pPr>
            <a:r>
              <a:rPr lang="en-IN" sz="2000" b="1" u="sng" dirty="0">
                <a:solidFill>
                  <a:schemeClr val="accent2">
                    <a:lumMod val="75000"/>
                  </a:schemeClr>
                </a:solidFill>
              </a:rPr>
              <a:t>Access Items:</a:t>
            </a:r>
            <a:r>
              <a:rPr lang="en-US" sz="2000" dirty="0">
                <a:solidFill>
                  <a:schemeClr val="accent1">
                    <a:lumMod val="50000"/>
                  </a:schemeClr>
                </a:solidFill>
              </a:rPr>
              <a:t>Cannot access by referring to an index or a key</a:t>
            </a:r>
          </a:p>
          <a:p>
            <a:pPr>
              <a:buFont typeface="Wingdings" panose="05000000000000000000" pitchFamily="2" charset="2"/>
              <a:buChar char="Ø"/>
            </a:pPr>
            <a:r>
              <a:rPr lang="en-US" sz="2000" dirty="0">
                <a:solidFill>
                  <a:schemeClr val="accent1">
                    <a:lumMod val="50000"/>
                  </a:schemeClr>
                </a:solidFill>
              </a:rPr>
              <a:t>Loop through the set using ‘for’</a:t>
            </a:r>
          </a:p>
          <a:p>
            <a:pPr>
              <a:buFont typeface="Wingdings" panose="05000000000000000000" pitchFamily="2" charset="2"/>
              <a:buChar char="Ø"/>
            </a:pPr>
            <a:r>
              <a:rPr lang="en-US" sz="2000" dirty="0">
                <a:solidFill>
                  <a:schemeClr val="accent1">
                    <a:lumMod val="50000"/>
                  </a:schemeClr>
                </a:solidFill>
              </a:rPr>
              <a:t>Specified value using ‘in’</a:t>
            </a:r>
          </a:p>
          <a:p>
            <a:pPr marL="0" indent="0">
              <a:buNone/>
            </a:pPr>
            <a:r>
              <a:rPr lang="en-US" sz="2000" b="1" u="sng" dirty="0">
                <a:solidFill>
                  <a:schemeClr val="accent2">
                    <a:lumMod val="75000"/>
                  </a:schemeClr>
                </a:solidFill>
              </a:rPr>
              <a:t>Change Items:</a:t>
            </a:r>
          </a:p>
          <a:p>
            <a:pPr>
              <a:buFont typeface="Wingdings" panose="05000000000000000000" pitchFamily="2" charset="2"/>
              <a:buChar char="Ø"/>
            </a:pPr>
            <a:r>
              <a:rPr lang="en-US" sz="2000" dirty="0">
                <a:solidFill>
                  <a:schemeClr val="accent1">
                    <a:lumMod val="50000"/>
                  </a:schemeClr>
                </a:solidFill>
              </a:rPr>
              <a:t>Cannot change its items, but can add new items.</a:t>
            </a:r>
            <a:endParaRPr lang="en-IN" sz="2400" b="1" u="sng" dirty="0">
              <a:solidFill>
                <a:schemeClr val="accent2">
                  <a:lumMod val="75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7986409" y="0"/>
            <a:ext cx="4186929" cy="6848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r>
              <a:rPr lang="en-US" b="1" u="sng" dirty="0">
                <a:solidFill>
                  <a:schemeClr val="tx2">
                    <a:lumMod val="75000"/>
                  </a:schemeClr>
                </a:solidFill>
                <a:highlight>
                  <a:srgbClr val="FFFF00"/>
                </a:highlight>
              </a:rPr>
              <a:t>Empty Set</a:t>
            </a:r>
          </a:p>
          <a:p>
            <a:pPr algn="ctr"/>
            <a:r>
              <a:rPr lang="en-US" b="1" dirty="0">
                <a:solidFill>
                  <a:schemeClr val="tx2">
                    <a:lumMod val="75000"/>
                  </a:schemeClr>
                </a:solidFill>
              </a:rPr>
              <a:t>s = set()</a:t>
            </a:r>
          </a:p>
          <a:p>
            <a:pPr algn="ctr"/>
            <a:r>
              <a:rPr lang="en-US" b="1" dirty="0">
                <a:solidFill>
                  <a:schemeClr val="tx2">
                    <a:lumMod val="75000"/>
                  </a:schemeClr>
                </a:solidFill>
              </a:rPr>
              <a:t>print(type(s)) </a:t>
            </a:r>
          </a:p>
          <a:p>
            <a:pPr algn="ctr"/>
            <a:r>
              <a:rPr lang="en-US" b="1" dirty="0">
                <a:solidFill>
                  <a:schemeClr val="tx2">
                    <a:lumMod val="75000"/>
                  </a:schemeClr>
                </a:solidFill>
              </a:rPr>
              <a:t>Use set(), not {} (because {} creates an empty dictionary</a:t>
            </a:r>
          </a:p>
          <a:p>
            <a:pPr algn="ctr"/>
            <a:endParaRPr lang="en-US" b="1" dirty="0">
              <a:solidFill>
                <a:schemeClr val="tx2">
                  <a:lumMod val="75000"/>
                </a:schemeClr>
              </a:solidFill>
              <a:highlight>
                <a:srgbClr val="FFFF00"/>
              </a:highlight>
            </a:endParaRPr>
          </a:p>
          <a:p>
            <a:pPr algn="ctr">
              <a:lnSpc>
                <a:spcPct val="150000"/>
              </a:lnSpc>
            </a:pPr>
            <a:endParaRPr lang="en-US" b="1"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de-DE" b="1" dirty="0" err="1">
                <a:solidFill>
                  <a:schemeClr val="tx2">
                    <a:lumMod val="75000"/>
                  </a:schemeClr>
                </a:solidFill>
              </a:rPr>
              <a:t>my_team</a:t>
            </a:r>
            <a:r>
              <a:rPr lang="de-DE" b="1" dirty="0">
                <a:solidFill>
                  <a:schemeClr val="tx2">
                    <a:lumMod val="75000"/>
                  </a:schemeClr>
                </a:solidFill>
              </a:rPr>
              <a:t>= {"</a:t>
            </a:r>
            <a:r>
              <a:rPr lang="de-DE" b="1" dirty="0" err="1">
                <a:solidFill>
                  <a:schemeClr val="tx2">
                    <a:lumMod val="75000"/>
                  </a:schemeClr>
                </a:solidFill>
              </a:rPr>
              <a:t>Sachin</a:t>
            </a:r>
            <a:r>
              <a:rPr lang="de-DE" b="1" dirty="0">
                <a:solidFill>
                  <a:schemeClr val="tx2">
                    <a:lumMod val="75000"/>
                  </a:schemeClr>
                </a:solidFill>
              </a:rPr>
              <a:t>","</a:t>
            </a:r>
            <a:r>
              <a:rPr lang="de-DE" b="1" dirty="0" err="1">
                <a:solidFill>
                  <a:schemeClr val="tx2">
                    <a:lumMod val="75000"/>
                  </a:schemeClr>
                </a:solidFill>
              </a:rPr>
              <a:t>kohli</a:t>
            </a:r>
            <a:r>
              <a:rPr lang="de-DE" b="1" dirty="0">
                <a:solidFill>
                  <a:schemeClr val="tx2">
                    <a:lumMod val="75000"/>
                  </a:schemeClr>
                </a:solidFill>
              </a:rPr>
              <a:t>", "</a:t>
            </a:r>
            <a:r>
              <a:rPr lang="de-DE" b="1" dirty="0" err="1">
                <a:solidFill>
                  <a:schemeClr val="tx2">
                    <a:lumMod val="75000"/>
                  </a:schemeClr>
                </a:solidFill>
              </a:rPr>
              <a:t>Sehwag</a:t>
            </a:r>
            <a:r>
              <a:rPr lang="de-DE" b="1" dirty="0">
                <a:solidFill>
                  <a:schemeClr val="tx2">
                    <a:lumMod val="75000"/>
                  </a:schemeClr>
                </a:solidFill>
              </a:rPr>
              <a:t>","</a:t>
            </a:r>
            <a:r>
              <a:rPr lang="de-DE" b="1" dirty="0" err="1">
                <a:solidFill>
                  <a:schemeClr val="tx2">
                    <a:lumMod val="75000"/>
                  </a:schemeClr>
                </a:solidFill>
              </a:rPr>
              <a:t>Dravid</a:t>
            </a:r>
            <a:r>
              <a:rPr lang="de-DE" b="1" dirty="0">
                <a:solidFill>
                  <a:schemeClr val="tx2">
                    <a:lumMod val="75000"/>
                  </a:schemeClr>
                </a:solidFill>
              </a:rPr>
              <a:t>","</a:t>
            </a:r>
            <a:r>
              <a:rPr lang="de-DE" b="1" dirty="0" err="1">
                <a:solidFill>
                  <a:schemeClr val="tx2">
                    <a:lumMod val="75000"/>
                  </a:schemeClr>
                </a:solidFill>
              </a:rPr>
              <a:t>Raina</a:t>
            </a:r>
            <a:r>
              <a:rPr lang="de-DE" b="1" dirty="0">
                <a:solidFill>
                  <a:schemeClr val="tx2">
                    <a:lumMod val="75000"/>
                  </a:schemeClr>
                </a:solidFill>
              </a:rPr>
              <a:t>","</a:t>
            </a:r>
            <a:r>
              <a:rPr lang="de-DE" b="1" dirty="0" err="1">
                <a:solidFill>
                  <a:schemeClr val="tx2">
                    <a:lumMod val="75000"/>
                  </a:schemeClr>
                </a:solidFill>
              </a:rPr>
              <a:t>Kapila</a:t>
            </a:r>
            <a:r>
              <a:rPr lang="de-DE" b="1" dirty="0">
                <a:solidFill>
                  <a:schemeClr val="tx2">
                    <a:lumMod val="75000"/>
                  </a:schemeClr>
                </a:solidFill>
              </a:rPr>
              <a:t>"}</a:t>
            </a:r>
            <a:endParaRPr lang="en-US" sz="2400" b="1" dirty="0">
              <a:solidFill>
                <a:schemeClr val="tx2">
                  <a:lumMod val="75000"/>
                </a:schemeClr>
              </a:solidFill>
            </a:endParaRPr>
          </a:p>
          <a:p>
            <a:pPr algn="ctr">
              <a:lnSpc>
                <a:spcPct val="150000"/>
              </a:lnSpc>
            </a:pPr>
            <a:r>
              <a:rPr lang="en-IN" b="1" dirty="0">
                <a:solidFill>
                  <a:schemeClr val="tx2">
                    <a:lumMod val="75000"/>
                  </a:schemeClr>
                </a:solidFill>
              </a:rPr>
              <a:t>Ex: print(“</a:t>
            </a:r>
            <a:r>
              <a:rPr lang="en-IN" b="1" dirty="0" err="1">
                <a:solidFill>
                  <a:schemeClr val="tx2">
                    <a:lumMod val="75000"/>
                  </a:schemeClr>
                </a:solidFill>
              </a:rPr>
              <a:t>kohli</a:t>
            </a:r>
            <a:r>
              <a:rPr lang="en-IN" b="1" dirty="0">
                <a:solidFill>
                  <a:schemeClr val="tx2">
                    <a:lumMod val="75000"/>
                  </a:schemeClr>
                </a:solidFill>
              </a:rPr>
              <a:t>" in </a:t>
            </a:r>
          </a:p>
          <a:p>
            <a:pPr algn="ctr">
              <a:lnSpc>
                <a:spcPct val="150000"/>
              </a:lnSpc>
            </a:pPr>
            <a:r>
              <a:rPr lang="en-IN" b="1" dirty="0" err="1">
                <a:solidFill>
                  <a:schemeClr val="tx2">
                    <a:lumMod val="75000"/>
                  </a:schemeClr>
                </a:solidFill>
              </a:rPr>
              <a:t>my_team</a:t>
            </a:r>
            <a:r>
              <a:rPr lang="en-IN" b="1" dirty="0">
                <a:solidFill>
                  <a:schemeClr val="tx2">
                    <a:lumMod val="75000"/>
                  </a:schemeClr>
                </a:solidFill>
              </a:rPr>
              <a:t>)</a:t>
            </a:r>
            <a:endParaRPr lang="en-IN" dirty="0"/>
          </a:p>
        </p:txBody>
      </p:sp>
    </p:spTree>
    <p:extLst>
      <p:ext uri="{BB962C8B-B14F-4D97-AF65-F5344CB8AC3E}">
        <p14:creationId xmlns:p14="http://schemas.microsoft.com/office/powerpoint/2010/main" val="3927702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0"/>
            <a:ext cx="12192000" cy="6857999"/>
          </a:xfrm>
        </p:spPr>
        <p:txBody>
          <a:bodyPr/>
          <a:lstStyle/>
          <a:p>
            <a:pPr marL="3657600" lvl="8" indent="0">
              <a:buNone/>
            </a:pPr>
            <a:r>
              <a:rPr lang="en-IN" sz="2800" b="1" u="sng" dirty="0">
                <a:solidFill>
                  <a:schemeClr val="accent2">
                    <a:lumMod val="75000"/>
                  </a:schemeClr>
                </a:solidFill>
              </a:rPr>
              <a:t>Set</a:t>
            </a:r>
            <a:endParaRPr lang="en-IN" sz="3200" b="1" u="sng" dirty="0">
              <a:solidFill>
                <a:schemeClr val="accent2">
                  <a:lumMod val="75000"/>
                </a:schemeClr>
              </a:solidFill>
            </a:endParaRPr>
          </a:p>
          <a:p>
            <a:pPr marL="0" indent="0">
              <a:buNone/>
            </a:pPr>
            <a:r>
              <a:rPr lang="en-US" sz="2400" b="1" u="sng" dirty="0">
                <a:solidFill>
                  <a:schemeClr val="accent2">
                    <a:lumMod val="75000"/>
                  </a:schemeClr>
                </a:solidFill>
              </a:rPr>
              <a:t>Add </a:t>
            </a:r>
            <a:r>
              <a:rPr lang="en-US" sz="2000" b="1" u="sng" dirty="0">
                <a:solidFill>
                  <a:schemeClr val="accent2">
                    <a:lumMod val="75000"/>
                  </a:schemeClr>
                </a:solidFill>
              </a:rPr>
              <a:t>Items</a:t>
            </a:r>
            <a:r>
              <a:rPr lang="en-US" sz="2400" b="1" u="sng" dirty="0">
                <a:solidFill>
                  <a:schemeClr val="accent2">
                    <a:lumMod val="75000"/>
                  </a:schemeClr>
                </a:solidFill>
              </a:rPr>
              <a:t>:</a:t>
            </a:r>
          </a:p>
          <a:p>
            <a:pPr>
              <a:buFont typeface="Wingdings" panose="05000000000000000000" pitchFamily="2" charset="2"/>
              <a:buChar char="Ø"/>
            </a:pPr>
            <a:r>
              <a:rPr lang="en-US" sz="2000" dirty="0">
                <a:solidFill>
                  <a:schemeClr val="accent1">
                    <a:lumMod val="50000"/>
                  </a:schemeClr>
                </a:solidFill>
              </a:rPr>
              <a:t>Cannot change its items, but can add new items using add()</a:t>
            </a:r>
          </a:p>
          <a:p>
            <a:pPr>
              <a:buFont typeface="Wingdings" panose="05000000000000000000" pitchFamily="2" charset="2"/>
              <a:buChar char="Ø"/>
            </a:pPr>
            <a:r>
              <a:rPr lang="en-US" sz="2000" dirty="0">
                <a:solidFill>
                  <a:schemeClr val="accent1">
                    <a:lumMod val="50000"/>
                  </a:schemeClr>
                </a:solidFill>
              </a:rPr>
              <a:t>add items from another set into the current set, use the update() method</a:t>
            </a:r>
          </a:p>
          <a:p>
            <a:pPr marL="0" indent="0">
              <a:buNone/>
            </a:pPr>
            <a:endParaRPr lang="en-US" sz="2000" dirty="0">
              <a:solidFill>
                <a:schemeClr val="accent1">
                  <a:lumMod val="50000"/>
                </a:schemeClr>
              </a:solidFill>
            </a:endParaRPr>
          </a:p>
          <a:p>
            <a:pPr marL="0" indent="0">
              <a:buNone/>
            </a:pPr>
            <a:r>
              <a:rPr lang="en-US" sz="2000" b="1" u="sng" dirty="0">
                <a:solidFill>
                  <a:schemeClr val="accent2">
                    <a:lumMod val="75000"/>
                  </a:schemeClr>
                </a:solidFill>
              </a:rPr>
              <a:t>Remove Item:</a:t>
            </a:r>
          </a:p>
          <a:p>
            <a:pPr>
              <a:buFont typeface="Wingdings" panose="05000000000000000000" pitchFamily="2" charset="2"/>
              <a:buChar char="Ø"/>
            </a:pPr>
            <a:r>
              <a:rPr lang="en-US" sz="2000" dirty="0">
                <a:solidFill>
                  <a:schemeClr val="accent1">
                    <a:lumMod val="50000"/>
                  </a:schemeClr>
                </a:solidFill>
              </a:rPr>
              <a:t>Remove: To remove an item in a set (raise error if item doesn’t exist)</a:t>
            </a:r>
          </a:p>
          <a:p>
            <a:pPr>
              <a:buFont typeface="Wingdings" panose="05000000000000000000" pitchFamily="2" charset="2"/>
              <a:buChar char="Ø"/>
            </a:pPr>
            <a:r>
              <a:rPr lang="en-US" sz="2000" dirty="0">
                <a:solidFill>
                  <a:schemeClr val="accent1">
                    <a:lumMod val="50000"/>
                  </a:schemeClr>
                </a:solidFill>
              </a:rPr>
              <a:t>Discard: To remove an item in a set (no error if item doesn’t exist)</a:t>
            </a:r>
          </a:p>
          <a:p>
            <a:pPr>
              <a:buFont typeface="Wingdings" panose="05000000000000000000" pitchFamily="2" charset="2"/>
              <a:buChar char="Ø"/>
            </a:pPr>
            <a:r>
              <a:rPr lang="en-IN" sz="2000" dirty="0">
                <a:solidFill>
                  <a:schemeClr val="accent1">
                    <a:lumMod val="50000"/>
                  </a:schemeClr>
                </a:solidFill>
              </a:rPr>
              <a:t>Remove: empties the set</a:t>
            </a:r>
          </a:p>
          <a:p>
            <a:pPr>
              <a:buFont typeface="Wingdings" panose="05000000000000000000" pitchFamily="2" charset="2"/>
              <a:buChar char="Ø"/>
            </a:pPr>
            <a:r>
              <a:rPr lang="en-IN" sz="2000" dirty="0">
                <a:solidFill>
                  <a:schemeClr val="accent1">
                    <a:lumMod val="50000"/>
                  </a:schemeClr>
                </a:solidFill>
              </a:rPr>
              <a:t>Del: </a:t>
            </a:r>
            <a:r>
              <a:rPr lang="en-US" sz="2000" dirty="0">
                <a:solidFill>
                  <a:schemeClr val="accent1">
                    <a:lumMod val="50000"/>
                  </a:schemeClr>
                </a:solidFill>
              </a:rPr>
              <a:t>deletes the set completely</a:t>
            </a:r>
            <a:endParaRPr lang="en-IN" sz="2000" dirty="0">
              <a:solidFill>
                <a:schemeClr val="accent1">
                  <a:lumMod val="50000"/>
                </a:schemeClr>
              </a:solidFill>
            </a:endParaRPr>
          </a:p>
          <a:p>
            <a:pPr marL="0" indent="0">
              <a:buNone/>
            </a:pPr>
            <a:endParaRPr lang="en-IN" sz="2400" b="1" u="sng" dirty="0">
              <a:solidFill>
                <a:schemeClr val="accent2">
                  <a:lumMod val="75000"/>
                </a:schemeClr>
              </a:solidFill>
            </a:endParaRPr>
          </a:p>
          <a:p>
            <a:pPr marL="0" indent="0">
              <a:buNone/>
            </a:pPr>
            <a:r>
              <a:rPr lang="en-IN" sz="2000" b="1" u="sng" dirty="0">
                <a:solidFill>
                  <a:schemeClr val="accent2">
                    <a:lumMod val="75000"/>
                  </a:schemeClr>
                </a:solidFill>
              </a:rPr>
              <a:t>Loop Items:</a:t>
            </a:r>
          </a:p>
          <a:p>
            <a:pPr marL="0" indent="0">
              <a:buNone/>
            </a:pPr>
            <a:r>
              <a:rPr lang="en-US" sz="2000" dirty="0">
                <a:solidFill>
                  <a:schemeClr val="accent1">
                    <a:lumMod val="50000"/>
                  </a:schemeClr>
                </a:solidFill>
              </a:rPr>
              <a:t>Loop through the set, and print the values</a:t>
            </a:r>
            <a:endParaRPr lang="en-IN" sz="20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2">
                  <a:lumMod val="75000"/>
                </a:schemeClr>
              </a:solidFill>
            </a:endParaRPr>
          </a:p>
          <a:p>
            <a:pPr algn="ctr"/>
            <a:endParaRPr lang="en-US" sz="1600" b="1" u="sng" dirty="0">
              <a:solidFill>
                <a:schemeClr val="tx2">
                  <a:lumMod val="75000"/>
                </a:schemeClr>
              </a:solidFill>
              <a:highlight>
                <a:srgbClr val="FFFF00"/>
              </a:highlight>
            </a:endParaRPr>
          </a:p>
          <a:p>
            <a:pPr algn="ctr"/>
            <a:endParaRPr lang="en-US" sz="1600" b="1" u="sng" dirty="0">
              <a:solidFill>
                <a:schemeClr val="tx2">
                  <a:lumMod val="75000"/>
                </a:schemeClr>
              </a:solidFill>
              <a:highlight>
                <a:srgbClr val="FFFF00"/>
              </a:highlight>
            </a:endParaRPr>
          </a:p>
          <a:p>
            <a:pPr algn="ctr"/>
            <a:endParaRPr lang="en-US" sz="1600" b="1" u="sng" dirty="0">
              <a:solidFill>
                <a:schemeClr val="tx2">
                  <a:lumMod val="75000"/>
                </a:schemeClr>
              </a:solidFill>
              <a:highlight>
                <a:srgbClr val="FFFF00"/>
              </a:highlight>
            </a:endParaRPr>
          </a:p>
          <a:p>
            <a:pPr algn="ctr">
              <a:lnSpc>
                <a:spcPct val="150000"/>
              </a:lnSpc>
            </a:pPr>
            <a:endParaRPr lang="en-US" sz="1600" b="1" u="sng" dirty="0">
              <a:solidFill>
                <a:schemeClr val="tx2">
                  <a:lumMod val="75000"/>
                </a:schemeClr>
              </a:solidFill>
              <a:highlight>
                <a:srgbClr val="FFFF00"/>
              </a:highlight>
            </a:endParaRPr>
          </a:p>
          <a:p>
            <a:pPr algn="ctr">
              <a:lnSpc>
                <a:spcPct val="150000"/>
              </a:lnSpc>
            </a:pPr>
            <a:r>
              <a:rPr lang="en-US" sz="1600" b="1" u="sng" dirty="0">
                <a:solidFill>
                  <a:schemeClr val="tx2">
                    <a:lumMod val="75000"/>
                  </a:schemeClr>
                </a:solidFill>
                <a:highlight>
                  <a:srgbClr val="FFFF00"/>
                </a:highlight>
              </a:rPr>
              <a:t>Examples</a:t>
            </a:r>
          </a:p>
          <a:p>
            <a:pPr algn="ctr">
              <a:lnSpc>
                <a:spcPct val="150000"/>
              </a:lnSpc>
            </a:pPr>
            <a:r>
              <a:rPr lang="en-US" sz="1600" b="1" dirty="0" err="1">
                <a:solidFill>
                  <a:schemeClr val="tx2">
                    <a:lumMod val="75000"/>
                  </a:schemeClr>
                </a:solidFill>
              </a:rPr>
              <a:t>my_team</a:t>
            </a:r>
            <a:r>
              <a:rPr lang="en-US" sz="1600" b="1" dirty="0">
                <a:solidFill>
                  <a:schemeClr val="tx2">
                    <a:lumMod val="75000"/>
                  </a:schemeClr>
                </a:solidFill>
              </a:rPr>
              <a:t>= {“</a:t>
            </a:r>
            <a:r>
              <a:rPr lang="en-US" sz="1600" b="1" dirty="0" err="1">
                <a:solidFill>
                  <a:schemeClr val="tx2">
                    <a:lumMod val="75000"/>
                  </a:schemeClr>
                </a:solidFill>
              </a:rPr>
              <a:t>Sachin”,”kohli</a:t>
            </a:r>
            <a:r>
              <a:rPr lang="en-US" sz="1600" b="1" dirty="0">
                <a:solidFill>
                  <a:schemeClr val="tx2">
                    <a:lumMod val="75000"/>
                  </a:schemeClr>
                </a:solidFill>
              </a:rPr>
              <a:t>”, “</a:t>
            </a:r>
            <a:r>
              <a:rPr lang="en-US" sz="1600" b="1" dirty="0" err="1">
                <a:solidFill>
                  <a:schemeClr val="tx2">
                    <a:lumMod val="75000"/>
                  </a:schemeClr>
                </a:solidFill>
              </a:rPr>
              <a:t>Sehwag”,”Dravid</a:t>
            </a:r>
            <a:r>
              <a:rPr lang="en-US" sz="1600" b="1" dirty="0">
                <a:solidFill>
                  <a:schemeClr val="tx2">
                    <a:lumMod val="75000"/>
                  </a:schemeClr>
                </a:solidFill>
              </a:rPr>
              <a:t>”}</a:t>
            </a:r>
          </a:p>
          <a:p>
            <a:pPr algn="ctr">
              <a:lnSpc>
                <a:spcPct val="150000"/>
              </a:lnSpc>
            </a:pPr>
            <a:r>
              <a:rPr lang="en-IN" sz="1600" b="1" dirty="0">
                <a:solidFill>
                  <a:schemeClr val="tx2">
                    <a:lumMod val="75000"/>
                  </a:schemeClr>
                </a:solidFill>
              </a:rPr>
              <a:t>Add: </a:t>
            </a:r>
            <a:r>
              <a:rPr lang="en-IN" sz="1600" b="1" dirty="0" err="1">
                <a:solidFill>
                  <a:schemeClr val="tx2">
                    <a:lumMod val="75000"/>
                  </a:schemeClr>
                </a:solidFill>
              </a:rPr>
              <a:t>my_team.add</a:t>
            </a:r>
            <a:r>
              <a:rPr lang="en-IN" sz="1600" b="1" dirty="0">
                <a:solidFill>
                  <a:schemeClr val="tx2">
                    <a:lumMod val="75000"/>
                  </a:schemeClr>
                </a:solidFill>
              </a:rPr>
              <a:t>(“</a:t>
            </a:r>
            <a:r>
              <a:rPr lang="en-IN" sz="1600" b="1" dirty="0" err="1">
                <a:solidFill>
                  <a:schemeClr val="tx2">
                    <a:lumMod val="75000"/>
                  </a:schemeClr>
                </a:solidFill>
              </a:rPr>
              <a:t>kapil</a:t>
            </a:r>
            <a:r>
              <a:rPr lang="en-IN" sz="1600" b="1" dirty="0">
                <a:solidFill>
                  <a:schemeClr val="tx2">
                    <a:lumMod val="75000"/>
                  </a:schemeClr>
                </a:solidFill>
              </a:rPr>
              <a:t>”)</a:t>
            </a:r>
          </a:p>
          <a:p>
            <a:pPr algn="ctr">
              <a:lnSpc>
                <a:spcPct val="150000"/>
              </a:lnSpc>
            </a:pPr>
            <a:r>
              <a:rPr lang="en-IN" sz="1600" b="1" dirty="0">
                <a:solidFill>
                  <a:schemeClr val="tx2">
                    <a:lumMod val="75000"/>
                  </a:schemeClr>
                </a:solidFill>
              </a:rPr>
              <a:t>Update: </a:t>
            </a:r>
            <a:r>
              <a:rPr lang="en-IN" sz="1600" b="1" dirty="0" err="1">
                <a:solidFill>
                  <a:schemeClr val="tx2">
                    <a:lumMod val="75000"/>
                  </a:schemeClr>
                </a:solidFill>
              </a:rPr>
              <a:t>my_team.update</a:t>
            </a:r>
            <a:r>
              <a:rPr lang="en-IN" sz="1600" b="1" dirty="0">
                <a:solidFill>
                  <a:schemeClr val="tx2">
                    <a:lumMod val="75000"/>
                  </a:schemeClr>
                </a:solidFill>
              </a:rPr>
              <a:t>(</a:t>
            </a:r>
            <a:r>
              <a:rPr lang="en-IN" sz="1600" b="1" dirty="0" err="1">
                <a:solidFill>
                  <a:schemeClr val="tx2">
                    <a:lumMod val="75000"/>
                  </a:schemeClr>
                </a:solidFill>
              </a:rPr>
              <a:t>new_team</a:t>
            </a:r>
            <a:r>
              <a:rPr lang="en-IN" sz="1600" b="1" dirty="0">
                <a:solidFill>
                  <a:schemeClr val="tx2">
                    <a:lumMod val="75000"/>
                  </a:schemeClr>
                </a:solidFill>
              </a:rPr>
              <a:t>)</a:t>
            </a:r>
          </a:p>
          <a:p>
            <a:pPr algn="ctr">
              <a:lnSpc>
                <a:spcPct val="150000"/>
              </a:lnSpc>
            </a:pPr>
            <a:r>
              <a:rPr lang="en-IN" sz="1600" b="1" dirty="0">
                <a:solidFill>
                  <a:schemeClr val="tx2">
                    <a:lumMod val="75000"/>
                  </a:schemeClr>
                </a:solidFill>
              </a:rPr>
              <a:t>Remove: </a:t>
            </a:r>
            <a:r>
              <a:rPr lang="en-IN" sz="1600" b="1" dirty="0" err="1">
                <a:solidFill>
                  <a:schemeClr val="tx2">
                    <a:lumMod val="75000"/>
                  </a:schemeClr>
                </a:solidFill>
              </a:rPr>
              <a:t>my_team.remove</a:t>
            </a:r>
            <a:r>
              <a:rPr lang="en-IN" sz="1600" b="1" dirty="0">
                <a:solidFill>
                  <a:schemeClr val="tx2">
                    <a:lumMod val="75000"/>
                  </a:schemeClr>
                </a:solidFill>
              </a:rPr>
              <a:t>(“Dravid”)</a:t>
            </a:r>
          </a:p>
          <a:p>
            <a:pPr algn="ctr">
              <a:lnSpc>
                <a:spcPct val="150000"/>
              </a:lnSpc>
            </a:pPr>
            <a:r>
              <a:rPr lang="en-IN" sz="1600" b="1" dirty="0">
                <a:solidFill>
                  <a:schemeClr val="tx2">
                    <a:lumMod val="75000"/>
                  </a:schemeClr>
                </a:solidFill>
              </a:rPr>
              <a:t>Discard: </a:t>
            </a:r>
            <a:r>
              <a:rPr lang="en-IN" sz="1600" b="1" dirty="0" err="1">
                <a:solidFill>
                  <a:schemeClr val="tx2">
                    <a:lumMod val="75000"/>
                  </a:schemeClr>
                </a:solidFill>
              </a:rPr>
              <a:t>my_team.discard</a:t>
            </a:r>
            <a:r>
              <a:rPr lang="en-IN" sz="1600" b="1" dirty="0">
                <a:solidFill>
                  <a:schemeClr val="tx2">
                    <a:lumMod val="75000"/>
                  </a:schemeClr>
                </a:solidFill>
              </a:rPr>
              <a:t>(“Dravid”)</a:t>
            </a:r>
          </a:p>
          <a:p>
            <a:pPr algn="ctr">
              <a:lnSpc>
                <a:spcPct val="150000"/>
              </a:lnSpc>
            </a:pPr>
            <a:endParaRPr lang="en-IN" sz="1600" b="1" dirty="0">
              <a:solidFill>
                <a:schemeClr val="tx2">
                  <a:lumMod val="75000"/>
                </a:schemeClr>
              </a:solidFill>
            </a:endParaRPr>
          </a:p>
          <a:p>
            <a:pPr algn="ctr">
              <a:lnSpc>
                <a:spcPct val="150000"/>
              </a:lnSpc>
            </a:pPr>
            <a:r>
              <a:rPr lang="en-IN" sz="1600" b="1" dirty="0">
                <a:solidFill>
                  <a:schemeClr val="tx2">
                    <a:lumMod val="75000"/>
                  </a:schemeClr>
                </a:solidFill>
              </a:rPr>
              <a:t>remove: </a:t>
            </a:r>
            <a:r>
              <a:rPr lang="en-US" sz="1600" b="1" dirty="0">
                <a:solidFill>
                  <a:schemeClr val="tx2">
                    <a:lumMod val="75000"/>
                  </a:schemeClr>
                </a:solidFill>
              </a:rPr>
              <a:t>Removes the specified element from the set. Raises an error (</a:t>
            </a:r>
            <a:r>
              <a:rPr lang="en-US" sz="1600" b="1" dirty="0" err="1">
                <a:solidFill>
                  <a:schemeClr val="tx2">
                    <a:lumMod val="75000"/>
                  </a:schemeClr>
                </a:solidFill>
              </a:rPr>
              <a:t>KeyError</a:t>
            </a:r>
            <a:r>
              <a:rPr lang="en-US" sz="1600" b="1" dirty="0">
                <a:solidFill>
                  <a:schemeClr val="tx2">
                    <a:lumMod val="75000"/>
                  </a:schemeClr>
                </a:solidFill>
              </a:rPr>
              <a:t>) if the element does not exist in the set</a:t>
            </a:r>
            <a:endParaRPr lang="en-IN" sz="1600" b="1" dirty="0">
              <a:solidFill>
                <a:schemeClr val="tx2">
                  <a:lumMod val="75000"/>
                </a:schemeClr>
              </a:solidFill>
            </a:endParaRPr>
          </a:p>
          <a:p>
            <a:pPr algn="ctr">
              <a:lnSpc>
                <a:spcPct val="150000"/>
              </a:lnSpc>
            </a:pPr>
            <a:endParaRPr lang="en-IN" sz="1600" b="1" dirty="0">
              <a:solidFill>
                <a:schemeClr val="tx2">
                  <a:lumMod val="75000"/>
                </a:schemeClr>
              </a:solidFill>
            </a:endParaRPr>
          </a:p>
          <a:p>
            <a:pPr algn="ctr"/>
            <a:r>
              <a:rPr lang="en-US" sz="1600" b="1" dirty="0">
                <a:solidFill>
                  <a:schemeClr val="tx2">
                    <a:lumMod val="75000"/>
                  </a:schemeClr>
                </a:solidFill>
              </a:rPr>
              <a:t>Discard: Removes the specified element if it exists. no error if the element is not in the set.</a:t>
            </a:r>
          </a:p>
          <a:p>
            <a:pPr algn="ctr"/>
            <a:endParaRPr lang="en-US" sz="1600" b="1" dirty="0">
              <a:solidFill>
                <a:schemeClr val="tx2">
                  <a:lumMod val="75000"/>
                </a:schemeClr>
              </a:solidFill>
            </a:endParaRPr>
          </a:p>
          <a:p>
            <a:r>
              <a:rPr lang="en-US" sz="1600" b="1" dirty="0">
                <a:solidFill>
                  <a:schemeClr val="tx2">
                    <a:lumMod val="75000"/>
                  </a:schemeClr>
                </a:solidFill>
              </a:rPr>
              <a:t>If you're not sure whether the element is present, use discard() — it’s safer.</a:t>
            </a:r>
          </a:p>
          <a:p>
            <a:r>
              <a:rPr lang="en-US" sz="1600" b="1" dirty="0">
                <a:solidFill>
                  <a:schemeClr val="tx2">
                    <a:lumMod val="75000"/>
                  </a:schemeClr>
                </a:solidFill>
              </a:rPr>
              <a:t>If you want to ensure the element must exist (and raise an error if not), use remove().</a:t>
            </a:r>
          </a:p>
          <a:p>
            <a:pPr algn="ctr"/>
            <a:endParaRPr lang="en-US" sz="1600" b="1" dirty="0">
              <a:solidFill>
                <a:schemeClr val="tx2">
                  <a:lumMod val="75000"/>
                </a:schemeClr>
              </a:solidFill>
            </a:endParaRPr>
          </a:p>
          <a:p>
            <a:pPr algn="ctr"/>
            <a:endParaRPr lang="en-US" sz="1600" dirty="0"/>
          </a:p>
          <a:p>
            <a:pPr algn="ctr"/>
            <a:endParaRPr lang="en-US" sz="1600" dirty="0"/>
          </a:p>
          <a:p>
            <a:pPr algn="ctr"/>
            <a:endParaRPr lang="en-IN" sz="1600" dirty="0"/>
          </a:p>
        </p:txBody>
      </p:sp>
    </p:spTree>
    <p:extLst>
      <p:ext uri="{BB962C8B-B14F-4D97-AF65-F5344CB8AC3E}">
        <p14:creationId xmlns:p14="http://schemas.microsoft.com/office/powerpoint/2010/main" val="385744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0"/>
            <a:ext cx="12192000" cy="6857999"/>
          </a:xfrm>
        </p:spPr>
        <p:txBody>
          <a:bodyPr>
            <a:normAutofit lnSpcReduction="10000"/>
          </a:bodyPr>
          <a:lstStyle/>
          <a:p>
            <a:pPr marL="3657600" lvl="8" indent="0">
              <a:buNone/>
            </a:pPr>
            <a:r>
              <a:rPr lang="en-IN" sz="2400" b="1" u="sng" dirty="0">
                <a:solidFill>
                  <a:schemeClr val="accent2">
                    <a:lumMod val="75000"/>
                  </a:schemeClr>
                </a:solidFill>
              </a:rPr>
              <a:t>Set</a:t>
            </a:r>
          </a:p>
          <a:p>
            <a:pPr marL="0" indent="0">
              <a:buNone/>
            </a:pPr>
            <a:r>
              <a:rPr lang="en-US" sz="1600" b="1" u="sng" dirty="0">
                <a:solidFill>
                  <a:schemeClr val="accent2">
                    <a:lumMod val="75000"/>
                  </a:schemeClr>
                </a:solidFill>
              </a:rPr>
              <a:t>Join Sets:</a:t>
            </a:r>
          </a:p>
          <a:p>
            <a:pPr>
              <a:buFont typeface="Wingdings" panose="05000000000000000000" pitchFamily="2" charset="2"/>
              <a:buChar char="Ø"/>
            </a:pPr>
            <a:r>
              <a:rPr lang="en-US" sz="1600" dirty="0">
                <a:solidFill>
                  <a:schemeClr val="accent1">
                    <a:lumMod val="50000"/>
                  </a:schemeClr>
                </a:solidFill>
              </a:rPr>
              <a:t>Union() and update() methods joins all items from both sets.</a:t>
            </a:r>
          </a:p>
          <a:p>
            <a:pPr>
              <a:buFont typeface="Wingdings" panose="05000000000000000000" pitchFamily="2" charset="2"/>
              <a:buChar char="Ø"/>
            </a:pPr>
            <a:r>
              <a:rPr lang="en-US" sz="1600" dirty="0">
                <a:solidFill>
                  <a:schemeClr val="accent1">
                    <a:lumMod val="50000"/>
                  </a:schemeClr>
                </a:solidFill>
              </a:rPr>
              <a:t>Intersection() method keeps ONLY the duplicates.</a:t>
            </a:r>
          </a:p>
          <a:p>
            <a:pPr>
              <a:buFont typeface="Wingdings" panose="05000000000000000000" pitchFamily="2" charset="2"/>
              <a:buChar char="Ø"/>
            </a:pPr>
            <a:r>
              <a:rPr lang="en-US" sz="1600" dirty="0">
                <a:solidFill>
                  <a:schemeClr val="accent1">
                    <a:lumMod val="50000"/>
                  </a:schemeClr>
                </a:solidFill>
              </a:rPr>
              <a:t>Difference() method keeps the items from the first set that are not in the other set(s).</a:t>
            </a:r>
          </a:p>
          <a:p>
            <a:pPr>
              <a:buFont typeface="Wingdings" panose="05000000000000000000" pitchFamily="2" charset="2"/>
              <a:buChar char="Ø"/>
            </a:pPr>
            <a:r>
              <a:rPr lang="en-US" sz="1600" dirty="0">
                <a:solidFill>
                  <a:schemeClr val="accent1">
                    <a:lumMod val="50000"/>
                  </a:schemeClr>
                </a:solidFill>
              </a:rPr>
              <a:t>Symmetric_difference() method keeps all items EXCEPT the duplicates.</a:t>
            </a:r>
          </a:p>
          <a:p>
            <a:pPr marL="0" indent="0">
              <a:buNone/>
            </a:pPr>
            <a:endParaRPr lang="en-US" sz="1600" dirty="0">
              <a:solidFill>
                <a:schemeClr val="accent1">
                  <a:lumMod val="50000"/>
                </a:schemeClr>
              </a:solidFill>
            </a:endParaRPr>
          </a:p>
          <a:p>
            <a:pPr marL="0" indent="0">
              <a:buNone/>
            </a:pPr>
            <a:r>
              <a:rPr lang="en-US" sz="1600" b="1" u="sng" dirty="0">
                <a:solidFill>
                  <a:schemeClr val="accent2">
                    <a:lumMod val="75000"/>
                  </a:schemeClr>
                </a:solidFill>
              </a:rPr>
              <a:t>Set Methods:</a:t>
            </a:r>
          </a:p>
          <a:p>
            <a:pPr>
              <a:buFont typeface="Wingdings" panose="05000000000000000000" pitchFamily="2" charset="2"/>
              <a:buChar char="Ø"/>
            </a:pPr>
            <a:r>
              <a:rPr lang="en-US" sz="1600" dirty="0">
                <a:solidFill>
                  <a:schemeClr val="accent1">
                    <a:lumMod val="50000"/>
                  </a:schemeClr>
                </a:solidFill>
              </a:rPr>
              <a:t>add():	Adds an element to the set</a:t>
            </a:r>
          </a:p>
          <a:p>
            <a:pPr>
              <a:buFont typeface="Wingdings" panose="05000000000000000000" pitchFamily="2" charset="2"/>
              <a:buChar char="Ø"/>
            </a:pPr>
            <a:r>
              <a:rPr lang="en-US" sz="1600" dirty="0">
                <a:solidFill>
                  <a:schemeClr val="accent1">
                    <a:lumMod val="50000"/>
                  </a:schemeClr>
                </a:solidFill>
              </a:rPr>
              <a:t>clear(): Removes all the elements from the set</a:t>
            </a:r>
          </a:p>
          <a:p>
            <a:pPr>
              <a:buFont typeface="Wingdings" panose="05000000000000000000" pitchFamily="2" charset="2"/>
              <a:buChar char="Ø"/>
            </a:pPr>
            <a:r>
              <a:rPr lang="en-US" sz="1600" dirty="0">
                <a:solidFill>
                  <a:schemeClr val="accent1">
                    <a:lumMod val="50000"/>
                  </a:schemeClr>
                </a:solidFill>
              </a:rPr>
              <a:t>copy(): Returns a copy of the set</a:t>
            </a:r>
          </a:p>
          <a:p>
            <a:pPr>
              <a:buFont typeface="Wingdings" panose="05000000000000000000" pitchFamily="2" charset="2"/>
              <a:buChar char="Ø"/>
            </a:pPr>
            <a:r>
              <a:rPr lang="en-US" sz="1600" dirty="0">
                <a:solidFill>
                  <a:schemeClr val="accent1">
                    <a:lumMod val="50000"/>
                  </a:schemeClr>
                </a:solidFill>
              </a:rPr>
              <a:t>pop():	Removes an element from the set</a:t>
            </a:r>
          </a:p>
          <a:p>
            <a:pPr>
              <a:buFont typeface="Wingdings" panose="05000000000000000000" pitchFamily="2" charset="2"/>
              <a:buChar char="Ø"/>
            </a:pPr>
            <a:r>
              <a:rPr lang="en-US" sz="1600" dirty="0">
                <a:solidFill>
                  <a:schemeClr val="accent1">
                    <a:lumMod val="50000"/>
                  </a:schemeClr>
                </a:solidFill>
              </a:rPr>
              <a:t>remove(): Removes the specified element</a:t>
            </a:r>
          </a:p>
          <a:p>
            <a:pPr>
              <a:buFont typeface="Wingdings" panose="05000000000000000000" pitchFamily="2" charset="2"/>
              <a:buChar char="Ø"/>
            </a:pPr>
            <a:r>
              <a:rPr lang="en-US" sz="1600" dirty="0">
                <a:solidFill>
                  <a:schemeClr val="accent1">
                    <a:lumMod val="50000"/>
                  </a:schemeClr>
                </a:solidFill>
              </a:rPr>
              <a:t>union(): Return a set containing the union of sets</a:t>
            </a:r>
          </a:p>
          <a:p>
            <a:pPr>
              <a:buFont typeface="Wingdings" panose="05000000000000000000" pitchFamily="2" charset="2"/>
              <a:buChar char="Ø"/>
            </a:pPr>
            <a:r>
              <a:rPr lang="en-US" sz="1600" dirty="0">
                <a:solidFill>
                  <a:schemeClr val="accent1">
                    <a:lumMod val="50000"/>
                  </a:schemeClr>
                </a:solidFill>
              </a:rPr>
              <a:t>update(): Update the set with the union of this set and others</a:t>
            </a:r>
          </a:p>
          <a:p>
            <a:pPr marL="0" indent="0">
              <a:buNone/>
            </a:pPr>
            <a:endParaRPr lang="en-US" sz="1600" dirty="0">
              <a:solidFill>
                <a:schemeClr val="accent1">
                  <a:lumMod val="50000"/>
                </a:schemeClr>
              </a:solidFill>
            </a:endParaRPr>
          </a:p>
          <a:p>
            <a:pPr marL="0" indent="0">
              <a:buNone/>
            </a:pPr>
            <a:r>
              <a:rPr lang="en-US" sz="1600" dirty="0">
                <a:solidFill>
                  <a:schemeClr val="accent1">
                    <a:lumMod val="50000"/>
                  </a:schemeClr>
                </a:solidFill>
              </a:rPr>
              <a:t>pop(): Removes random element from the set.</a:t>
            </a:r>
          </a:p>
          <a:p>
            <a:pPr marL="0" indent="0">
              <a:buNone/>
            </a:pPr>
            <a:r>
              <a:rPr lang="en-US" sz="1600" dirty="0" err="1">
                <a:solidFill>
                  <a:schemeClr val="accent1">
                    <a:lumMod val="50000"/>
                  </a:schemeClr>
                </a:solidFill>
              </a:rPr>
              <a:t>myset</a:t>
            </a:r>
            <a:r>
              <a:rPr lang="en-US" sz="1600" dirty="0">
                <a:solidFill>
                  <a:schemeClr val="accent1">
                    <a:lumMod val="50000"/>
                  </a:schemeClr>
                </a:solidFill>
              </a:rPr>
              <a:t> = {10, 20, 30}</a:t>
            </a:r>
          </a:p>
          <a:p>
            <a:pPr marL="0" indent="0">
              <a:buNone/>
            </a:pPr>
            <a:r>
              <a:rPr lang="en-US" sz="1600" dirty="0">
                <a:solidFill>
                  <a:schemeClr val="accent1">
                    <a:lumMod val="50000"/>
                  </a:schemeClr>
                </a:solidFill>
              </a:rPr>
              <a:t>item = </a:t>
            </a:r>
            <a:r>
              <a:rPr lang="en-US" sz="1600" dirty="0" err="1">
                <a:solidFill>
                  <a:schemeClr val="accent1">
                    <a:lumMod val="50000"/>
                  </a:schemeClr>
                </a:solidFill>
              </a:rPr>
              <a:t>myset.pop</a:t>
            </a:r>
            <a:r>
              <a:rPr lang="en-US" sz="1600" dirty="0">
                <a:solidFill>
                  <a:schemeClr val="accent1">
                    <a:lumMod val="50000"/>
                  </a:schemeClr>
                </a:solidFill>
              </a:rPr>
              <a:t>()</a:t>
            </a:r>
          </a:p>
          <a:p>
            <a:pPr marL="0" indent="0">
              <a:buNone/>
            </a:pPr>
            <a:r>
              <a:rPr lang="en-US" sz="1600" dirty="0">
                <a:solidFill>
                  <a:schemeClr val="accent1">
                    <a:lumMod val="50000"/>
                  </a:schemeClr>
                </a:solidFill>
              </a:rPr>
              <a:t>print("Removed:", item)</a:t>
            </a:r>
          </a:p>
          <a:p>
            <a:pPr marL="0" indent="0">
              <a:buNone/>
            </a:pPr>
            <a:r>
              <a:rPr lang="en-US" sz="1600" dirty="0">
                <a:solidFill>
                  <a:schemeClr val="accent1">
                    <a:lumMod val="50000"/>
                  </a:schemeClr>
                </a:solidFill>
              </a:rPr>
              <a:t>print("Remaining set:", </a:t>
            </a:r>
            <a:r>
              <a:rPr lang="en-US" sz="1600" dirty="0" err="1">
                <a:solidFill>
                  <a:schemeClr val="accent1">
                    <a:lumMod val="50000"/>
                  </a:schemeClr>
                </a:solidFill>
              </a:rPr>
              <a:t>myset</a:t>
            </a:r>
            <a:r>
              <a:rPr lang="en-US" sz="1600" dirty="0">
                <a:solidFill>
                  <a:schemeClr val="accent1">
                    <a:lumMod val="50000"/>
                  </a:schemeClr>
                </a:solidFill>
              </a:rPr>
              <a:t>)</a:t>
            </a:r>
          </a:p>
          <a:p>
            <a:pPr marL="0" indent="0">
              <a:buNone/>
            </a:pPr>
            <a:endParaRPr lang="en-US" sz="16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7976681" y="0"/>
            <a:ext cx="4196657" cy="684866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pt-BR" sz="1700" b="1" dirty="0">
                <a:solidFill>
                  <a:schemeClr val="tx2">
                    <a:lumMod val="75000"/>
                  </a:schemeClr>
                </a:solidFill>
              </a:rPr>
              <a:t>a = {1, 2, 3}</a:t>
            </a:r>
          </a:p>
          <a:p>
            <a:pPr>
              <a:lnSpc>
                <a:spcPct val="150000"/>
              </a:lnSpc>
            </a:pPr>
            <a:r>
              <a:rPr lang="pt-BR" sz="1700" b="1" dirty="0">
                <a:solidFill>
                  <a:schemeClr val="tx2">
                    <a:lumMod val="75000"/>
                  </a:schemeClr>
                </a:solidFill>
              </a:rPr>
              <a:t>b = {3, 4, 5}</a:t>
            </a: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a.union</a:t>
            </a:r>
            <a:r>
              <a:rPr lang="en-IN" sz="1700" b="1" dirty="0">
                <a:solidFill>
                  <a:schemeClr val="tx2">
                    <a:lumMod val="75000"/>
                  </a:schemeClr>
                </a:solidFill>
              </a:rPr>
              <a:t>(b))</a:t>
            </a:r>
            <a:endParaRPr lang="en-IN" sz="1700" b="1" dirty="0">
              <a:solidFill>
                <a:schemeClr val="tx2">
                  <a:lumMod val="75000"/>
                </a:schemeClr>
              </a:solidFill>
              <a:highlight>
                <a:srgbClr val="FFFF00"/>
              </a:highlight>
            </a:endParaRP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a.intersection</a:t>
            </a:r>
            <a:r>
              <a:rPr lang="en-IN" sz="1700" b="1" dirty="0">
                <a:solidFill>
                  <a:schemeClr val="tx2">
                    <a:lumMod val="75000"/>
                  </a:schemeClr>
                </a:solidFill>
              </a:rPr>
              <a:t>(b)) </a:t>
            </a: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a.difference</a:t>
            </a:r>
            <a:r>
              <a:rPr lang="en-IN" sz="1700" b="1" dirty="0">
                <a:solidFill>
                  <a:schemeClr val="tx2">
                    <a:lumMod val="75000"/>
                  </a:schemeClr>
                </a:solidFill>
              </a:rPr>
              <a:t>(b))</a:t>
            </a: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a.issubset</a:t>
            </a:r>
            <a:r>
              <a:rPr lang="en-IN" sz="1700" b="1" dirty="0">
                <a:solidFill>
                  <a:schemeClr val="tx2">
                    <a:lumMod val="75000"/>
                  </a:schemeClr>
                </a:solidFill>
              </a:rPr>
              <a:t>(b)) #Subset check</a:t>
            </a: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a.issuperset</a:t>
            </a:r>
            <a:r>
              <a:rPr lang="en-IN" sz="1700" b="1" dirty="0">
                <a:solidFill>
                  <a:schemeClr val="tx2">
                    <a:lumMod val="75000"/>
                  </a:schemeClr>
                </a:solidFill>
              </a:rPr>
              <a:t>(b)) # Superset check</a:t>
            </a:r>
          </a:p>
          <a:p>
            <a:pPr>
              <a:lnSpc>
                <a:spcPct val="150000"/>
              </a:lnSpc>
            </a:pPr>
            <a:r>
              <a:rPr lang="en-IN" sz="1700" b="1" dirty="0">
                <a:solidFill>
                  <a:schemeClr val="tx2">
                    <a:lumMod val="75000"/>
                  </a:schemeClr>
                </a:solidFill>
              </a:rPr>
              <a:t>print(</a:t>
            </a:r>
            <a:r>
              <a:rPr lang="en-IN" sz="1700" b="1" dirty="0" err="1">
                <a:solidFill>
                  <a:schemeClr val="tx2">
                    <a:lumMod val="75000"/>
                  </a:schemeClr>
                </a:solidFill>
              </a:rPr>
              <a:t>a.isdisjoint</a:t>
            </a:r>
            <a:r>
              <a:rPr lang="en-IN" sz="1700" b="1" dirty="0">
                <a:solidFill>
                  <a:schemeClr val="tx2">
                    <a:lumMod val="75000"/>
                  </a:schemeClr>
                </a:solidFill>
              </a:rPr>
              <a:t>(b)) </a:t>
            </a:r>
            <a:r>
              <a:rPr lang="en-US" sz="1700" b="1" dirty="0">
                <a:solidFill>
                  <a:schemeClr val="tx2">
                    <a:lumMod val="75000"/>
                  </a:schemeClr>
                </a:solidFill>
              </a:rPr>
              <a:t># True if no common elements</a:t>
            </a:r>
            <a:endParaRPr lang="en-IN" sz="1700" b="1" dirty="0">
              <a:solidFill>
                <a:schemeClr val="tx2">
                  <a:lumMod val="75000"/>
                </a:schemeClr>
              </a:solidFill>
            </a:endParaRPr>
          </a:p>
          <a:p>
            <a:pPr>
              <a:lnSpc>
                <a:spcPct val="150000"/>
              </a:lnSpc>
            </a:pPr>
            <a:r>
              <a:rPr lang="en-IN" sz="1700" b="1" dirty="0">
                <a:solidFill>
                  <a:schemeClr val="tx2">
                    <a:lumMod val="75000"/>
                  </a:schemeClr>
                </a:solidFill>
              </a:rPr>
              <a:t> </a:t>
            </a:r>
          </a:p>
          <a:p>
            <a:pPr>
              <a:lnSpc>
                <a:spcPct val="150000"/>
              </a:lnSpc>
            </a:pPr>
            <a:r>
              <a:rPr lang="en-IN" sz="1700" b="1" dirty="0">
                <a:solidFill>
                  <a:schemeClr val="tx2">
                    <a:lumMod val="75000"/>
                  </a:schemeClr>
                </a:solidFill>
                <a:highlight>
                  <a:srgbClr val="FFFF00"/>
                </a:highlight>
              </a:rPr>
              <a:t>Set Methods ex</a:t>
            </a:r>
          </a:p>
          <a:p>
            <a:pPr>
              <a:lnSpc>
                <a:spcPct val="150000"/>
              </a:lnSpc>
            </a:pPr>
            <a:r>
              <a:rPr lang="en-IN" sz="1700" b="1" dirty="0">
                <a:solidFill>
                  <a:schemeClr val="tx2">
                    <a:lumMod val="75000"/>
                  </a:schemeClr>
                </a:solidFill>
              </a:rPr>
              <a:t>s = {1, 2, 3}</a:t>
            </a:r>
          </a:p>
          <a:p>
            <a:pPr>
              <a:lnSpc>
                <a:spcPct val="150000"/>
              </a:lnSpc>
            </a:pPr>
            <a:r>
              <a:rPr lang="en-IN" sz="1700" b="1" dirty="0" err="1">
                <a:solidFill>
                  <a:schemeClr val="tx2">
                    <a:lumMod val="75000"/>
                  </a:schemeClr>
                </a:solidFill>
              </a:rPr>
              <a:t>s.add</a:t>
            </a:r>
            <a:r>
              <a:rPr lang="en-IN" sz="1700" b="1" dirty="0">
                <a:solidFill>
                  <a:schemeClr val="tx2">
                    <a:lumMod val="75000"/>
                  </a:schemeClr>
                </a:solidFill>
              </a:rPr>
              <a:t>(4) </a:t>
            </a:r>
          </a:p>
          <a:p>
            <a:pPr>
              <a:lnSpc>
                <a:spcPct val="150000"/>
              </a:lnSpc>
            </a:pPr>
            <a:r>
              <a:rPr lang="en-IN" sz="1700" b="1" dirty="0" err="1">
                <a:solidFill>
                  <a:schemeClr val="tx2">
                    <a:lumMod val="75000"/>
                  </a:schemeClr>
                </a:solidFill>
              </a:rPr>
              <a:t>s.update</a:t>
            </a:r>
            <a:r>
              <a:rPr lang="en-IN" sz="1700" b="1" dirty="0">
                <a:solidFill>
                  <a:schemeClr val="tx2">
                    <a:lumMod val="75000"/>
                  </a:schemeClr>
                </a:solidFill>
              </a:rPr>
              <a:t>([5, 6])</a:t>
            </a:r>
          </a:p>
          <a:p>
            <a:pPr>
              <a:lnSpc>
                <a:spcPct val="150000"/>
              </a:lnSpc>
            </a:pPr>
            <a:r>
              <a:rPr lang="en-IN" sz="1700" b="1" dirty="0" err="1">
                <a:solidFill>
                  <a:schemeClr val="tx2">
                    <a:lumMod val="75000"/>
                  </a:schemeClr>
                </a:solidFill>
              </a:rPr>
              <a:t>s.remove</a:t>
            </a:r>
            <a:r>
              <a:rPr lang="en-IN" sz="1700" b="1" dirty="0">
                <a:solidFill>
                  <a:schemeClr val="tx2">
                    <a:lumMod val="75000"/>
                  </a:schemeClr>
                </a:solidFill>
              </a:rPr>
              <a:t>(3)</a:t>
            </a:r>
          </a:p>
          <a:p>
            <a:pPr>
              <a:lnSpc>
                <a:spcPct val="150000"/>
              </a:lnSpc>
            </a:pPr>
            <a:r>
              <a:rPr lang="en-IN" sz="1700" b="1" dirty="0" err="1">
                <a:solidFill>
                  <a:schemeClr val="tx2">
                    <a:lumMod val="75000"/>
                  </a:schemeClr>
                </a:solidFill>
              </a:rPr>
              <a:t>s.discard</a:t>
            </a:r>
            <a:r>
              <a:rPr lang="en-IN" sz="1700" b="1" dirty="0">
                <a:solidFill>
                  <a:schemeClr val="tx2">
                    <a:lumMod val="75000"/>
                  </a:schemeClr>
                </a:solidFill>
              </a:rPr>
              <a:t>(10) </a:t>
            </a:r>
          </a:p>
          <a:p>
            <a:pPr>
              <a:lnSpc>
                <a:spcPct val="150000"/>
              </a:lnSpc>
            </a:pPr>
            <a:r>
              <a:rPr lang="en-IN" sz="1700" b="1" dirty="0" err="1">
                <a:solidFill>
                  <a:schemeClr val="tx2">
                    <a:lumMod val="75000"/>
                  </a:schemeClr>
                </a:solidFill>
              </a:rPr>
              <a:t>s.pop</a:t>
            </a:r>
            <a:r>
              <a:rPr lang="en-IN" sz="1700" b="1" dirty="0">
                <a:solidFill>
                  <a:schemeClr val="tx2">
                    <a:lumMod val="75000"/>
                  </a:schemeClr>
                </a:solidFill>
              </a:rPr>
              <a:t>(): </a:t>
            </a:r>
          </a:p>
          <a:p>
            <a:pPr>
              <a:lnSpc>
                <a:spcPct val="150000"/>
              </a:lnSpc>
            </a:pPr>
            <a:r>
              <a:rPr lang="en-IN" sz="1700" b="1" dirty="0" err="1">
                <a:solidFill>
                  <a:schemeClr val="tx2">
                    <a:lumMod val="75000"/>
                  </a:schemeClr>
                </a:solidFill>
              </a:rPr>
              <a:t>s.clear</a:t>
            </a:r>
            <a:r>
              <a:rPr lang="en-IN" sz="1700" b="1" dirty="0">
                <a:solidFill>
                  <a:schemeClr val="tx2">
                    <a:lumMod val="75000"/>
                  </a:schemeClr>
                </a:solidFill>
              </a:rPr>
              <a:t>() </a:t>
            </a:r>
            <a:endParaRPr lang="en-IN" sz="1700" dirty="0"/>
          </a:p>
        </p:txBody>
      </p:sp>
    </p:spTree>
    <p:extLst>
      <p:ext uri="{BB962C8B-B14F-4D97-AF65-F5344CB8AC3E}">
        <p14:creationId xmlns:p14="http://schemas.microsoft.com/office/powerpoint/2010/main" val="2937996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8475-791B-EE01-65E8-BC504163A2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B1649-6D2F-90F0-4605-6ADA43B11256}"/>
              </a:ext>
            </a:extLst>
          </p:cNvPr>
          <p:cNvSpPr>
            <a:spLocks noGrp="1"/>
          </p:cNvSpPr>
          <p:nvPr>
            <p:ph idx="1"/>
          </p:nvPr>
        </p:nvSpPr>
        <p:spPr>
          <a:xfrm>
            <a:off x="0" y="0"/>
            <a:ext cx="4445540" cy="6857999"/>
          </a:xfrm>
        </p:spPr>
        <p:txBody>
          <a:bodyPr>
            <a:normAutofit/>
          </a:bodyPr>
          <a:lstStyle/>
          <a:p>
            <a:pPr marL="3657600" lvl="8" indent="0">
              <a:buNone/>
            </a:pPr>
            <a:r>
              <a:rPr lang="en-IN" sz="3200" b="1" u="sng" dirty="0">
                <a:solidFill>
                  <a:schemeClr val="accent2">
                    <a:lumMod val="75000"/>
                  </a:schemeClr>
                </a:solidFill>
              </a:rPr>
              <a:t>Set</a:t>
            </a:r>
          </a:p>
          <a:p>
            <a:pPr marL="0" indent="0">
              <a:buNone/>
            </a:pPr>
            <a:r>
              <a:rPr lang="pt-BR" sz="2000" b="1" dirty="0">
                <a:solidFill>
                  <a:schemeClr val="accent1">
                    <a:lumMod val="50000"/>
                  </a:schemeClr>
                </a:solidFill>
              </a:rPr>
              <a:t>Union (OR)</a:t>
            </a:r>
          </a:p>
          <a:p>
            <a:pPr marL="0" indent="0">
              <a:buNone/>
            </a:pPr>
            <a:r>
              <a:rPr lang="pt-BR" sz="2000" dirty="0">
                <a:solidFill>
                  <a:schemeClr val="accent1">
                    <a:lumMod val="50000"/>
                  </a:schemeClr>
                </a:solidFill>
              </a:rPr>
              <a:t>a = {1, 2, 3, 4}</a:t>
            </a:r>
          </a:p>
          <a:p>
            <a:pPr marL="0" indent="0">
              <a:buNone/>
            </a:pPr>
            <a:r>
              <a:rPr lang="pt-BR" sz="2000" dirty="0">
                <a:solidFill>
                  <a:schemeClr val="accent1">
                    <a:lumMod val="50000"/>
                  </a:schemeClr>
                </a:solidFill>
              </a:rPr>
              <a:t>b = {3, 4, 5, 6}</a:t>
            </a:r>
          </a:p>
          <a:p>
            <a:pPr marL="0" indent="0">
              <a:buNone/>
            </a:pPr>
            <a:r>
              <a:rPr lang="en-US" sz="2000" dirty="0">
                <a:solidFill>
                  <a:schemeClr val="accent1">
                    <a:lumMod val="50000"/>
                  </a:schemeClr>
                </a:solidFill>
              </a:rPr>
              <a:t>print(a | b) </a:t>
            </a:r>
          </a:p>
          <a:p>
            <a:pPr marL="0" indent="0">
              <a:buNone/>
            </a:pPr>
            <a:r>
              <a:rPr lang="en-US" sz="2000" dirty="0">
                <a:solidFill>
                  <a:schemeClr val="accent1">
                    <a:lumMod val="50000"/>
                  </a:schemeClr>
                </a:solidFill>
              </a:rPr>
              <a:t>print(</a:t>
            </a:r>
            <a:r>
              <a:rPr lang="en-US" sz="2000" dirty="0" err="1">
                <a:solidFill>
                  <a:schemeClr val="accent1">
                    <a:lumMod val="50000"/>
                  </a:schemeClr>
                </a:solidFill>
              </a:rPr>
              <a:t>a.union</a:t>
            </a:r>
            <a:r>
              <a:rPr lang="en-US" sz="2000" dirty="0">
                <a:solidFill>
                  <a:schemeClr val="accent1">
                    <a:lumMod val="50000"/>
                  </a:schemeClr>
                </a:solidFill>
              </a:rPr>
              <a:t>(b))</a:t>
            </a:r>
          </a:p>
          <a:p>
            <a:pPr marL="0" indent="0">
              <a:buNone/>
            </a:pPr>
            <a:endParaRPr lang="en-US" sz="2000" dirty="0">
              <a:solidFill>
                <a:schemeClr val="accent1">
                  <a:lumMod val="50000"/>
                </a:schemeClr>
              </a:solidFill>
            </a:endParaRPr>
          </a:p>
          <a:p>
            <a:pPr marL="0" indent="0">
              <a:buNone/>
            </a:pPr>
            <a:r>
              <a:rPr lang="en-US" sz="2000" b="1" dirty="0">
                <a:solidFill>
                  <a:schemeClr val="accent1">
                    <a:lumMod val="50000"/>
                  </a:schemeClr>
                </a:solidFill>
              </a:rPr>
              <a:t>Intersection (AND)</a:t>
            </a:r>
          </a:p>
          <a:p>
            <a:pPr marL="0" indent="0">
              <a:buNone/>
            </a:pPr>
            <a:r>
              <a:rPr lang="en-US" sz="2000" dirty="0">
                <a:solidFill>
                  <a:schemeClr val="accent1">
                    <a:lumMod val="50000"/>
                  </a:schemeClr>
                </a:solidFill>
              </a:rPr>
              <a:t>print(a &amp; b)</a:t>
            </a:r>
          </a:p>
          <a:p>
            <a:pPr marL="0" indent="0">
              <a:buNone/>
            </a:pPr>
            <a:r>
              <a:rPr lang="en-US" sz="2000" dirty="0">
                <a:solidFill>
                  <a:schemeClr val="accent1">
                    <a:lumMod val="50000"/>
                  </a:schemeClr>
                </a:solidFill>
              </a:rPr>
              <a:t>print(</a:t>
            </a:r>
            <a:r>
              <a:rPr lang="en-US" sz="2000" dirty="0" err="1">
                <a:solidFill>
                  <a:schemeClr val="accent1">
                    <a:lumMod val="50000"/>
                  </a:schemeClr>
                </a:solidFill>
              </a:rPr>
              <a:t>a.intersection</a:t>
            </a:r>
            <a:r>
              <a:rPr lang="en-US" sz="2000" dirty="0">
                <a:solidFill>
                  <a:schemeClr val="accent1">
                    <a:lumMod val="50000"/>
                  </a:schemeClr>
                </a:solidFill>
              </a:rPr>
              <a:t>(b))</a:t>
            </a:r>
          </a:p>
          <a:p>
            <a:pPr marL="0" indent="0">
              <a:buNone/>
            </a:pPr>
            <a:endParaRPr lang="en-US" sz="2000" dirty="0">
              <a:solidFill>
                <a:schemeClr val="accent1">
                  <a:lumMod val="50000"/>
                </a:schemeClr>
              </a:solidFill>
            </a:endParaRPr>
          </a:p>
          <a:p>
            <a:pPr marL="0" indent="0">
              <a:buNone/>
            </a:pPr>
            <a:r>
              <a:rPr lang="en-US" sz="2000" b="1" dirty="0">
                <a:solidFill>
                  <a:schemeClr val="accent1">
                    <a:lumMod val="50000"/>
                  </a:schemeClr>
                </a:solidFill>
              </a:rPr>
              <a:t>Difference</a:t>
            </a:r>
          </a:p>
          <a:p>
            <a:pPr marL="0" indent="0">
              <a:buNone/>
            </a:pPr>
            <a:r>
              <a:rPr lang="en-US" sz="2000" dirty="0">
                <a:solidFill>
                  <a:schemeClr val="accent1">
                    <a:lumMod val="50000"/>
                  </a:schemeClr>
                </a:solidFill>
              </a:rPr>
              <a:t>print(a - b) </a:t>
            </a:r>
          </a:p>
          <a:p>
            <a:pPr marL="0" indent="0">
              <a:buNone/>
            </a:pPr>
            <a:r>
              <a:rPr lang="en-US" sz="2000" dirty="0">
                <a:solidFill>
                  <a:schemeClr val="accent1">
                    <a:lumMod val="50000"/>
                  </a:schemeClr>
                </a:solidFill>
              </a:rPr>
              <a:t>print(b - a) </a:t>
            </a:r>
          </a:p>
          <a:p>
            <a:pPr>
              <a:buFont typeface="Wingdings" panose="05000000000000000000" pitchFamily="2" charset="2"/>
              <a:buChar char="Ø"/>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7ADC0E7C-7C3A-1BF4-2CBE-D403BF64F8FC}"/>
              </a:ext>
            </a:extLst>
          </p:cNvPr>
          <p:cNvSpPr/>
          <p:nvPr/>
        </p:nvSpPr>
        <p:spPr>
          <a:xfrm>
            <a:off x="9075906" y="0"/>
            <a:ext cx="3097432" cy="6848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b="1" dirty="0" err="1">
                <a:solidFill>
                  <a:schemeClr val="tx2">
                    <a:lumMod val="75000"/>
                  </a:schemeClr>
                </a:solidFill>
              </a:rPr>
              <a:t>my_team</a:t>
            </a:r>
            <a:r>
              <a:rPr lang="en-US" b="1" dirty="0">
                <a:solidFill>
                  <a:schemeClr val="tx2">
                    <a:lumMod val="75000"/>
                  </a:schemeClr>
                </a:solidFill>
              </a:rPr>
              <a:t>= {“</a:t>
            </a:r>
            <a:r>
              <a:rPr lang="en-US" b="1" dirty="0" err="1">
                <a:solidFill>
                  <a:schemeClr val="tx2">
                    <a:lumMod val="75000"/>
                  </a:schemeClr>
                </a:solidFill>
              </a:rPr>
              <a:t>Sachin”,”kohli</a:t>
            </a:r>
            <a:r>
              <a:rPr lang="en-US" b="1" dirty="0">
                <a:solidFill>
                  <a:schemeClr val="tx2">
                    <a:lumMod val="75000"/>
                  </a:schemeClr>
                </a:solidFill>
              </a:rPr>
              <a:t>”, “</a:t>
            </a:r>
            <a:r>
              <a:rPr lang="en-US" b="1" dirty="0" err="1">
                <a:solidFill>
                  <a:schemeClr val="tx2">
                    <a:lumMod val="75000"/>
                  </a:schemeClr>
                </a:solidFill>
              </a:rPr>
              <a:t>Sehwag”,”Dravid</a:t>
            </a:r>
            <a:r>
              <a:rPr lang="en-US" b="1" dirty="0">
                <a:solidFill>
                  <a:schemeClr val="tx2">
                    <a:lumMod val="75000"/>
                  </a:schemeClr>
                </a:solidFill>
              </a:rPr>
              <a:t>”}</a:t>
            </a:r>
          </a:p>
          <a:p>
            <a:pPr algn="ctr">
              <a:lnSpc>
                <a:spcPct val="150000"/>
              </a:lnSpc>
            </a:pPr>
            <a:endParaRPr lang="en-IN" b="1" dirty="0">
              <a:solidFill>
                <a:schemeClr val="tx2">
                  <a:lumMod val="75000"/>
                </a:schemeClr>
              </a:solidFill>
            </a:endParaRPr>
          </a:p>
          <a:p>
            <a:pPr algn="ctr">
              <a:lnSpc>
                <a:spcPct val="150000"/>
              </a:lnSpc>
            </a:pPr>
            <a:endParaRPr lang="en-IN" b="1" dirty="0">
              <a:solidFill>
                <a:schemeClr val="tx2">
                  <a:lumMod val="75000"/>
                </a:schemeClr>
              </a:solidFill>
            </a:endParaRPr>
          </a:p>
          <a:p>
            <a:pPr algn="ctr">
              <a:lnSpc>
                <a:spcPct val="150000"/>
              </a:lnSpc>
            </a:pPr>
            <a:endParaRPr lang="en-IN" b="1" dirty="0">
              <a:solidFill>
                <a:schemeClr val="tx2">
                  <a:lumMod val="75000"/>
                </a:schemeClr>
              </a:solidFill>
            </a:endParaRPr>
          </a:p>
          <a:p>
            <a:pPr algn="ctr">
              <a:lnSpc>
                <a:spcPct val="150000"/>
              </a:lnSpc>
            </a:pPr>
            <a:endParaRPr lang="en-IN" b="0" i="0" dirty="0">
              <a:solidFill>
                <a:srgbClr val="FFFFFF"/>
              </a:solidFill>
              <a:effectLst/>
              <a:highlight>
                <a:srgbClr val="15202B"/>
              </a:highlight>
              <a:latin typeface="Consolas" panose="020B0609020204030204" pitchFamily="49" charset="0"/>
            </a:endParaRPr>
          </a:p>
          <a:p>
            <a:pPr algn="ctr">
              <a:lnSpc>
                <a:spcPct val="150000"/>
              </a:lnSpc>
            </a:pPr>
            <a:endParaRPr lang="en-IN" sz="2400" dirty="0">
              <a:solidFill>
                <a:srgbClr val="FFFFFF"/>
              </a:solidFill>
              <a:highlight>
                <a:srgbClr val="15202B"/>
              </a:highlight>
              <a:latin typeface="Consolas" panose="020B0609020204030204" pitchFamily="49" charset="0"/>
            </a:endParaRPr>
          </a:p>
          <a:p>
            <a:pPr algn="ctr">
              <a:lnSpc>
                <a:spcPct val="150000"/>
              </a:lnSpc>
            </a:pPr>
            <a:endParaRPr lang="en-US" sz="2400" b="1" dirty="0">
              <a:solidFill>
                <a:schemeClr val="tx2">
                  <a:lumMod val="75000"/>
                </a:schemeClr>
              </a:solidFill>
            </a:endParaRPr>
          </a:p>
          <a:p>
            <a:pPr algn="ctr"/>
            <a:endParaRPr lang="en-US" b="1" u="sng" dirty="0">
              <a:solidFill>
                <a:schemeClr val="tx2">
                  <a:lumMod val="75000"/>
                </a:schemeClr>
              </a:solidFill>
            </a:endParaRPr>
          </a:p>
          <a:p>
            <a:pPr algn="ctr"/>
            <a:endParaRPr lang="en-US" b="1" u="sng" dirty="0">
              <a:solidFill>
                <a:schemeClr val="tx2">
                  <a:lumMod val="75000"/>
                </a:schemeClr>
              </a:solidFill>
            </a:endParaRPr>
          </a:p>
          <a:p>
            <a:pPr algn="ctr"/>
            <a:endParaRPr lang="en-US" b="1" dirty="0">
              <a:solidFill>
                <a:schemeClr val="tx2">
                  <a:lumMod val="75000"/>
                </a:schemeClr>
              </a:solidFill>
            </a:endParaRPr>
          </a:p>
          <a:p>
            <a:pPr algn="ctr"/>
            <a:endParaRPr lang="en-US" b="1" dirty="0">
              <a:solidFill>
                <a:schemeClr val="tx2">
                  <a:lumMod val="75000"/>
                </a:schemeClr>
              </a:solidFill>
            </a:endParaRPr>
          </a:p>
          <a:p>
            <a:pPr algn="ctr"/>
            <a:endParaRPr lang="en-US" dirty="0"/>
          </a:p>
          <a:p>
            <a:pPr algn="ctr"/>
            <a:endParaRPr lang="en-US" dirty="0"/>
          </a:p>
          <a:p>
            <a:pPr algn="ctr"/>
            <a:endParaRPr lang="en-IN" dirty="0"/>
          </a:p>
        </p:txBody>
      </p:sp>
      <p:sp>
        <p:nvSpPr>
          <p:cNvPr id="2" name="Content Placeholder 2">
            <a:extLst>
              <a:ext uri="{FF2B5EF4-FFF2-40B4-BE49-F238E27FC236}">
                <a16:creationId xmlns:a16="http://schemas.microsoft.com/office/drawing/2014/main" id="{A48635CD-905B-CA74-7D76-E3F317A0E50A}"/>
              </a:ext>
            </a:extLst>
          </p:cNvPr>
          <p:cNvSpPr txBox="1">
            <a:spLocks/>
          </p:cNvSpPr>
          <p:nvPr/>
        </p:nvSpPr>
        <p:spPr>
          <a:xfrm>
            <a:off x="4325567" y="849947"/>
            <a:ext cx="4445540" cy="5998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1">
                    <a:lumMod val="50000"/>
                  </a:schemeClr>
                </a:solidFill>
              </a:rPr>
              <a:t>Real-Life Use Cases</a:t>
            </a:r>
          </a:p>
          <a:p>
            <a:pPr marL="0" indent="0">
              <a:buNone/>
            </a:pPr>
            <a:r>
              <a:rPr lang="en-US" sz="2000" dirty="0">
                <a:solidFill>
                  <a:schemeClr val="accent1">
                    <a:lumMod val="50000"/>
                  </a:schemeClr>
                </a:solidFill>
              </a:rPr>
              <a:t>Removing duplicates from a list.</a:t>
            </a:r>
          </a:p>
          <a:p>
            <a:pPr marL="0" indent="0">
              <a:buNone/>
            </a:pPr>
            <a:r>
              <a:rPr lang="en-US" sz="2000" dirty="0">
                <a:solidFill>
                  <a:schemeClr val="accent1">
                    <a:lumMod val="50000"/>
                  </a:schemeClr>
                </a:solidFill>
              </a:rPr>
              <a:t>Mathematical problems (union, intersection).</a:t>
            </a:r>
          </a:p>
          <a:p>
            <a:pPr marL="0" indent="0">
              <a:buNone/>
            </a:pPr>
            <a:r>
              <a:rPr lang="en-US" sz="2000" dirty="0">
                <a:solidFill>
                  <a:schemeClr val="accent1">
                    <a:lumMod val="50000"/>
                  </a:schemeClr>
                </a:solidFill>
              </a:rPr>
              <a:t>Membership testing (checking if item exists).</a:t>
            </a:r>
          </a:p>
          <a:p>
            <a:pPr marL="0" indent="0">
              <a:buNone/>
            </a:pPr>
            <a:r>
              <a:rPr lang="en-US" sz="2000" dirty="0">
                <a:solidFill>
                  <a:schemeClr val="accent1">
                    <a:lumMod val="50000"/>
                  </a:schemeClr>
                </a:solidFill>
              </a:rPr>
              <a:t>Database operations (finding common or distinct records).</a:t>
            </a:r>
          </a:p>
          <a:p>
            <a:pPr marL="0" indent="0">
              <a:buNone/>
            </a:pPr>
            <a:r>
              <a:rPr lang="en-US" sz="2000" dirty="0">
                <a:solidFill>
                  <a:schemeClr val="accent1">
                    <a:lumMod val="50000"/>
                  </a:schemeClr>
                </a:solidFill>
              </a:rPr>
              <a:t>Storing unique IDs (like roll numbers, usernames).</a:t>
            </a: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496923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D8F48-49E8-9D5A-DE92-80D650A6D7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B5C5A-5167-3DF9-1B29-FF8B8A6030B3}"/>
              </a:ext>
            </a:extLst>
          </p:cNvPr>
          <p:cNvSpPr>
            <a:spLocks noGrp="1"/>
          </p:cNvSpPr>
          <p:nvPr>
            <p:ph idx="1"/>
          </p:nvPr>
        </p:nvSpPr>
        <p:spPr>
          <a:xfrm>
            <a:off x="0" y="0"/>
            <a:ext cx="12192000" cy="6857999"/>
          </a:xfrm>
        </p:spPr>
        <p:txBody>
          <a:bodyPr>
            <a:normAutofit fontScale="92500" lnSpcReduction="20000"/>
          </a:bodyPr>
          <a:lstStyle/>
          <a:p>
            <a:pPr marL="3657600" lvl="8" indent="0">
              <a:buNone/>
            </a:pPr>
            <a:r>
              <a:rPr lang="en-IN" sz="3200" b="1" u="sng" dirty="0">
                <a:solidFill>
                  <a:schemeClr val="accent2">
                    <a:lumMod val="75000"/>
                  </a:schemeClr>
                </a:solidFill>
              </a:rPr>
              <a:t>Set</a:t>
            </a:r>
          </a:p>
          <a:p>
            <a:pPr marL="0" indent="0">
              <a:buNone/>
            </a:pPr>
            <a:r>
              <a:rPr lang="en-US" sz="2100" b="1" u="sng" dirty="0">
                <a:solidFill>
                  <a:schemeClr val="accent2">
                    <a:lumMod val="75000"/>
                  </a:schemeClr>
                </a:solidFill>
              </a:rPr>
              <a:t>Advantages of Set:</a:t>
            </a:r>
          </a:p>
          <a:p>
            <a:pPr marL="0" indent="0">
              <a:buNone/>
            </a:pPr>
            <a:r>
              <a:rPr lang="en-US" sz="2000" dirty="0">
                <a:solidFill>
                  <a:schemeClr val="accent1">
                    <a:lumMod val="50000"/>
                  </a:schemeClr>
                </a:solidFill>
              </a:rPr>
              <a:t>Unique Elements: can only contain unique elements, so they can be useful for removing duplicates from a collection of data.</a:t>
            </a:r>
          </a:p>
          <a:p>
            <a:pPr marL="0" indent="0">
              <a:buNone/>
            </a:pPr>
            <a:r>
              <a:rPr lang="en-US" sz="2000" dirty="0">
                <a:solidFill>
                  <a:schemeClr val="accent1">
                    <a:lumMod val="50000"/>
                  </a:schemeClr>
                </a:solidFill>
              </a:rPr>
              <a:t>Fast Membership Testing: Sets are optimized for fast membership testing, so they can be useful for determining whether a value is in a collection or not.</a:t>
            </a:r>
          </a:p>
          <a:p>
            <a:pPr marL="0" indent="0">
              <a:buNone/>
            </a:pPr>
            <a:r>
              <a:rPr lang="en-US" sz="2000" dirty="0">
                <a:solidFill>
                  <a:schemeClr val="accent1">
                    <a:lumMod val="50000"/>
                  </a:schemeClr>
                </a:solidFill>
              </a:rPr>
              <a:t>Mathematical Set Operations: Sets support mathematical set operations like union, intersection, and difference, which can be useful for working with sets of data.</a:t>
            </a:r>
          </a:p>
          <a:p>
            <a:pPr marL="0" indent="0">
              <a:buNone/>
            </a:pPr>
            <a:r>
              <a:rPr lang="en-US" sz="2000" dirty="0">
                <a:solidFill>
                  <a:schemeClr val="accent1">
                    <a:lumMod val="50000"/>
                  </a:schemeClr>
                </a:solidFill>
              </a:rPr>
              <a:t>Mutable: Sets are mutable, which means that you can add or remove elements from a set after it has been created.</a:t>
            </a:r>
          </a:p>
          <a:p>
            <a:pPr marL="0" indent="0">
              <a:buNone/>
            </a:pPr>
            <a:r>
              <a:rPr lang="en-US" sz="2100" b="1" u="sng" dirty="0">
                <a:solidFill>
                  <a:schemeClr val="accent2">
                    <a:lumMod val="75000"/>
                  </a:schemeClr>
                </a:solidFill>
              </a:rPr>
              <a:t>Disadvantages of Sets:</a:t>
            </a:r>
          </a:p>
          <a:p>
            <a:pPr marL="0" indent="0">
              <a:buNone/>
            </a:pPr>
            <a:r>
              <a:rPr lang="en-US" sz="2000" dirty="0">
                <a:solidFill>
                  <a:schemeClr val="accent1">
                    <a:lumMod val="50000"/>
                  </a:schemeClr>
                </a:solidFill>
              </a:rPr>
              <a:t>Unordered: cannot rely on the order of the data in the set. This can make it difficult to access or process data in a specific order.</a:t>
            </a:r>
          </a:p>
          <a:p>
            <a:pPr marL="0" indent="0">
              <a:buNone/>
            </a:pPr>
            <a:r>
              <a:rPr lang="en-US" sz="2000" dirty="0">
                <a:solidFill>
                  <a:schemeClr val="accent1">
                    <a:lumMod val="50000"/>
                  </a:schemeClr>
                </a:solidFill>
              </a:rPr>
              <a:t>Limited Functionality: Have limited functionality compared to lists, as they do not support methods like append() or pop(). This can make it more difficult to modify or manipulate data stored in a set.</a:t>
            </a:r>
          </a:p>
          <a:p>
            <a:pPr marL="0" indent="0">
              <a:buNone/>
            </a:pPr>
            <a:r>
              <a:rPr lang="en-US" sz="2000" dirty="0">
                <a:solidFill>
                  <a:schemeClr val="accent1">
                    <a:lumMod val="50000"/>
                  </a:schemeClr>
                </a:solidFill>
              </a:rPr>
              <a:t>Memory Usage: consume more memory than lists, especially for small datasets. This is because each element in a set requires additional memory to store a hash value.</a:t>
            </a:r>
          </a:p>
          <a:p>
            <a:pPr marL="0" indent="0">
              <a:buNone/>
            </a:pPr>
            <a:r>
              <a:rPr lang="en-US" sz="2000" dirty="0">
                <a:solidFill>
                  <a:schemeClr val="accent1">
                    <a:lumMod val="50000"/>
                  </a:schemeClr>
                </a:solidFill>
              </a:rPr>
              <a:t>Less Commonly Used: are less commonly used than lists and dictionaries, which means that there may be fewer resources or libraries available for working with them. This can make it more difficult to find solutions to problems or to get help with debugging.</a:t>
            </a:r>
          </a:p>
          <a:p>
            <a:pPr marL="0" indent="0">
              <a:buNone/>
            </a:pPr>
            <a:r>
              <a:rPr lang="en-US" sz="2000" dirty="0">
                <a:solidFill>
                  <a:schemeClr val="accent1">
                    <a:lumMod val="50000"/>
                  </a:schemeClr>
                </a:solidFill>
              </a:rPr>
              <a:t>sets can be a useful data structure, especially for removing duplicates or for fast membership testing. However, their lack of ordering and limited functionality can also make them less versatile than lists or dictionaries, so it is important to carefully consider the advantages and disadvantages of using sets when deciding which data structure to use in your Python program.</a:t>
            </a:r>
          </a:p>
        </p:txBody>
      </p:sp>
    </p:spTree>
    <p:extLst>
      <p:ext uri="{BB962C8B-B14F-4D97-AF65-F5344CB8AC3E}">
        <p14:creationId xmlns:p14="http://schemas.microsoft.com/office/powerpoint/2010/main" val="2852532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lnSpcReduction="10000"/>
          </a:bodyPr>
          <a:lstStyle/>
          <a:p>
            <a:pPr marL="3657600" lvl="8" indent="0">
              <a:buNone/>
            </a:pPr>
            <a:r>
              <a:rPr lang="en-IN" sz="2800" b="1" u="sng" dirty="0">
                <a:solidFill>
                  <a:schemeClr val="accent2">
                    <a:lumMod val="75000"/>
                  </a:schemeClr>
                </a:solidFill>
              </a:rPr>
              <a:t>Dictionaries</a:t>
            </a:r>
            <a:endParaRPr lang="en-IN" sz="3200" b="1" u="sng" dirty="0">
              <a:solidFill>
                <a:schemeClr val="accent2">
                  <a:lumMod val="75000"/>
                </a:schemeClr>
              </a:solidFill>
            </a:endParaRPr>
          </a:p>
          <a:p>
            <a:pPr>
              <a:buFont typeface="Wingdings" panose="05000000000000000000" pitchFamily="2" charset="2"/>
              <a:buChar char="Ø"/>
            </a:pPr>
            <a:r>
              <a:rPr lang="en-US" sz="2000" dirty="0">
                <a:solidFill>
                  <a:schemeClr val="accent1">
                    <a:lumMod val="50000"/>
                  </a:schemeClr>
                </a:solidFill>
              </a:rPr>
              <a:t>Data structure, used to store values in key: value format.</a:t>
            </a:r>
          </a:p>
          <a:p>
            <a:pPr>
              <a:buFont typeface="Wingdings" panose="05000000000000000000" pitchFamily="2" charset="2"/>
              <a:buChar char="Ø"/>
            </a:pPr>
            <a:r>
              <a:rPr lang="en-US" sz="2000" dirty="0">
                <a:solidFill>
                  <a:schemeClr val="accent1">
                    <a:lumMod val="50000"/>
                  </a:schemeClr>
                </a:solidFill>
              </a:rPr>
              <a:t>Makes it easier to find values.</a:t>
            </a:r>
          </a:p>
          <a:p>
            <a:pPr>
              <a:buFont typeface="Wingdings" panose="05000000000000000000" pitchFamily="2" charset="2"/>
              <a:buChar char="Ø"/>
            </a:pPr>
            <a:r>
              <a:rPr lang="en-US" sz="2000" dirty="0">
                <a:solidFill>
                  <a:schemeClr val="accent1">
                    <a:lumMod val="50000"/>
                  </a:schemeClr>
                </a:solidFill>
              </a:rPr>
              <a:t>written with curly brackets, and have keys and values</a:t>
            </a:r>
          </a:p>
          <a:p>
            <a:pPr>
              <a:buFont typeface="Wingdings" panose="05000000000000000000" pitchFamily="2" charset="2"/>
              <a:buChar char="Ø"/>
            </a:pPr>
            <a:r>
              <a:rPr lang="en-US" sz="2000" dirty="0">
                <a:solidFill>
                  <a:schemeClr val="accent1">
                    <a:lumMod val="50000"/>
                  </a:schemeClr>
                </a:solidFill>
              </a:rPr>
              <a:t>ordered, changeable and do not allow duplicates</a:t>
            </a:r>
          </a:p>
          <a:p>
            <a:pPr>
              <a:buFont typeface="Wingdings" panose="05000000000000000000" pitchFamily="2" charset="2"/>
              <a:buChar char="Ø"/>
            </a:pPr>
            <a:r>
              <a:rPr lang="en-US" sz="2000" dirty="0">
                <a:solidFill>
                  <a:schemeClr val="accent1">
                    <a:lumMod val="50000"/>
                  </a:schemeClr>
                </a:solidFill>
              </a:rPr>
              <a:t>The values in dictionary items can be of any data type</a:t>
            </a:r>
          </a:p>
          <a:p>
            <a:pPr>
              <a:buFont typeface="Wingdings" panose="05000000000000000000" pitchFamily="2" charset="2"/>
              <a:buChar char="Ø"/>
            </a:pPr>
            <a:r>
              <a:rPr lang="en-US" sz="2000" dirty="0">
                <a:solidFill>
                  <a:schemeClr val="accent1">
                    <a:lumMod val="50000"/>
                  </a:schemeClr>
                </a:solidFill>
              </a:rPr>
              <a:t>Efficient data mapping and manipulation in programming.</a:t>
            </a:r>
          </a:p>
          <a:p>
            <a:pPr marL="0" indent="0">
              <a:buNone/>
            </a:pPr>
            <a:r>
              <a:rPr lang="en-US" sz="2000" b="1" u="sng" dirty="0">
                <a:solidFill>
                  <a:schemeClr val="accent2">
                    <a:lumMod val="75000"/>
                  </a:schemeClr>
                </a:solidFill>
              </a:rPr>
              <a:t>Changeable</a:t>
            </a:r>
          </a:p>
          <a:p>
            <a:pPr marL="0" indent="0">
              <a:buNone/>
            </a:pPr>
            <a:r>
              <a:rPr lang="en-US" sz="2000" dirty="0">
                <a:solidFill>
                  <a:schemeClr val="accent1">
                    <a:lumMod val="50000"/>
                  </a:schemeClr>
                </a:solidFill>
              </a:rPr>
              <a:t>Dictionaries are changeable, meaning that we can change, add or remove </a:t>
            </a:r>
          </a:p>
          <a:p>
            <a:pPr marL="0" indent="0">
              <a:buNone/>
            </a:pPr>
            <a:r>
              <a:rPr lang="en-US" sz="2000" dirty="0">
                <a:solidFill>
                  <a:schemeClr val="accent1">
                    <a:lumMod val="50000"/>
                  </a:schemeClr>
                </a:solidFill>
              </a:rPr>
              <a:t>items after the dictionary has been created.</a:t>
            </a:r>
          </a:p>
          <a:p>
            <a:pPr marL="0" indent="0">
              <a:buNone/>
            </a:pPr>
            <a:r>
              <a:rPr lang="en-US" sz="2000" b="1" u="sng" dirty="0">
                <a:solidFill>
                  <a:schemeClr val="accent2">
                    <a:lumMod val="75000"/>
                  </a:schemeClr>
                </a:solidFill>
              </a:rPr>
              <a:t>Duplicates Not Allowed</a:t>
            </a:r>
          </a:p>
          <a:p>
            <a:pPr marL="0" indent="0">
              <a:buNone/>
            </a:pPr>
            <a:r>
              <a:rPr lang="en-US" sz="2000" dirty="0">
                <a:solidFill>
                  <a:schemeClr val="accent1">
                    <a:lumMod val="50000"/>
                  </a:schemeClr>
                </a:solidFill>
              </a:rPr>
              <a:t>Values can be of any data type and can be duplicated, whereas keys can’t be </a:t>
            </a:r>
          </a:p>
          <a:p>
            <a:pPr marL="0" indent="0">
              <a:buNone/>
            </a:pPr>
            <a:r>
              <a:rPr lang="en-US" sz="2000" dirty="0">
                <a:solidFill>
                  <a:schemeClr val="accent1">
                    <a:lumMod val="50000"/>
                  </a:schemeClr>
                </a:solidFill>
              </a:rPr>
              <a:t>repeated and must be immutable.</a:t>
            </a:r>
          </a:p>
          <a:p>
            <a:pPr marL="0" indent="0">
              <a:buNone/>
            </a:pPr>
            <a:r>
              <a:rPr lang="en-US" sz="2000" b="1" u="sng" dirty="0">
                <a:solidFill>
                  <a:schemeClr val="accent2">
                    <a:lumMod val="75000"/>
                  </a:schemeClr>
                </a:solidFill>
              </a:rPr>
              <a:t>Accessing Items</a:t>
            </a:r>
          </a:p>
          <a:p>
            <a:pPr>
              <a:buFont typeface="Wingdings" panose="05000000000000000000" pitchFamily="2" charset="2"/>
              <a:buChar char="Ø"/>
            </a:pPr>
            <a:r>
              <a:rPr lang="en-US" sz="2000" dirty="0">
                <a:solidFill>
                  <a:schemeClr val="accent1">
                    <a:lumMod val="50000"/>
                  </a:schemeClr>
                </a:solidFill>
              </a:rPr>
              <a:t>Access the items of a dictionary by referring to its key using square brackets</a:t>
            </a:r>
          </a:p>
          <a:p>
            <a:pPr>
              <a:buFont typeface="Wingdings" panose="05000000000000000000" pitchFamily="2" charset="2"/>
              <a:buChar char="Ø"/>
            </a:pPr>
            <a:r>
              <a:rPr lang="en-US" sz="2000" dirty="0">
                <a:solidFill>
                  <a:schemeClr val="accent1">
                    <a:lumMod val="50000"/>
                  </a:schemeClr>
                </a:solidFill>
              </a:rPr>
              <a:t>Can also use get method.</a:t>
            </a:r>
          </a:p>
          <a:p>
            <a:pPr>
              <a:buFont typeface="Wingdings" panose="05000000000000000000" pitchFamily="2" charset="2"/>
              <a:buChar char="Ø"/>
            </a:pPr>
            <a:r>
              <a:rPr lang="en-US" sz="2000" dirty="0">
                <a:solidFill>
                  <a:schemeClr val="accent1">
                    <a:lumMod val="50000"/>
                  </a:schemeClr>
                </a:solidFill>
              </a:rPr>
              <a:t>values method will return all the values in dictionary</a:t>
            </a: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b="1" dirty="0" err="1">
                <a:solidFill>
                  <a:schemeClr val="tx2">
                    <a:lumMod val="75000"/>
                  </a:schemeClr>
                </a:solidFill>
              </a:rPr>
              <a:t>my_team</a:t>
            </a:r>
            <a:r>
              <a:rPr lang="en-US" b="1" dirty="0">
                <a:solidFill>
                  <a:schemeClr val="tx2">
                    <a:lumMod val="75000"/>
                  </a:schemeClr>
                </a:solidFill>
              </a:rPr>
              <a:t> = {</a:t>
            </a:r>
          </a:p>
          <a:p>
            <a:pPr algn="ctr">
              <a:lnSpc>
                <a:spcPct val="150000"/>
              </a:lnSpc>
            </a:pPr>
            <a:r>
              <a:rPr lang="en-US" b="1" dirty="0">
                <a:solidFill>
                  <a:schemeClr val="tx2">
                    <a:lumMod val="75000"/>
                  </a:schemeClr>
                </a:solidFill>
              </a:rPr>
              <a:t>  “captain": “Rohit",</a:t>
            </a:r>
          </a:p>
          <a:p>
            <a:pPr algn="ctr">
              <a:lnSpc>
                <a:spcPct val="150000"/>
              </a:lnSpc>
            </a:pPr>
            <a:r>
              <a:rPr lang="en-US" b="1" dirty="0">
                <a:solidFill>
                  <a:schemeClr val="tx2">
                    <a:lumMod val="75000"/>
                  </a:schemeClr>
                </a:solidFill>
              </a:rPr>
              <a:t>  “vice cap": “Kohli",</a:t>
            </a:r>
          </a:p>
          <a:p>
            <a:pPr algn="ctr">
              <a:lnSpc>
                <a:spcPct val="150000"/>
              </a:lnSpc>
            </a:pPr>
            <a:r>
              <a:rPr lang="en-US" b="1" dirty="0">
                <a:solidFill>
                  <a:schemeClr val="tx2">
                    <a:lumMod val="75000"/>
                  </a:schemeClr>
                </a:solidFill>
              </a:rPr>
              <a:t>  “</a:t>
            </a:r>
            <a:r>
              <a:rPr lang="en-US" b="1" dirty="0" err="1">
                <a:solidFill>
                  <a:schemeClr val="tx2">
                    <a:lumMod val="75000"/>
                  </a:schemeClr>
                </a:solidFill>
              </a:rPr>
              <a:t>wckeeper</a:t>
            </a:r>
            <a:r>
              <a:rPr lang="en-US" b="1" dirty="0">
                <a:solidFill>
                  <a:schemeClr val="tx2">
                    <a:lumMod val="75000"/>
                  </a:schemeClr>
                </a:solidFill>
              </a:rPr>
              <a:t>": “Dhoni”</a:t>
            </a:r>
          </a:p>
          <a:p>
            <a:pPr algn="ctr">
              <a:lnSpc>
                <a:spcPct val="150000"/>
              </a:lnSpc>
            </a:pPr>
            <a:r>
              <a:rPr lang="en-US" b="1" dirty="0">
                <a:solidFill>
                  <a:schemeClr val="tx2">
                    <a:lumMod val="75000"/>
                  </a:schemeClr>
                </a:solidFill>
              </a:rPr>
              <a:t>“leg spinner": “Chahal”</a:t>
            </a:r>
          </a:p>
          <a:p>
            <a:pPr algn="ctr">
              <a:lnSpc>
                <a:spcPct val="150000"/>
              </a:lnSpc>
            </a:pPr>
            <a:r>
              <a:rPr lang="en-US" b="1" dirty="0">
                <a:solidFill>
                  <a:schemeClr val="tx2">
                    <a:lumMod val="75000"/>
                  </a:schemeClr>
                </a:solidFill>
              </a:rPr>
              <a:t>“off spinner": “Aswin”</a:t>
            </a:r>
          </a:p>
          <a:p>
            <a:pPr algn="ctr">
              <a:lnSpc>
                <a:spcPct val="150000"/>
              </a:lnSpc>
            </a:pPr>
            <a:r>
              <a:rPr lang="en-US" b="1" dirty="0">
                <a:solidFill>
                  <a:schemeClr val="tx2">
                    <a:lumMod val="75000"/>
                  </a:schemeClr>
                </a:solidFill>
              </a:rPr>
              <a:t>}</a:t>
            </a:r>
          </a:p>
          <a:p>
            <a:pPr algn="ctr">
              <a:lnSpc>
                <a:spcPct val="150000"/>
              </a:lnSpc>
            </a:pPr>
            <a:r>
              <a:rPr lang="en-US" b="1" dirty="0">
                <a:solidFill>
                  <a:schemeClr val="tx2">
                    <a:lumMod val="75000"/>
                  </a:schemeClr>
                </a:solidFill>
              </a:rPr>
              <a:t>print(</a:t>
            </a:r>
            <a:r>
              <a:rPr lang="en-US" b="1" dirty="0" err="1">
                <a:solidFill>
                  <a:schemeClr val="tx2">
                    <a:lumMod val="75000"/>
                  </a:schemeClr>
                </a:solidFill>
              </a:rPr>
              <a:t>my_team</a:t>
            </a:r>
            <a:r>
              <a:rPr lang="en-US" b="1" dirty="0">
                <a:solidFill>
                  <a:schemeClr val="tx2">
                    <a:lumMod val="75000"/>
                  </a:schemeClr>
                </a:solidFill>
              </a:rPr>
              <a:t>[“captain"])</a:t>
            </a:r>
          </a:p>
          <a:p>
            <a:pPr algn="ctr">
              <a:lnSpc>
                <a:spcPct val="150000"/>
              </a:lnSpc>
            </a:pPr>
            <a:r>
              <a:rPr lang="en-US" b="1" dirty="0">
                <a:solidFill>
                  <a:schemeClr val="tx2">
                    <a:lumMod val="75000"/>
                  </a:schemeClr>
                </a:solidFill>
              </a:rPr>
              <a:t>print(my_team.get(“vice cap”))</a:t>
            </a:r>
          </a:p>
          <a:p>
            <a:pPr algn="ctr">
              <a:lnSpc>
                <a:spcPct val="150000"/>
              </a:lnSpc>
            </a:pPr>
            <a:r>
              <a:rPr lang="en-US" b="1" dirty="0">
                <a:solidFill>
                  <a:schemeClr val="tx2">
                    <a:lumMod val="75000"/>
                  </a:schemeClr>
                </a:solidFill>
              </a:rPr>
              <a:t>print(</a:t>
            </a:r>
            <a:r>
              <a:rPr lang="en-US" b="1" dirty="0" err="1">
                <a:solidFill>
                  <a:schemeClr val="tx2">
                    <a:lumMod val="75000"/>
                  </a:schemeClr>
                </a:solidFill>
              </a:rPr>
              <a:t>my_team.keys</a:t>
            </a:r>
            <a:r>
              <a:rPr lang="en-US" b="1" dirty="0">
                <a:solidFill>
                  <a:schemeClr val="tx2">
                    <a:lumMod val="75000"/>
                  </a:schemeClr>
                </a:solidFill>
              </a:rPr>
              <a:t>())</a:t>
            </a:r>
          </a:p>
          <a:p>
            <a:pPr algn="ctr">
              <a:lnSpc>
                <a:spcPct val="150000"/>
              </a:lnSpc>
            </a:pPr>
            <a:r>
              <a:rPr lang="en-US" b="1" dirty="0">
                <a:solidFill>
                  <a:schemeClr val="tx2">
                    <a:lumMod val="75000"/>
                  </a:schemeClr>
                </a:solidFill>
              </a:rPr>
              <a:t>Print(</a:t>
            </a:r>
            <a:r>
              <a:rPr lang="en-US" b="1" dirty="0" err="1">
                <a:solidFill>
                  <a:schemeClr val="tx2">
                    <a:lumMod val="75000"/>
                  </a:schemeClr>
                </a:solidFill>
              </a:rPr>
              <a:t>my_team.values</a:t>
            </a:r>
            <a:r>
              <a:rPr lang="en-US" b="1" dirty="0">
                <a:solidFill>
                  <a:schemeClr val="tx2">
                    <a:lumMod val="75000"/>
                  </a:schemeClr>
                </a:solidFill>
              </a:rPr>
              <a:t>())</a:t>
            </a:r>
          </a:p>
          <a:p>
            <a:pPr algn="ctr">
              <a:lnSpc>
                <a:spcPct val="150000"/>
              </a:lnSpc>
            </a:pPr>
            <a:endParaRPr lang="en-US" b="1" dirty="0">
              <a:solidFill>
                <a:schemeClr val="tx2">
                  <a:lumMod val="75000"/>
                </a:schemeClr>
              </a:solidFill>
            </a:endParaRPr>
          </a:p>
          <a:p>
            <a:pPr algn="ctr">
              <a:lnSpc>
                <a:spcPct val="150000"/>
              </a:lnSpc>
            </a:pPr>
            <a:endParaRPr lang="en-US" b="1" dirty="0">
              <a:solidFill>
                <a:schemeClr val="tx2">
                  <a:lumMod val="75000"/>
                </a:schemeClr>
              </a:solidFill>
            </a:endParaRPr>
          </a:p>
          <a:p>
            <a:pPr algn="ctr">
              <a:lnSpc>
                <a:spcPct val="150000"/>
              </a:lnSpc>
            </a:pPr>
            <a:endParaRPr lang="en-US" b="1" dirty="0">
              <a:solidFill>
                <a:schemeClr val="tx2">
                  <a:lumMod val="75000"/>
                </a:schemeClr>
              </a:solidFill>
            </a:endParaRPr>
          </a:p>
          <a:p>
            <a:pPr algn="ctr">
              <a:lnSpc>
                <a:spcPct val="150000"/>
              </a:lnSpc>
            </a:pPr>
            <a:endParaRPr lang="en-IN" b="1" dirty="0">
              <a:solidFill>
                <a:schemeClr val="tx2">
                  <a:lumMod val="75000"/>
                </a:schemeClr>
              </a:solidFill>
            </a:endParaRPr>
          </a:p>
          <a:p>
            <a:pPr algn="ctr"/>
            <a:endParaRPr lang="en-IN" dirty="0"/>
          </a:p>
          <a:p>
            <a:pPr algn="ctr"/>
            <a:endParaRPr lang="en-IN" dirty="0"/>
          </a:p>
        </p:txBody>
      </p:sp>
    </p:spTree>
    <p:extLst>
      <p:ext uri="{BB962C8B-B14F-4D97-AF65-F5344CB8AC3E}">
        <p14:creationId xmlns:p14="http://schemas.microsoft.com/office/powerpoint/2010/main" val="2919168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82B2-2A29-2563-D0F6-88F7AEDFD6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DBB5B-F6F8-0310-D40B-F89A73ECE898}"/>
              </a:ext>
            </a:extLst>
          </p:cNvPr>
          <p:cNvSpPr>
            <a:spLocks noGrp="1"/>
          </p:cNvSpPr>
          <p:nvPr>
            <p:ph idx="1"/>
          </p:nvPr>
        </p:nvSpPr>
        <p:spPr>
          <a:xfrm>
            <a:off x="6261372" y="9332"/>
            <a:ext cx="5930628" cy="6848668"/>
          </a:xfrm>
        </p:spPr>
        <p:txBody>
          <a:bodyPr>
            <a:normAutofit/>
          </a:bodyPr>
          <a:lstStyle/>
          <a:p>
            <a:pPr marL="0" indent="0">
              <a:buNone/>
            </a:pPr>
            <a:endParaRPr lang="en-US" sz="2000" dirty="0">
              <a:solidFill>
                <a:schemeClr val="accent1">
                  <a:lumMod val="50000"/>
                </a:schemeClr>
              </a:solidFill>
            </a:endParaRPr>
          </a:p>
        </p:txBody>
      </p:sp>
      <p:sp>
        <p:nvSpPr>
          <p:cNvPr id="2" name="Content Placeholder 2">
            <a:extLst>
              <a:ext uri="{FF2B5EF4-FFF2-40B4-BE49-F238E27FC236}">
                <a16:creationId xmlns:a16="http://schemas.microsoft.com/office/drawing/2014/main" id="{B336CC32-EE86-CAF0-A2B5-B36C63863641}"/>
              </a:ext>
            </a:extLst>
          </p:cNvPr>
          <p:cNvSpPr txBox="1">
            <a:spLocks/>
          </p:cNvSpPr>
          <p:nvPr/>
        </p:nvSpPr>
        <p:spPr>
          <a:xfrm>
            <a:off x="0" y="9332"/>
            <a:ext cx="5930630" cy="6848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0" lvl="8" indent="0">
              <a:buFont typeface="Arial" panose="020B0604020202020204" pitchFamily="34" charset="0"/>
              <a:buNone/>
            </a:pPr>
            <a:r>
              <a:rPr lang="en-US" sz="2000" b="1" u="sng" dirty="0">
                <a:solidFill>
                  <a:schemeClr val="accent2">
                    <a:lumMod val="75000"/>
                  </a:schemeClr>
                </a:solidFill>
              </a:rPr>
              <a:t>Creating Items</a:t>
            </a:r>
            <a:endParaRPr lang="en-IN" sz="2400" b="1" u="sng" dirty="0">
              <a:solidFill>
                <a:schemeClr val="accent2">
                  <a:lumMod val="75000"/>
                </a:schemeClr>
              </a:solidFill>
            </a:endParaRPr>
          </a:p>
          <a:p>
            <a:pPr marL="0" indent="0">
              <a:buFont typeface="Arial" panose="020B0604020202020204" pitchFamily="34" charset="0"/>
              <a:buNone/>
            </a:pPr>
            <a:r>
              <a:rPr lang="en-IN" sz="1800" b="1" dirty="0">
                <a:solidFill>
                  <a:schemeClr val="accent2">
                    <a:lumMod val="75000"/>
                  </a:schemeClr>
                </a:solidFill>
              </a:rPr>
              <a:t>Creating Dictionaries</a:t>
            </a:r>
          </a:p>
          <a:p>
            <a:pPr marL="0" indent="0">
              <a:buFont typeface="Arial" panose="020B0604020202020204" pitchFamily="34" charset="0"/>
              <a:buNone/>
            </a:pPr>
            <a:r>
              <a:rPr lang="pt-BR" sz="1800" dirty="0">
                <a:solidFill>
                  <a:schemeClr val="accent1">
                    <a:lumMod val="50000"/>
                  </a:schemeClr>
                </a:solidFill>
              </a:rPr>
              <a:t>d = {"a": 1, "b": 2, "c": 3}</a:t>
            </a:r>
          </a:p>
          <a:p>
            <a:pPr marL="0" indent="0">
              <a:buNone/>
            </a:pPr>
            <a:r>
              <a:rPr lang="es-ES" sz="1800" dirty="0">
                <a:solidFill>
                  <a:schemeClr val="accent1">
                    <a:lumMod val="50000"/>
                  </a:schemeClr>
                </a:solidFill>
              </a:rPr>
              <a:t>d = </a:t>
            </a:r>
            <a:r>
              <a:rPr lang="es-ES" sz="1800" dirty="0" err="1">
                <a:solidFill>
                  <a:schemeClr val="accent1">
                    <a:lumMod val="50000"/>
                  </a:schemeClr>
                </a:solidFill>
              </a:rPr>
              <a:t>dict</a:t>
            </a:r>
            <a:r>
              <a:rPr lang="es-ES" sz="1800" dirty="0">
                <a:solidFill>
                  <a:schemeClr val="accent1">
                    <a:lumMod val="50000"/>
                  </a:schemeClr>
                </a:solidFill>
              </a:rPr>
              <a:t>(x=10, y=20)</a:t>
            </a:r>
          </a:p>
          <a:p>
            <a:pPr marL="0" indent="0">
              <a:buNone/>
            </a:pPr>
            <a:r>
              <a:rPr lang="es-ES" sz="1800" dirty="0" err="1">
                <a:solidFill>
                  <a:schemeClr val="accent1">
                    <a:lumMod val="50000"/>
                  </a:schemeClr>
                </a:solidFill>
              </a:rPr>
              <a:t>print</a:t>
            </a:r>
            <a:r>
              <a:rPr lang="es-ES" sz="1800" dirty="0">
                <a:solidFill>
                  <a:schemeClr val="accent1">
                    <a:lumMod val="50000"/>
                  </a:schemeClr>
                </a:solidFill>
              </a:rPr>
              <a:t>(d)</a:t>
            </a:r>
          </a:p>
          <a:p>
            <a:pPr marL="0" indent="0">
              <a:buNone/>
            </a:pPr>
            <a:endParaRPr lang="pt-BR" sz="1800" dirty="0">
              <a:solidFill>
                <a:schemeClr val="accent1">
                  <a:lumMod val="50000"/>
                </a:schemeClr>
              </a:solidFill>
            </a:endParaRPr>
          </a:p>
          <a:p>
            <a:pPr marL="0" indent="0">
              <a:buFont typeface="Arial" panose="020B0604020202020204" pitchFamily="34" charset="0"/>
              <a:buNone/>
            </a:pPr>
            <a:r>
              <a:rPr lang="en-US" sz="1800" b="1" dirty="0">
                <a:solidFill>
                  <a:schemeClr val="accent1">
                    <a:lumMod val="50000"/>
                  </a:schemeClr>
                </a:solidFill>
              </a:rPr>
              <a:t>From list of tuples</a:t>
            </a:r>
          </a:p>
          <a:p>
            <a:pPr marL="0" indent="0">
              <a:buNone/>
            </a:pPr>
            <a:r>
              <a:rPr lang="en-US" sz="1800" dirty="0">
                <a:solidFill>
                  <a:schemeClr val="accent1">
                    <a:lumMod val="50000"/>
                  </a:schemeClr>
                </a:solidFill>
              </a:rPr>
              <a:t>d = </a:t>
            </a:r>
            <a:r>
              <a:rPr lang="en-US" sz="1800" dirty="0" err="1">
                <a:solidFill>
                  <a:schemeClr val="accent1">
                    <a:lumMod val="50000"/>
                  </a:schemeClr>
                </a:solidFill>
              </a:rPr>
              <a:t>dict</a:t>
            </a:r>
            <a:r>
              <a:rPr lang="en-US" sz="1800" dirty="0">
                <a:solidFill>
                  <a:schemeClr val="accent1">
                    <a:lumMod val="50000"/>
                  </a:schemeClr>
                </a:solidFill>
              </a:rPr>
              <a:t>([("id", 101), ("name", "Bob")])</a:t>
            </a:r>
          </a:p>
          <a:p>
            <a:pPr marL="0" indent="0">
              <a:buNone/>
            </a:pPr>
            <a:r>
              <a:rPr lang="en-US" sz="1800" dirty="0">
                <a:solidFill>
                  <a:schemeClr val="accent1">
                    <a:lumMod val="50000"/>
                  </a:schemeClr>
                </a:solidFill>
              </a:rPr>
              <a:t>print(d)</a:t>
            </a:r>
          </a:p>
          <a:p>
            <a:pPr marL="0" indent="0">
              <a:buNone/>
            </a:pPr>
            <a:endParaRPr lang="en-US" sz="1800" dirty="0">
              <a:solidFill>
                <a:schemeClr val="accent1">
                  <a:lumMod val="50000"/>
                </a:schemeClr>
              </a:solidFill>
              <a:highlight>
                <a:srgbClr val="FFFF00"/>
              </a:highlight>
            </a:endParaRPr>
          </a:p>
          <a:p>
            <a:pPr marL="0" indent="0">
              <a:buNone/>
            </a:pPr>
            <a:r>
              <a:rPr lang="en-US" sz="1800" b="1" dirty="0">
                <a:solidFill>
                  <a:schemeClr val="accent1">
                    <a:lumMod val="50000"/>
                  </a:schemeClr>
                </a:solidFill>
              </a:rPr>
              <a:t>Nested Dictionary</a:t>
            </a:r>
          </a:p>
          <a:p>
            <a:pPr marL="0" indent="0">
              <a:buNone/>
            </a:pPr>
            <a:r>
              <a:rPr lang="en-US" sz="1800" dirty="0">
                <a:solidFill>
                  <a:schemeClr val="accent1">
                    <a:lumMod val="50000"/>
                  </a:schemeClr>
                </a:solidFill>
              </a:rPr>
              <a:t>student = {</a:t>
            </a:r>
          </a:p>
          <a:p>
            <a:pPr marL="0" indent="0">
              <a:buNone/>
            </a:pPr>
            <a:r>
              <a:rPr lang="en-US" sz="1800" dirty="0">
                <a:solidFill>
                  <a:schemeClr val="accent1">
                    <a:lumMod val="50000"/>
                  </a:schemeClr>
                </a:solidFill>
              </a:rPr>
              <a:t>    "name": "Alice",</a:t>
            </a:r>
          </a:p>
          <a:p>
            <a:pPr marL="0" indent="0">
              <a:buNone/>
            </a:pPr>
            <a:r>
              <a:rPr lang="en-US" sz="1800" dirty="0">
                <a:solidFill>
                  <a:schemeClr val="accent1">
                    <a:lumMod val="50000"/>
                  </a:schemeClr>
                </a:solidFill>
              </a:rPr>
              <a:t>    "marks": {"math": 90, "science": 85}</a:t>
            </a:r>
          </a:p>
          <a:p>
            <a:pPr marL="0" indent="0">
              <a:buNone/>
            </a:pPr>
            <a:r>
              <a:rPr lang="en-US" sz="1800" dirty="0">
                <a:solidFill>
                  <a:schemeClr val="accent1">
                    <a:lumMod val="50000"/>
                  </a:schemeClr>
                </a:solidFill>
              </a:rPr>
              <a:t>}</a:t>
            </a:r>
          </a:p>
          <a:p>
            <a:pPr marL="0" indent="0">
              <a:buNone/>
            </a:pPr>
            <a:r>
              <a:rPr lang="en-US" sz="1800" dirty="0">
                <a:solidFill>
                  <a:schemeClr val="accent1">
                    <a:lumMod val="50000"/>
                  </a:schemeClr>
                </a:solidFill>
              </a:rPr>
              <a:t>print(student["marks"]["science"])</a:t>
            </a:r>
          </a:p>
          <a:p>
            <a:pPr marL="0" indent="0">
              <a:buNone/>
            </a:pPr>
            <a:endParaRPr lang="en-US" sz="1800" dirty="0">
              <a:solidFill>
                <a:schemeClr val="accent1">
                  <a:lumMod val="50000"/>
                </a:schemeClr>
              </a:solidFill>
            </a:endParaRPr>
          </a:p>
          <a:p>
            <a:pPr marL="0" indent="0">
              <a:buNone/>
            </a:pPr>
            <a:endParaRPr lang="en-US" sz="1800" b="1" dirty="0">
              <a:solidFill>
                <a:schemeClr val="accent1">
                  <a:lumMod val="50000"/>
                </a:schemeClr>
              </a:solidFill>
            </a:endParaRPr>
          </a:p>
        </p:txBody>
      </p:sp>
    </p:spTree>
    <p:extLst>
      <p:ext uri="{BB962C8B-B14F-4D97-AF65-F5344CB8AC3E}">
        <p14:creationId xmlns:p14="http://schemas.microsoft.com/office/powerpoint/2010/main" val="1757214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6BED-5122-3EC8-3673-8EC4AEBB6F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C7FCDB-2F42-8A30-DF6A-83101644894E}"/>
              </a:ext>
            </a:extLst>
          </p:cNvPr>
          <p:cNvSpPr>
            <a:spLocks noGrp="1"/>
          </p:cNvSpPr>
          <p:nvPr>
            <p:ph idx="1"/>
          </p:nvPr>
        </p:nvSpPr>
        <p:spPr>
          <a:xfrm>
            <a:off x="0" y="9332"/>
            <a:ext cx="12192000" cy="6848668"/>
          </a:xfrm>
        </p:spPr>
        <p:txBody>
          <a:bodyPr>
            <a:normAutofit lnSpcReduction="10000"/>
          </a:bodyPr>
          <a:lstStyle/>
          <a:p>
            <a:pPr marL="3657600" lvl="8" indent="0">
              <a:buNone/>
            </a:pPr>
            <a:r>
              <a:rPr lang="en-US" sz="2000" b="1" u="sng" dirty="0">
                <a:solidFill>
                  <a:schemeClr val="accent2">
                    <a:lumMod val="75000"/>
                  </a:schemeClr>
                </a:solidFill>
              </a:rPr>
              <a:t>Accessing Items</a:t>
            </a:r>
            <a:endParaRPr lang="en-IN" sz="2400" b="1" u="sng" dirty="0">
              <a:solidFill>
                <a:schemeClr val="accent2">
                  <a:lumMod val="75000"/>
                </a:schemeClr>
              </a:solidFill>
            </a:endParaRPr>
          </a:p>
          <a:p>
            <a:pPr marL="0" indent="0">
              <a:buNone/>
            </a:pPr>
            <a:r>
              <a:rPr lang="en-US" sz="2000" b="1" dirty="0">
                <a:solidFill>
                  <a:schemeClr val="accent2">
                    <a:lumMod val="75000"/>
                  </a:schemeClr>
                </a:solidFill>
              </a:rPr>
              <a:t>Ex: </a:t>
            </a:r>
            <a:r>
              <a:rPr lang="en-US" sz="2000" dirty="0" err="1">
                <a:solidFill>
                  <a:schemeClr val="accent1">
                    <a:lumMod val="50000"/>
                  </a:schemeClr>
                </a:solidFill>
              </a:rPr>
              <a:t>my_team</a:t>
            </a:r>
            <a:r>
              <a:rPr lang="en-US" sz="2000" dirty="0">
                <a:solidFill>
                  <a:schemeClr val="accent1">
                    <a:lumMod val="50000"/>
                  </a:schemeClr>
                </a:solidFill>
              </a:rPr>
              <a:t> = {"captain": "Rohit",  "vice cap": "Kohli", "</a:t>
            </a:r>
            <a:r>
              <a:rPr lang="en-US" sz="2000" dirty="0" err="1">
                <a:solidFill>
                  <a:schemeClr val="accent1">
                    <a:lumMod val="50000"/>
                  </a:schemeClr>
                </a:solidFill>
              </a:rPr>
              <a:t>wckeeper</a:t>
            </a:r>
            <a:r>
              <a:rPr lang="en-US" sz="2000" dirty="0">
                <a:solidFill>
                  <a:schemeClr val="accent1">
                    <a:lumMod val="50000"/>
                  </a:schemeClr>
                </a:solidFill>
              </a:rPr>
              <a:t>": "Dhoni", "leg spinner": "Chahal", "off spinner": "Aswin"}</a:t>
            </a:r>
          </a:p>
          <a:p>
            <a:pPr marL="0" indent="0">
              <a:buNone/>
            </a:pPr>
            <a:endParaRPr lang="en-US" sz="2000" dirty="0">
              <a:solidFill>
                <a:schemeClr val="accent1">
                  <a:lumMod val="50000"/>
                </a:schemeClr>
              </a:solidFill>
            </a:endParaRPr>
          </a:p>
          <a:p>
            <a:pPr marL="0" indent="0">
              <a:buNone/>
            </a:pPr>
            <a:r>
              <a:rPr lang="en-US" sz="2000" b="1" dirty="0">
                <a:solidFill>
                  <a:schemeClr val="accent2">
                    <a:lumMod val="75000"/>
                  </a:schemeClr>
                </a:solidFill>
              </a:rPr>
              <a:t>Get method:</a:t>
            </a:r>
          </a:p>
          <a:p>
            <a:pPr marL="0" indent="0">
              <a:buNone/>
            </a:pPr>
            <a:r>
              <a:rPr lang="en-US" sz="2000" dirty="0">
                <a:solidFill>
                  <a:schemeClr val="accent1">
                    <a:lumMod val="50000"/>
                  </a:schemeClr>
                </a:solidFill>
              </a:rPr>
              <a:t>position=input("enter you key: ")</a:t>
            </a:r>
          </a:p>
          <a:p>
            <a:pPr marL="0" indent="0">
              <a:lnSpc>
                <a:spcPct val="150000"/>
              </a:lnSpc>
              <a:buNone/>
            </a:pPr>
            <a:r>
              <a:rPr lang="en-US" sz="2000" dirty="0">
                <a:solidFill>
                  <a:schemeClr val="accent1">
                    <a:lumMod val="50000"/>
                  </a:schemeClr>
                </a:solidFill>
              </a:rPr>
              <a:t>print(</a:t>
            </a:r>
            <a:r>
              <a:rPr lang="en-US" sz="2000" dirty="0" err="1">
                <a:solidFill>
                  <a:schemeClr val="accent1">
                    <a:lumMod val="50000"/>
                  </a:schemeClr>
                </a:solidFill>
              </a:rPr>
              <a:t>my_team.get</a:t>
            </a:r>
            <a:r>
              <a:rPr lang="en-US" sz="2000" dirty="0">
                <a:solidFill>
                  <a:schemeClr val="accent1">
                    <a:lumMod val="50000"/>
                  </a:schemeClr>
                </a:solidFill>
              </a:rPr>
              <a:t>(position))</a:t>
            </a:r>
          </a:p>
          <a:p>
            <a:pPr marL="0" indent="0">
              <a:lnSpc>
                <a:spcPct val="150000"/>
              </a:lnSpc>
              <a:buNone/>
            </a:pPr>
            <a:r>
              <a:rPr lang="en-US" sz="2000" b="1" dirty="0">
                <a:solidFill>
                  <a:schemeClr val="accent2">
                    <a:lumMod val="75000"/>
                  </a:schemeClr>
                </a:solidFill>
              </a:rPr>
              <a:t>Using a Loop</a:t>
            </a:r>
          </a:p>
          <a:p>
            <a:pPr marL="0" indent="0">
              <a:buNone/>
            </a:pPr>
            <a:r>
              <a:rPr lang="en-US" sz="2000" dirty="0">
                <a:solidFill>
                  <a:schemeClr val="accent1">
                    <a:lumMod val="50000"/>
                  </a:schemeClr>
                </a:solidFill>
              </a:rPr>
              <a:t>for </a:t>
            </a:r>
            <a:r>
              <a:rPr lang="en-US" sz="2000" dirty="0" err="1">
                <a:solidFill>
                  <a:schemeClr val="accent1">
                    <a:lumMod val="50000"/>
                  </a:schemeClr>
                </a:solidFill>
              </a:rPr>
              <a:t>i</a:t>
            </a:r>
            <a:r>
              <a:rPr lang="en-US" sz="2000" dirty="0">
                <a:solidFill>
                  <a:schemeClr val="accent1">
                    <a:lumMod val="50000"/>
                  </a:schemeClr>
                </a:solidFill>
              </a:rPr>
              <a:t> in </a:t>
            </a:r>
            <a:r>
              <a:rPr lang="en-US" sz="2000" dirty="0" err="1">
                <a:solidFill>
                  <a:schemeClr val="accent1">
                    <a:lumMod val="50000"/>
                  </a:schemeClr>
                </a:solidFill>
              </a:rPr>
              <a:t>my_team</a:t>
            </a:r>
            <a:r>
              <a:rPr lang="en-US" sz="2000" dirty="0">
                <a:solidFill>
                  <a:schemeClr val="accent1">
                    <a:lumMod val="50000"/>
                  </a:schemeClr>
                </a:solidFill>
              </a:rPr>
              <a:t>:</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i</a:t>
            </a:r>
            <a:r>
              <a:rPr lang="en-US" sz="2000" dirty="0">
                <a:solidFill>
                  <a:schemeClr val="accent1">
                    <a:lumMod val="50000"/>
                  </a:schemeClr>
                </a:solidFill>
              </a:rPr>
              <a:t>)	</a:t>
            </a:r>
          </a:p>
          <a:p>
            <a:pPr marL="0" indent="0">
              <a:buNone/>
            </a:pPr>
            <a:endParaRPr lang="en-IN" sz="2000" b="1" dirty="0">
              <a:solidFill>
                <a:schemeClr val="accent2">
                  <a:lumMod val="75000"/>
                </a:schemeClr>
              </a:solidFill>
            </a:endParaRPr>
          </a:p>
          <a:p>
            <a:pPr marL="0" indent="0">
              <a:buNone/>
            </a:pPr>
            <a:r>
              <a:rPr lang="en-IN" sz="2000" b="1" dirty="0">
                <a:solidFill>
                  <a:schemeClr val="accent2">
                    <a:lumMod val="75000"/>
                  </a:schemeClr>
                </a:solidFill>
              </a:rPr>
              <a:t>keys() Method:</a:t>
            </a:r>
          </a:p>
          <a:p>
            <a:pPr marL="0" indent="0">
              <a:buNone/>
            </a:pPr>
            <a:r>
              <a:rPr lang="en-IN" sz="2000" dirty="0">
                <a:solidFill>
                  <a:schemeClr val="accent1">
                    <a:lumMod val="50000"/>
                  </a:schemeClr>
                </a:solidFill>
              </a:rPr>
              <a:t>print(</a:t>
            </a:r>
            <a:r>
              <a:rPr lang="en-IN" sz="2000" dirty="0" err="1">
                <a:solidFill>
                  <a:schemeClr val="accent1">
                    <a:lumMod val="50000"/>
                  </a:schemeClr>
                </a:solidFill>
              </a:rPr>
              <a:t>my_team.keys</a:t>
            </a:r>
            <a:r>
              <a:rPr lang="en-IN" sz="2000" dirty="0">
                <a:solidFill>
                  <a:schemeClr val="accent1">
                    <a:lumMod val="50000"/>
                  </a:schemeClr>
                </a:solidFill>
              </a:rPr>
              <a:t>())</a:t>
            </a:r>
          </a:p>
          <a:p>
            <a:pPr marL="0" indent="0">
              <a:buNone/>
            </a:pPr>
            <a:endParaRPr lang="en-IN" sz="2000" dirty="0">
              <a:solidFill>
                <a:schemeClr val="accent1">
                  <a:lumMod val="50000"/>
                </a:schemeClr>
              </a:solidFill>
            </a:endParaRPr>
          </a:p>
          <a:p>
            <a:pPr marL="0" indent="0">
              <a:buNone/>
            </a:pPr>
            <a:r>
              <a:rPr lang="en-IN" sz="2000" b="1" dirty="0">
                <a:solidFill>
                  <a:schemeClr val="accent2">
                    <a:lumMod val="75000"/>
                  </a:schemeClr>
                </a:solidFill>
              </a:rPr>
              <a:t>items() Method</a:t>
            </a:r>
          </a:p>
          <a:p>
            <a:pPr marL="0" indent="0">
              <a:buNone/>
            </a:pPr>
            <a:r>
              <a:rPr lang="en-US" sz="2000" dirty="0">
                <a:solidFill>
                  <a:schemeClr val="accent1">
                    <a:lumMod val="50000"/>
                  </a:schemeClr>
                </a:solidFill>
              </a:rPr>
              <a:t>for </a:t>
            </a:r>
            <a:r>
              <a:rPr lang="en-US" sz="2000" dirty="0" err="1">
                <a:solidFill>
                  <a:schemeClr val="accent1">
                    <a:lumMod val="50000"/>
                  </a:schemeClr>
                </a:solidFill>
              </a:rPr>
              <a:t>k,v</a:t>
            </a:r>
            <a:r>
              <a:rPr lang="en-US" sz="2000" dirty="0">
                <a:solidFill>
                  <a:schemeClr val="accent1">
                    <a:lumMod val="50000"/>
                  </a:schemeClr>
                </a:solidFill>
              </a:rPr>
              <a:t> in </a:t>
            </a:r>
            <a:r>
              <a:rPr lang="en-US" sz="2000" dirty="0" err="1">
                <a:solidFill>
                  <a:schemeClr val="accent1">
                    <a:lumMod val="50000"/>
                  </a:schemeClr>
                </a:solidFill>
              </a:rPr>
              <a:t>my_team.items</a:t>
            </a:r>
            <a:r>
              <a:rPr lang="en-US" sz="2000" dirty="0">
                <a:solidFill>
                  <a:schemeClr val="accent1">
                    <a:lumMod val="50000"/>
                  </a:schemeClr>
                </a:solidFill>
              </a:rPr>
              <a:t>():</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f"key</a:t>
            </a:r>
            <a:r>
              <a:rPr lang="en-US" sz="2000" dirty="0">
                <a:solidFill>
                  <a:schemeClr val="accent1">
                    <a:lumMod val="50000"/>
                  </a:schemeClr>
                </a:solidFill>
              </a:rPr>
              <a:t>: {k} &amp; value: {v}")</a:t>
            </a:r>
          </a:p>
        </p:txBody>
      </p:sp>
      <p:sp>
        <p:nvSpPr>
          <p:cNvPr id="8" name="Rectangle 7">
            <a:extLst>
              <a:ext uri="{FF2B5EF4-FFF2-40B4-BE49-F238E27FC236}">
                <a16:creationId xmlns:a16="http://schemas.microsoft.com/office/drawing/2014/main" id="{6B3762DF-7579-543C-C616-D00139AE4564}"/>
              </a:ext>
            </a:extLst>
          </p:cNvPr>
          <p:cNvSpPr/>
          <p:nvPr/>
        </p:nvSpPr>
        <p:spPr>
          <a:xfrm>
            <a:off x="3631659" y="1138136"/>
            <a:ext cx="8560341" cy="57198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accent2">
                    <a:lumMod val="75000"/>
                  </a:schemeClr>
                </a:solidFill>
              </a:rPr>
              <a:t>Nested Dictionary Access</a:t>
            </a:r>
            <a:endParaRPr lang="en-US" sz="2000" dirty="0">
              <a:solidFill>
                <a:schemeClr val="accent1">
                  <a:lumMod val="50000"/>
                </a:schemeClr>
              </a:solidFill>
            </a:endParaRPr>
          </a:p>
          <a:p>
            <a:r>
              <a:rPr lang="en-US" sz="2000" dirty="0" err="1">
                <a:solidFill>
                  <a:schemeClr val="accent1">
                    <a:lumMod val="50000"/>
                  </a:schemeClr>
                </a:solidFill>
              </a:rPr>
              <a:t>ipl_Teams</a:t>
            </a:r>
            <a:r>
              <a:rPr lang="en-US" sz="2000" dirty="0">
                <a:solidFill>
                  <a:schemeClr val="accent1">
                    <a:lumMod val="50000"/>
                  </a:schemeClr>
                </a:solidFill>
              </a:rPr>
              <a:t> = { "KKR":{"captain": "Rohit",  "vice cap": "Gambhir",  "</a:t>
            </a:r>
            <a:r>
              <a:rPr lang="en-US" sz="2000" dirty="0" err="1">
                <a:solidFill>
                  <a:schemeClr val="accent1">
                    <a:lumMod val="50000"/>
                  </a:schemeClr>
                </a:solidFill>
              </a:rPr>
              <a:t>wckeeper</a:t>
            </a:r>
            <a:r>
              <a:rPr lang="en-US" sz="2000" dirty="0">
                <a:solidFill>
                  <a:schemeClr val="accent1">
                    <a:lumMod val="50000"/>
                  </a:schemeClr>
                </a:solidFill>
              </a:rPr>
              <a:t>": "Dhoni"}, "RCB":{"captain": "Kohli",  "vice cap": "Gambhir",  "</a:t>
            </a:r>
            <a:r>
              <a:rPr lang="en-US" sz="2000" dirty="0" err="1">
                <a:solidFill>
                  <a:schemeClr val="accent1">
                    <a:lumMod val="50000"/>
                  </a:schemeClr>
                </a:solidFill>
              </a:rPr>
              <a:t>wckeeper</a:t>
            </a:r>
            <a:r>
              <a:rPr lang="en-US" sz="2000" dirty="0">
                <a:solidFill>
                  <a:schemeClr val="accent1">
                    <a:lumMod val="50000"/>
                  </a:schemeClr>
                </a:solidFill>
              </a:rPr>
              <a:t>": "Pant", "leg </a:t>
            </a:r>
            <a:r>
              <a:rPr lang="en-US" sz="2000" dirty="0" err="1">
                <a:solidFill>
                  <a:schemeClr val="accent1">
                    <a:lumMod val="50000"/>
                  </a:schemeClr>
                </a:solidFill>
              </a:rPr>
              <a:t>spinner":"Jadeja</a:t>
            </a:r>
            <a:r>
              <a:rPr lang="en-US" sz="2000" dirty="0">
                <a:solidFill>
                  <a:schemeClr val="accent1">
                    <a:lumMod val="50000"/>
                  </a:schemeClr>
                </a:solidFill>
              </a:rPr>
              <a:t>"}}</a:t>
            </a:r>
          </a:p>
          <a:p>
            <a:r>
              <a:rPr lang="en-US" sz="2000" dirty="0">
                <a:solidFill>
                  <a:schemeClr val="accent1">
                    <a:lumMod val="50000"/>
                  </a:schemeClr>
                </a:solidFill>
              </a:rPr>
              <a:t>print(</a:t>
            </a:r>
            <a:r>
              <a:rPr lang="en-US" sz="2000" dirty="0" err="1">
                <a:solidFill>
                  <a:schemeClr val="accent1">
                    <a:lumMod val="50000"/>
                  </a:schemeClr>
                </a:solidFill>
              </a:rPr>
              <a:t>ipl_Teams</a:t>
            </a:r>
            <a:r>
              <a:rPr lang="en-US" sz="2000" dirty="0">
                <a:solidFill>
                  <a:schemeClr val="accent1">
                    <a:lumMod val="50000"/>
                  </a:schemeClr>
                </a:solidFill>
              </a:rPr>
              <a:t>["RCB"]["captain"])</a:t>
            </a:r>
          </a:p>
          <a:p>
            <a:endParaRPr lang="en-US" sz="2000" dirty="0">
              <a:solidFill>
                <a:schemeClr val="accent1">
                  <a:lumMod val="50000"/>
                </a:schemeClr>
              </a:solidFill>
            </a:endParaRPr>
          </a:p>
          <a:p>
            <a:r>
              <a:rPr lang="en-US" sz="2000" dirty="0">
                <a:solidFill>
                  <a:schemeClr val="accent1">
                    <a:lumMod val="50000"/>
                  </a:schemeClr>
                </a:solidFill>
              </a:rPr>
              <a:t>for team, details in </a:t>
            </a:r>
            <a:r>
              <a:rPr lang="en-US" sz="2000" dirty="0" err="1">
                <a:solidFill>
                  <a:schemeClr val="accent1">
                    <a:lumMod val="50000"/>
                  </a:schemeClr>
                </a:solidFill>
              </a:rPr>
              <a:t>ipl_Teams.items</a:t>
            </a:r>
            <a:r>
              <a:rPr lang="en-US" sz="2000" dirty="0">
                <a:solidFill>
                  <a:schemeClr val="accent1">
                    <a:lumMod val="50000"/>
                  </a:schemeClr>
                </a:solidFill>
              </a:rPr>
              <a:t>():</a:t>
            </a:r>
          </a:p>
          <a:p>
            <a:r>
              <a:rPr lang="en-US" sz="2000" dirty="0">
                <a:solidFill>
                  <a:schemeClr val="accent1">
                    <a:lumMod val="50000"/>
                  </a:schemeClr>
                </a:solidFill>
              </a:rPr>
              <a:t>    print(f"\</a:t>
            </a:r>
            <a:r>
              <a:rPr lang="en-US" sz="2000" dirty="0" err="1">
                <a:solidFill>
                  <a:schemeClr val="accent1">
                    <a:lumMod val="50000"/>
                  </a:schemeClr>
                </a:solidFill>
              </a:rPr>
              <a:t>nTeam</a:t>
            </a:r>
            <a:r>
              <a:rPr lang="en-US" sz="2000" dirty="0">
                <a:solidFill>
                  <a:schemeClr val="accent1">
                    <a:lumMod val="50000"/>
                  </a:schemeClr>
                </a:solidFill>
              </a:rPr>
              <a:t>: {team}")</a:t>
            </a:r>
          </a:p>
          <a:p>
            <a:r>
              <a:rPr lang="en-US" sz="2000" dirty="0">
                <a:solidFill>
                  <a:schemeClr val="accent1">
                    <a:lumMod val="50000"/>
                  </a:schemeClr>
                </a:solidFill>
              </a:rPr>
              <a:t>    for role, name in </a:t>
            </a:r>
            <a:r>
              <a:rPr lang="en-US" sz="2000" dirty="0" err="1">
                <a:solidFill>
                  <a:schemeClr val="accent1">
                    <a:lumMod val="50000"/>
                  </a:schemeClr>
                </a:solidFill>
              </a:rPr>
              <a:t>details.items</a:t>
            </a:r>
            <a:r>
              <a:rPr lang="en-US" sz="2000" dirty="0">
                <a:solidFill>
                  <a:schemeClr val="accent1">
                    <a:lumMod val="50000"/>
                  </a:schemeClr>
                </a:solidFill>
              </a:rPr>
              <a:t>():</a:t>
            </a:r>
          </a:p>
          <a:p>
            <a:r>
              <a:rPr lang="en-US" sz="2000" dirty="0">
                <a:solidFill>
                  <a:schemeClr val="accent1">
                    <a:lumMod val="50000"/>
                  </a:schemeClr>
                </a:solidFill>
              </a:rPr>
              <a:t>        print(f"  {role}: {name}")</a:t>
            </a:r>
          </a:p>
          <a:p>
            <a:endParaRPr lang="en-US" sz="2000" dirty="0">
              <a:solidFill>
                <a:schemeClr val="accent1">
                  <a:lumMod val="50000"/>
                </a:schemeClr>
              </a:solidFill>
            </a:endParaRPr>
          </a:p>
          <a:p>
            <a:r>
              <a:rPr lang="en-US" sz="2000" dirty="0">
                <a:solidFill>
                  <a:schemeClr val="accent1">
                    <a:lumMod val="50000"/>
                  </a:schemeClr>
                </a:solidFill>
              </a:rPr>
              <a:t>print(</a:t>
            </a:r>
            <a:r>
              <a:rPr lang="en-US" sz="2000" dirty="0" err="1">
                <a:solidFill>
                  <a:schemeClr val="accent1">
                    <a:lumMod val="50000"/>
                  </a:schemeClr>
                </a:solidFill>
              </a:rPr>
              <a:t>ipl_Teams.get</a:t>
            </a:r>
            <a:r>
              <a:rPr lang="en-US" sz="2000" dirty="0">
                <a:solidFill>
                  <a:schemeClr val="accent1">
                    <a:lumMod val="50000"/>
                  </a:schemeClr>
                </a:solidFill>
              </a:rPr>
              <a:t>("KKR").get("vice cap"))  # Gambhir</a:t>
            </a:r>
          </a:p>
          <a:p>
            <a:r>
              <a:rPr lang="en-US" sz="2000" dirty="0">
                <a:solidFill>
                  <a:schemeClr val="accent1">
                    <a:lumMod val="50000"/>
                  </a:schemeClr>
                </a:solidFill>
              </a:rPr>
              <a:t>print(</a:t>
            </a:r>
            <a:r>
              <a:rPr lang="en-US" sz="2000" dirty="0" err="1">
                <a:solidFill>
                  <a:schemeClr val="accent1">
                    <a:lumMod val="50000"/>
                  </a:schemeClr>
                </a:solidFill>
              </a:rPr>
              <a:t>ipl_Teams.get</a:t>
            </a:r>
            <a:r>
              <a:rPr lang="en-US" sz="2000" dirty="0">
                <a:solidFill>
                  <a:schemeClr val="accent1">
                    <a:lumMod val="50000"/>
                  </a:schemeClr>
                </a:solidFill>
              </a:rPr>
              <a:t>("MI", {}).get("captain"))  # None (no error even if "MI" not present)</a:t>
            </a:r>
          </a:p>
          <a:p>
            <a:pPr algn="ctr"/>
            <a:endParaRPr lang="en-IN" dirty="0"/>
          </a:p>
        </p:txBody>
      </p:sp>
    </p:spTree>
    <p:extLst>
      <p:ext uri="{BB962C8B-B14F-4D97-AF65-F5344CB8AC3E}">
        <p14:creationId xmlns:p14="http://schemas.microsoft.com/office/powerpoint/2010/main" val="3784540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10E1A-7A1C-312A-7752-69A07232FE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94105-FD8F-DA7B-71A0-28BC4DDE67B9}"/>
              </a:ext>
            </a:extLst>
          </p:cNvPr>
          <p:cNvSpPr>
            <a:spLocks noGrp="1"/>
          </p:cNvSpPr>
          <p:nvPr>
            <p:ph idx="1"/>
          </p:nvPr>
        </p:nvSpPr>
        <p:spPr>
          <a:xfrm>
            <a:off x="0" y="9332"/>
            <a:ext cx="12192000" cy="6848668"/>
          </a:xfrm>
        </p:spPr>
        <p:txBody>
          <a:bodyPr>
            <a:normAutofit/>
          </a:bodyPr>
          <a:lstStyle/>
          <a:p>
            <a:pPr marL="3657600" lvl="8" indent="0">
              <a:buNone/>
            </a:pPr>
            <a:r>
              <a:rPr lang="en-US" sz="2000" b="1" u="sng" dirty="0">
                <a:solidFill>
                  <a:schemeClr val="accent2">
                    <a:lumMod val="75000"/>
                  </a:schemeClr>
                </a:solidFill>
              </a:rPr>
              <a:t>Adding Items</a:t>
            </a:r>
            <a:endParaRPr lang="en-IN" sz="2400" b="1" u="sng" dirty="0">
              <a:solidFill>
                <a:schemeClr val="accent2">
                  <a:lumMod val="75000"/>
                </a:schemeClr>
              </a:solidFill>
            </a:endParaRPr>
          </a:p>
          <a:p>
            <a:pPr marL="0" indent="0">
              <a:buNone/>
            </a:pPr>
            <a:r>
              <a:rPr lang="en-US" sz="2000" b="1" dirty="0">
                <a:solidFill>
                  <a:schemeClr val="accent2">
                    <a:lumMod val="75000"/>
                  </a:schemeClr>
                </a:solidFill>
              </a:rPr>
              <a:t>Direct Assignment: </a:t>
            </a:r>
            <a:r>
              <a:rPr lang="en-US" sz="1400" b="0" i="0" dirty="0">
                <a:solidFill>
                  <a:srgbClr val="273239"/>
                </a:solidFill>
                <a:effectLst/>
                <a:latin typeface="Nunito" pitchFamily="2" charset="0"/>
              </a:rPr>
              <a:t> </a:t>
            </a:r>
            <a:r>
              <a:rPr lang="en-US" sz="2000" dirty="0">
                <a:solidFill>
                  <a:schemeClr val="accent1">
                    <a:lumMod val="50000"/>
                  </a:schemeClr>
                </a:solidFill>
              </a:rPr>
              <a:t>directly assigning a value to a key.</a:t>
            </a:r>
          </a:p>
          <a:p>
            <a:pPr marL="0" indent="0">
              <a:buNone/>
            </a:pPr>
            <a:r>
              <a:rPr lang="en-US" sz="2000" b="1" dirty="0">
                <a:solidFill>
                  <a:schemeClr val="accent2">
                    <a:lumMod val="75000"/>
                  </a:schemeClr>
                </a:solidFill>
              </a:rPr>
              <a:t>Ex:</a:t>
            </a:r>
            <a:r>
              <a:rPr lang="en-US" sz="2000" dirty="0">
                <a:solidFill>
                  <a:schemeClr val="accent1">
                    <a:lumMod val="50000"/>
                  </a:schemeClr>
                </a:solidFill>
              </a:rPr>
              <a:t> </a:t>
            </a:r>
            <a:r>
              <a:rPr lang="en-US" sz="2000" dirty="0" err="1">
                <a:solidFill>
                  <a:schemeClr val="accent1">
                    <a:lumMod val="50000"/>
                  </a:schemeClr>
                </a:solidFill>
              </a:rPr>
              <a:t>my_team</a:t>
            </a:r>
            <a:r>
              <a:rPr lang="en-US" sz="2000" dirty="0">
                <a:solidFill>
                  <a:schemeClr val="accent1">
                    <a:lumMod val="50000"/>
                  </a:schemeClr>
                </a:solidFill>
              </a:rPr>
              <a:t> = {"captain": "</a:t>
            </a:r>
            <a:r>
              <a:rPr lang="en-US" sz="2000" dirty="0" err="1">
                <a:solidFill>
                  <a:schemeClr val="accent1">
                    <a:lumMod val="50000"/>
                  </a:schemeClr>
                </a:solidFill>
              </a:rPr>
              <a:t>Rohit","vice</a:t>
            </a:r>
            <a:r>
              <a:rPr lang="en-US" sz="2000" dirty="0">
                <a:solidFill>
                  <a:schemeClr val="accent1">
                    <a:lumMod val="50000"/>
                  </a:schemeClr>
                </a:solidFill>
              </a:rPr>
              <a:t> </a:t>
            </a:r>
            <a:r>
              <a:rPr lang="en-US" sz="2000" dirty="0" err="1">
                <a:solidFill>
                  <a:schemeClr val="accent1">
                    <a:lumMod val="50000"/>
                  </a:schemeClr>
                </a:solidFill>
              </a:rPr>
              <a:t>cap":"Kohli</a:t>
            </a:r>
            <a:r>
              <a:rPr lang="en-US" sz="2000" dirty="0">
                <a:solidFill>
                  <a:schemeClr val="accent1">
                    <a:lumMod val="50000"/>
                  </a:schemeClr>
                </a:solidFill>
              </a:rPr>
              <a:t>"}</a:t>
            </a:r>
          </a:p>
          <a:p>
            <a:pPr marL="0" indent="0">
              <a:buNone/>
            </a:pPr>
            <a:r>
              <a:rPr lang="en-US" sz="2000" dirty="0" err="1">
                <a:solidFill>
                  <a:schemeClr val="accent1">
                    <a:lumMod val="50000"/>
                  </a:schemeClr>
                </a:solidFill>
              </a:rPr>
              <a:t>my_team</a:t>
            </a:r>
            <a:r>
              <a:rPr lang="en-US" sz="2000" dirty="0">
                <a:solidFill>
                  <a:schemeClr val="accent1">
                    <a:lumMod val="50000"/>
                  </a:schemeClr>
                </a:solidFill>
              </a:rPr>
              <a:t>["bowler"]="</a:t>
            </a:r>
            <a:r>
              <a:rPr lang="en-US" sz="2000" dirty="0" err="1">
                <a:solidFill>
                  <a:schemeClr val="accent1">
                    <a:lumMod val="50000"/>
                  </a:schemeClr>
                </a:solidFill>
              </a:rPr>
              <a:t>Bumrah</a:t>
            </a:r>
            <a:r>
              <a:rPr lang="en-US" sz="2000" dirty="0">
                <a:solidFill>
                  <a:schemeClr val="accent1">
                    <a:lumMod val="50000"/>
                  </a:schemeClr>
                </a:solidFill>
              </a:rPr>
              <a:t>"</a:t>
            </a:r>
          </a:p>
          <a:p>
            <a:pPr marL="0" indent="0">
              <a:buNone/>
            </a:pPr>
            <a:r>
              <a:rPr lang="en-US" sz="2000" dirty="0">
                <a:solidFill>
                  <a:schemeClr val="accent1">
                    <a:lumMod val="50000"/>
                  </a:schemeClr>
                </a:solidFill>
              </a:rPr>
              <a:t>print(</a:t>
            </a:r>
            <a:r>
              <a:rPr lang="en-US" sz="2000" dirty="0" err="1">
                <a:solidFill>
                  <a:schemeClr val="accent1">
                    <a:lumMod val="50000"/>
                  </a:schemeClr>
                </a:solidFill>
              </a:rPr>
              <a:t>my_team</a:t>
            </a:r>
            <a:r>
              <a:rPr lang="en-US" sz="2000" dirty="0">
                <a:solidFill>
                  <a:schemeClr val="accent1">
                    <a:lumMod val="50000"/>
                  </a:schemeClr>
                </a:solidFill>
              </a:rPr>
              <a:t>)</a:t>
            </a:r>
          </a:p>
          <a:p>
            <a:pPr marL="0" indent="0">
              <a:buNone/>
            </a:pPr>
            <a:endParaRPr lang="en-US" sz="2000" dirty="0">
              <a:solidFill>
                <a:schemeClr val="accent1">
                  <a:lumMod val="50000"/>
                </a:schemeClr>
              </a:solidFill>
            </a:endParaRPr>
          </a:p>
          <a:p>
            <a:pPr marL="0" indent="0">
              <a:buNone/>
            </a:pPr>
            <a:r>
              <a:rPr lang="en-IN" sz="2000" b="1" dirty="0">
                <a:solidFill>
                  <a:schemeClr val="accent2">
                    <a:lumMod val="75000"/>
                  </a:schemeClr>
                </a:solidFill>
              </a:rPr>
              <a:t>Adding Multiple Items: </a:t>
            </a:r>
            <a:r>
              <a:rPr lang="en-US" sz="2000" dirty="0">
                <a:solidFill>
                  <a:schemeClr val="accent1">
                    <a:lumMod val="50000"/>
                  </a:schemeClr>
                </a:solidFill>
              </a:rPr>
              <a:t>to add multiple items at once.</a:t>
            </a:r>
          </a:p>
          <a:p>
            <a:pPr marL="0" indent="0">
              <a:buNone/>
            </a:pPr>
            <a:r>
              <a:rPr lang="en-US" sz="2000" b="1" dirty="0">
                <a:solidFill>
                  <a:schemeClr val="accent2">
                    <a:lumMod val="75000"/>
                  </a:schemeClr>
                </a:solidFill>
              </a:rPr>
              <a:t>Ex:</a:t>
            </a:r>
            <a:r>
              <a:rPr lang="en-US" sz="2000" dirty="0">
                <a:solidFill>
                  <a:schemeClr val="accent1">
                    <a:lumMod val="50000"/>
                  </a:schemeClr>
                </a:solidFill>
              </a:rPr>
              <a:t> </a:t>
            </a:r>
            <a:r>
              <a:rPr lang="en-US" sz="2000" dirty="0" err="1">
                <a:solidFill>
                  <a:schemeClr val="accent1">
                    <a:lumMod val="50000"/>
                  </a:schemeClr>
                </a:solidFill>
              </a:rPr>
              <a:t>my_team</a:t>
            </a:r>
            <a:r>
              <a:rPr lang="en-US" sz="2000" dirty="0">
                <a:solidFill>
                  <a:schemeClr val="accent1">
                    <a:lumMod val="50000"/>
                  </a:schemeClr>
                </a:solidFill>
              </a:rPr>
              <a:t> = {"captain": "</a:t>
            </a:r>
            <a:r>
              <a:rPr lang="en-US" sz="2000" dirty="0" err="1">
                <a:solidFill>
                  <a:schemeClr val="accent1">
                    <a:lumMod val="50000"/>
                  </a:schemeClr>
                </a:solidFill>
              </a:rPr>
              <a:t>Rohit","vice</a:t>
            </a:r>
            <a:r>
              <a:rPr lang="en-US" sz="2000" dirty="0">
                <a:solidFill>
                  <a:schemeClr val="accent1">
                    <a:lumMod val="50000"/>
                  </a:schemeClr>
                </a:solidFill>
              </a:rPr>
              <a:t> </a:t>
            </a:r>
            <a:r>
              <a:rPr lang="en-US" sz="2000" dirty="0" err="1">
                <a:solidFill>
                  <a:schemeClr val="accent1">
                    <a:lumMod val="50000"/>
                  </a:schemeClr>
                </a:solidFill>
              </a:rPr>
              <a:t>cap":"Kohli</a:t>
            </a:r>
            <a:r>
              <a:rPr lang="en-US" sz="2000" dirty="0">
                <a:solidFill>
                  <a:schemeClr val="accent1">
                    <a:lumMod val="50000"/>
                  </a:schemeClr>
                </a:solidFill>
              </a:rPr>
              <a:t>"}</a:t>
            </a:r>
          </a:p>
          <a:p>
            <a:pPr marL="0" indent="0">
              <a:buNone/>
            </a:pPr>
            <a:r>
              <a:rPr lang="en-US" sz="2000" dirty="0" err="1">
                <a:solidFill>
                  <a:schemeClr val="accent1">
                    <a:lumMod val="50000"/>
                  </a:schemeClr>
                </a:solidFill>
              </a:rPr>
              <a:t>my_team.update</a:t>
            </a:r>
            <a:r>
              <a:rPr lang="en-US" sz="2000" dirty="0">
                <a:solidFill>
                  <a:schemeClr val="accent1">
                    <a:lumMod val="50000"/>
                  </a:schemeClr>
                </a:solidFill>
              </a:rPr>
              <a:t>({"</a:t>
            </a:r>
            <a:r>
              <a:rPr lang="en-US" sz="2000" dirty="0" err="1">
                <a:solidFill>
                  <a:schemeClr val="accent1">
                    <a:lumMod val="50000"/>
                  </a:schemeClr>
                </a:solidFill>
              </a:rPr>
              <a:t>wckeeper</a:t>
            </a:r>
            <a:r>
              <a:rPr lang="en-US" sz="2000" dirty="0">
                <a:solidFill>
                  <a:schemeClr val="accent1">
                    <a:lumMod val="50000"/>
                  </a:schemeClr>
                </a:solidFill>
              </a:rPr>
              <a:t>":"</a:t>
            </a:r>
            <a:r>
              <a:rPr lang="en-US" sz="2000" dirty="0" err="1">
                <a:solidFill>
                  <a:schemeClr val="accent1">
                    <a:lumMod val="50000"/>
                  </a:schemeClr>
                </a:solidFill>
              </a:rPr>
              <a:t>Dhoni","spinner</a:t>
            </a:r>
            <a:r>
              <a:rPr lang="en-US" sz="2000" dirty="0">
                <a:solidFill>
                  <a:schemeClr val="accent1">
                    <a:lumMod val="50000"/>
                  </a:schemeClr>
                </a:solidFill>
              </a:rPr>
              <a:t>": "Jadeja"})</a:t>
            </a:r>
          </a:p>
          <a:p>
            <a:pPr marL="0" indent="0">
              <a:buNone/>
            </a:pPr>
            <a:r>
              <a:rPr lang="en-US" sz="2000" dirty="0">
                <a:solidFill>
                  <a:schemeClr val="accent1">
                    <a:lumMod val="50000"/>
                  </a:schemeClr>
                </a:solidFill>
              </a:rPr>
              <a:t>print(</a:t>
            </a:r>
            <a:r>
              <a:rPr lang="en-US" sz="2000" dirty="0" err="1">
                <a:solidFill>
                  <a:schemeClr val="accent1">
                    <a:lumMod val="50000"/>
                  </a:schemeClr>
                </a:solidFill>
              </a:rPr>
              <a:t>my_team</a:t>
            </a:r>
            <a:r>
              <a:rPr lang="en-US" sz="2000" dirty="0">
                <a:solidFill>
                  <a:schemeClr val="accent1">
                    <a:lumMod val="50000"/>
                  </a:schemeClr>
                </a:solidFill>
              </a:rPr>
              <a:t>)</a:t>
            </a:r>
          </a:p>
          <a:p>
            <a:pPr marL="0" indent="0">
              <a:buNone/>
            </a:pPr>
            <a:endParaRPr lang="en-US" sz="2000" dirty="0">
              <a:solidFill>
                <a:schemeClr val="accent1">
                  <a:lumMod val="50000"/>
                </a:schemeClr>
              </a:solidFill>
            </a:endParaRPr>
          </a:p>
          <a:p>
            <a:pPr marL="0" indent="0">
              <a:buNone/>
            </a:pPr>
            <a:r>
              <a:rPr lang="en-IN" sz="2000" b="1" dirty="0">
                <a:solidFill>
                  <a:schemeClr val="accent2">
                    <a:lumMod val="75000"/>
                  </a:schemeClr>
                </a:solidFill>
              </a:rPr>
              <a:t>Using Dictionary Comprehension: </a:t>
            </a:r>
            <a:r>
              <a:rPr lang="en-US" sz="2000" dirty="0">
                <a:solidFill>
                  <a:schemeClr val="accent1">
                    <a:lumMod val="50000"/>
                  </a:schemeClr>
                </a:solidFill>
              </a:rPr>
              <a:t>add items based on conditions</a:t>
            </a:r>
            <a:endParaRPr lang="en-IN" sz="2000" dirty="0">
              <a:solidFill>
                <a:schemeClr val="accent1">
                  <a:lumMod val="50000"/>
                </a:schemeClr>
              </a:solidFill>
            </a:endParaRPr>
          </a:p>
          <a:p>
            <a:pPr marL="0" indent="0">
              <a:buNone/>
            </a:pPr>
            <a:r>
              <a:rPr lang="en-US" sz="2000" b="1" dirty="0">
                <a:solidFill>
                  <a:schemeClr val="accent2">
                    <a:lumMod val="75000"/>
                  </a:schemeClr>
                </a:solidFill>
              </a:rPr>
              <a:t>Ex:</a:t>
            </a:r>
            <a:r>
              <a:rPr lang="en-US" sz="2000" dirty="0">
                <a:solidFill>
                  <a:schemeClr val="accent1">
                    <a:lumMod val="50000"/>
                  </a:schemeClr>
                </a:solidFill>
              </a:rPr>
              <a:t>d1 = {1: 10, 2: 20, 3: 30,4:40}</a:t>
            </a:r>
          </a:p>
          <a:p>
            <a:pPr marL="0" indent="0">
              <a:buNone/>
            </a:pPr>
            <a:r>
              <a:rPr lang="en-US" sz="2000" dirty="0">
                <a:solidFill>
                  <a:schemeClr val="accent1">
                    <a:lumMod val="50000"/>
                  </a:schemeClr>
                </a:solidFill>
              </a:rPr>
              <a:t>Add items where the key is greater than 2</a:t>
            </a:r>
          </a:p>
          <a:p>
            <a:pPr marL="0" indent="0">
              <a:buNone/>
            </a:pPr>
            <a:r>
              <a:rPr lang="en-US" sz="2000" dirty="0">
                <a:solidFill>
                  <a:schemeClr val="accent1">
                    <a:lumMod val="50000"/>
                  </a:schemeClr>
                </a:solidFill>
              </a:rPr>
              <a:t>d2 = {k: v * 2 for k, v in d1.items() if k &gt; 2}</a:t>
            </a:r>
          </a:p>
          <a:p>
            <a:pPr marL="0" indent="0">
              <a:buNone/>
            </a:pPr>
            <a:r>
              <a:rPr lang="en-US" sz="2000" dirty="0">
                <a:solidFill>
                  <a:schemeClr val="accent1">
                    <a:lumMod val="50000"/>
                  </a:schemeClr>
                </a:solidFill>
              </a:rPr>
              <a:t>print(d2)</a:t>
            </a:r>
            <a:endParaRPr lang="en-IN"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6" name="Rectangle 5">
            <a:extLst>
              <a:ext uri="{FF2B5EF4-FFF2-40B4-BE49-F238E27FC236}">
                <a16:creationId xmlns:a16="http://schemas.microsoft.com/office/drawing/2014/main" id="{E30549C6-5C5C-C5F2-FAB5-69510EFD97EE}"/>
              </a:ext>
            </a:extLst>
          </p:cNvPr>
          <p:cNvSpPr/>
          <p:nvPr/>
        </p:nvSpPr>
        <p:spPr>
          <a:xfrm>
            <a:off x="6838545" y="9332"/>
            <a:ext cx="5353455" cy="68486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IN" sz="2000" b="1" dirty="0">
                <a:solidFill>
                  <a:schemeClr val="accent2">
                    <a:lumMod val="75000"/>
                  </a:schemeClr>
                </a:solidFill>
              </a:rPr>
              <a:t>Using a Loop:</a:t>
            </a:r>
          </a:p>
          <a:p>
            <a:pPr algn="l" fontAlgn="base"/>
            <a:r>
              <a:rPr lang="en-US" sz="2000" b="1" dirty="0">
                <a:solidFill>
                  <a:schemeClr val="accent2">
                    <a:lumMod val="75000"/>
                  </a:schemeClr>
                </a:solidFill>
              </a:rPr>
              <a:t>Ex: </a:t>
            </a:r>
            <a:r>
              <a:rPr lang="en-US" sz="2000" dirty="0">
                <a:solidFill>
                  <a:schemeClr val="accent1">
                    <a:lumMod val="50000"/>
                  </a:schemeClr>
                </a:solidFill>
              </a:rPr>
              <a:t>d = {1: 10, 2: 20, 3: 30}</a:t>
            </a:r>
          </a:p>
          <a:p>
            <a:pPr algn="l" fontAlgn="base"/>
            <a:r>
              <a:rPr lang="en-US" sz="2000" dirty="0">
                <a:solidFill>
                  <a:schemeClr val="accent1">
                    <a:lumMod val="50000"/>
                  </a:schemeClr>
                </a:solidFill>
              </a:rPr>
              <a:t>for </a:t>
            </a:r>
            <a:r>
              <a:rPr lang="en-US" sz="2000" dirty="0" err="1">
                <a:solidFill>
                  <a:schemeClr val="accent1">
                    <a:lumMod val="50000"/>
                  </a:schemeClr>
                </a:solidFill>
              </a:rPr>
              <a:t>i</a:t>
            </a:r>
            <a:r>
              <a:rPr lang="en-US" sz="2000" dirty="0">
                <a:solidFill>
                  <a:schemeClr val="accent1">
                    <a:lumMod val="50000"/>
                  </a:schemeClr>
                </a:solidFill>
              </a:rPr>
              <a:t> in range(4, 6):</a:t>
            </a:r>
          </a:p>
          <a:p>
            <a:pPr algn="l" fontAlgn="base"/>
            <a:r>
              <a:rPr lang="en-US" sz="2000" dirty="0">
                <a:solidFill>
                  <a:schemeClr val="accent1">
                    <a:lumMod val="50000"/>
                  </a:schemeClr>
                </a:solidFill>
              </a:rPr>
              <a:t>    d[</a:t>
            </a:r>
            <a:r>
              <a:rPr lang="en-US" sz="2000" dirty="0" err="1">
                <a:solidFill>
                  <a:schemeClr val="accent1">
                    <a:lumMod val="50000"/>
                  </a:schemeClr>
                </a:solidFill>
              </a:rPr>
              <a:t>i</a:t>
            </a:r>
            <a:r>
              <a:rPr lang="en-US" sz="2000" dirty="0">
                <a:solidFill>
                  <a:schemeClr val="accent1">
                    <a:lumMod val="50000"/>
                  </a:schemeClr>
                </a:solidFill>
              </a:rPr>
              <a:t>] = </a:t>
            </a:r>
            <a:r>
              <a:rPr lang="en-US" sz="2000" dirty="0" err="1">
                <a:solidFill>
                  <a:schemeClr val="accent1">
                    <a:lumMod val="50000"/>
                  </a:schemeClr>
                </a:solidFill>
              </a:rPr>
              <a:t>i</a:t>
            </a:r>
            <a:r>
              <a:rPr lang="en-US" sz="2000" dirty="0">
                <a:solidFill>
                  <a:schemeClr val="accent1">
                    <a:lumMod val="50000"/>
                  </a:schemeClr>
                </a:solidFill>
              </a:rPr>
              <a:t> * 10  # Add new items in a loop</a:t>
            </a:r>
          </a:p>
          <a:p>
            <a:pPr algn="l" fontAlgn="base"/>
            <a:r>
              <a:rPr lang="en-US" sz="2000" dirty="0">
                <a:solidFill>
                  <a:schemeClr val="accent1">
                    <a:lumMod val="50000"/>
                  </a:schemeClr>
                </a:solidFill>
              </a:rPr>
              <a:t>print(d)</a:t>
            </a: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US" sz="2000" dirty="0">
              <a:solidFill>
                <a:schemeClr val="accent1">
                  <a:lumMod val="50000"/>
                </a:schemeClr>
              </a:solidFill>
            </a:endParaRPr>
          </a:p>
          <a:p>
            <a:pPr algn="l" fontAlgn="base"/>
            <a:endParaRPr lang="en-IN" sz="2000" dirty="0">
              <a:solidFill>
                <a:schemeClr val="accent1">
                  <a:lumMod val="50000"/>
                </a:schemeClr>
              </a:solidFill>
            </a:endParaRPr>
          </a:p>
        </p:txBody>
      </p:sp>
    </p:spTree>
    <p:extLst>
      <p:ext uri="{BB962C8B-B14F-4D97-AF65-F5344CB8AC3E}">
        <p14:creationId xmlns:p14="http://schemas.microsoft.com/office/powerpoint/2010/main" val="469007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5FE9-60B9-C8BE-DF1B-DCEFE3F19D43}"/>
              </a:ext>
            </a:extLst>
          </p:cNvPr>
          <p:cNvSpPr>
            <a:spLocks noGrp="1"/>
          </p:cNvSpPr>
          <p:nvPr>
            <p:ph type="title"/>
          </p:nvPr>
        </p:nvSpPr>
        <p:spPr>
          <a:xfrm>
            <a:off x="1520890" y="122530"/>
            <a:ext cx="9405257" cy="745217"/>
          </a:xfrm>
        </p:spPr>
        <p:txBody>
          <a:bodyPr>
            <a:normAutofit fontScale="90000"/>
          </a:bodyPr>
          <a:lstStyle/>
          <a:p>
            <a:r>
              <a:rPr lang="en-US" b="1" u="sng" dirty="0">
                <a:solidFill>
                  <a:schemeClr val="accent2">
                    <a:lumMod val="75000"/>
                  </a:schemeClr>
                </a:solidFill>
              </a:rPr>
              <a:t>Stake Holders in Software Program Life Cycle</a:t>
            </a:r>
            <a:endParaRPr lang="en-IN" b="1" u="sng" dirty="0">
              <a:solidFill>
                <a:schemeClr val="accent2">
                  <a:lumMod val="75000"/>
                </a:schemeClr>
              </a:solidFill>
            </a:endParaRPr>
          </a:p>
        </p:txBody>
      </p:sp>
      <p:sp>
        <p:nvSpPr>
          <p:cNvPr id="8" name="Rectangle: Rounded Corners 7">
            <a:extLst>
              <a:ext uri="{FF2B5EF4-FFF2-40B4-BE49-F238E27FC236}">
                <a16:creationId xmlns:a16="http://schemas.microsoft.com/office/drawing/2014/main" id="{C524D7A8-95D3-9617-9CB5-E719A28ADC42}"/>
              </a:ext>
            </a:extLst>
          </p:cNvPr>
          <p:cNvSpPr/>
          <p:nvPr/>
        </p:nvSpPr>
        <p:spPr>
          <a:xfrm>
            <a:off x="0" y="867747"/>
            <a:ext cx="12192000" cy="599025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u="sng" dirty="0">
              <a:solidFill>
                <a:srgbClr val="C00000"/>
              </a:solidFill>
              <a:latin typeface="Nunito" pitchFamily="2" charset="0"/>
            </a:endParaRP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Project Manager &amp; Client</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Stake Holders: SME, End User, BA, Owners</a:t>
            </a:r>
          </a:p>
          <a:p>
            <a:pPr marL="285750" indent="-285750" algn="ctr">
              <a:lnSpc>
                <a:spcPct val="200000"/>
              </a:lnSpc>
              <a:buFont typeface="Wingdings" panose="05000000000000000000" pitchFamily="2" charset="2"/>
              <a:buChar char="Ø"/>
            </a:pPr>
            <a:r>
              <a:rPr lang="en-US" dirty="0">
                <a:solidFill>
                  <a:schemeClr val="accent1">
                    <a:lumMod val="50000"/>
                  </a:schemeClr>
                </a:solidFill>
                <a:latin typeface="Nunito" pitchFamily="2" charset="0"/>
              </a:rPr>
              <a:t>UI/UX (Design)</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Front End, Back End &amp; Full Stack Developers (Development)</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Testers (Testing)</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Devops (Deployment)</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Production Support Engineer (After Deployment)</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Data Base Engineer (Maintain Data)</a:t>
            </a:r>
          </a:p>
          <a:p>
            <a:pPr marL="285750" indent="-285750" algn="ctr">
              <a:lnSpc>
                <a:spcPct val="200000"/>
              </a:lnSpc>
              <a:buFont typeface="Wingdings" panose="05000000000000000000" pitchFamily="2" charset="2"/>
              <a:buChar char="Ø"/>
            </a:pPr>
            <a:r>
              <a:rPr lang="en-IN" dirty="0">
                <a:solidFill>
                  <a:schemeClr val="accent1">
                    <a:lumMod val="50000"/>
                  </a:schemeClr>
                </a:solidFill>
                <a:latin typeface="Nunito" pitchFamily="2" charset="0"/>
              </a:rPr>
              <a:t>Network Engineer (Protocols, Trouble shooting, Security)</a:t>
            </a:r>
          </a:p>
          <a:p>
            <a:pPr marL="285750" indent="-285750" algn="ctr">
              <a:buFont typeface="Wingdings" panose="05000000000000000000" pitchFamily="2" charset="2"/>
              <a:buChar char="Ø"/>
            </a:pPr>
            <a:endParaRPr lang="en-IN" dirty="0">
              <a:solidFill>
                <a:schemeClr val="accent1">
                  <a:lumMod val="50000"/>
                </a:schemeClr>
              </a:solidFill>
              <a:latin typeface="Nunito" pitchFamily="2" charset="0"/>
            </a:endParaRPr>
          </a:p>
          <a:p>
            <a:pPr marL="285750" indent="-285750" algn="ctr">
              <a:buFont typeface="Wingdings" panose="05000000000000000000" pitchFamily="2" charset="2"/>
              <a:buChar char="Ø"/>
            </a:pPr>
            <a:endParaRPr lang="en-IN" dirty="0">
              <a:solidFill>
                <a:schemeClr val="accent1">
                  <a:lumMod val="50000"/>
                </a:schemeClr>
              </a:solidFill>
              <a:latin typeface="Nunito" pitchFamily="2" charset="0"/>
            </a:endParaRPr>
          </a:p>
          <a:p>
            <a:pPr marL="285750" indent="-285750" algn="ctr">
              <a:buFont typeface="Wingdings" panose="05000000000000000000" pitchFamily="2" charset="2"/>
              <a:buChar char="Ø"/>
            </a:pPr>
            <a:endParaRPr lang="en-IN" dirty="0">
              <a:solidFill>
                <a:schemeClr val="accent1">
                  <a:lumMod val="50000"/>
                </a:schemeClr>
              </a:solidFill>
              <a:latin typeface="Nunito" pitchFamily="2" charset="0"/>
            </a:endParaRPr>
          </a:p>
          <a:p>
            <a:pPr marL="285750" indent="-285750" algn="ctr">
              <a:buFont typeface="Wingdings" panose="05000000000000000000" pitchFamily="2" charset="2"/>
              <a:buChar char="Ø"/>
            </a:pPr>
            <a:endParaRPr lang="en-IN" dirty="0">
              <a:solidFill>
                <a:schemeClr val="accent1">
                  <a:lumMod val="50000"/>
                </a:schemeClr>
              </a:solidFill>
              <a:latin typeface="Nunito" pitchFamily="2" charset="0"/>
            </a:endParaRPr>
          </a:p>
          <a:p>
            <a:pPr marL="285750" indent="-285750" algn="ctr">
              <a:buFont typeface="Wingdings" panose="05000000000000000000" pitchFamily="2" charset="2"/>
              <a:buChar char="Ø"/>
            </a:pPr>
            <a:endParaRPr lang="en-IN" dirty="0">
              <a:solidFill>
                <a:schemeClr val="accent1">
                  <a:lumMod val="50000"/>
                </a:schemeClr>
              </a:solidFill>
              <a:latin typeface="Nunito" pitchFamily="2" charset="0"/>
            </a:endParaRPr>
          </a:p>
          <a:p>
            <a:pPr algn="ctr"/>
            <a:r>
              <a:rPr lang="en-IN" b="1" dirty="0">
                <a:solidFill>
                  <a:schemeClr val="accent1">
                    <a:lumMod val="50000"/>
                  </a:schemeClr>
                </a:solidFill>
                <a:latin typeface="Nunito" pitchFamily="2" charset="0"/>
              </a:rPr>
              <a:t> </a:t>
            </a:r>
          </a:p>
        </p:txBody>
      </p:sp>
    </p:spTree>
    <p:extLst>
      <p:ext uri="{BB962C8B-B14F-4D97-AF65-F5344CB8AC3E}">
        <p14:creationId xmlns:p14="http://schemas.microsoft.com/office/powerpoint/2010/main" val="1219049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B99E03-1A0E-0755-265E-1AD1C7D11972}"/>
              </a:ext>
            </a:extLst>
          </p:cNvPr>
          <p:cNvSpPr txBox="1"/>
          <p:nvPr/>
        </p:nvSpPr>
        <p:spPr>
          <a:xfrm>
            <a:off x="1274322" y="1352146"/>
            <a:ext cx="9747115" cy="3477875"/>
          </a:xfrm>
          <a:prstGeom prst="rect">
            <a:avLst/>
          </a:prstGeom>
          <a:noFill/>
        </p:spPr>
        <p:txBody>
          <a:bodyPr wrap="square">
            <a:spAutoFit/>
          </a:bodyPr>
          <a:lstStyle/>
          <a:p>
            <a:pPr algn="l"/>
            <a:r>
              <a:rPr lang="en-US" sz="4400" b="1" i="0" dirty="0">
                <a:solidFill>
                  <a:srgbClr val="00B050"/>
                </a:solidFill>
                <a:effectLst/>
                <a:highlight>
                  <a:srgbClr val="FFFFFF"/>
                </a:highlight>
                <a:latin typeface="open sans" panose="020B0606030504020204" pitchFamily="34" charset="0"/>
              </a:rPr>
              <a:t>“You can teach a student a lesson for a day; but if you can teach him to learn by creating curiosity, he will continue the learning process as long as he lives.”</a:t>
            </a:r>
          </a:p>
        </p:txBody>
      </p:sp>
    </p:spTree>
    <p:extLst>
      <p:ext uri="{BB962C8B-B14F-4D97-AF65-F5344CB8AC3E}">
        <p14:creationId xmlns:p14="http://schemas.microsoft.com/office/powerpoint/2010/main" val="1691104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3657600" lvl="8" indent="0">
              <a:buNone/>
            </a:pPr>
            <a:r>
              <a:rPr lang="en-IN" sz="3200" b="1" u="sng" dirty="0">
                <a:solidFill>
                  <a:schemeClr val="accent2">
                    <a:lumMod val="75000"/>
                  </a:schemeClr>
                </a:solidFill>
              </a:rPr>
              <a:t>Dictionaries</a:t>
            </a:r>
          </a:p>
          <a:p>
            <a:pPr marL="0" indent="0">
              <a:buNone/>
            </a:pPr>
            <a:r>
              <a:rPr lang="en-US" sz="2400" b="1" u="sng" dirty="0">
                <a:solidFill>
                  <a:schemeClr val="accent2">
                    <a:lumMod val="75000"/>
                  </a:schemeClr>
                </a:solidFill>
              </a:rPr>
              <a:t>Change Values</a:t>
            </a:r>
          </a:p>
          <a:p>
            <a:pPr>
              <a:buFont typeface="Wingdings" panose="05000000000000000000" pitchFamily="2" charset="2"/>
              <a:buChar char="Ø"/>
            </a:pPr>
            <a:r>
              <a:rPr lang="en-US" sz="2000" dirty="0">
                <a:solidFill>
                  <a:schemeClr val="accent1">
                    <a:lumMod val="50000"/>
                  </a:schemeClr>
                </a:solidFill>
              </a:rPr>
              <a:t>change the value of a item by referring its key</a:t>
            </a:r>
          </a:p>
          <a:p>
            <a:pPr>
              <a:buFont typeface="Wingdings" panose="05000000000000000000" pitchFamily="2" charset="2"/>
              <a:buChar char="Ø"/>
            </a:pPr>
            <a:r>
              <a:rPr lang="en-US" sz="2000" dirty="0">
                <a:solidFill>
                  <a:schemeClr val="accent1">
                    <a:lumMod val="50000"/>
                  </a:schemeClr>
                </a:solidFill>
              </a:rPr>
              <a:t>update the dictionary with the items from the given argument.</a:t>
            </a:r>
          </a:p>
          <a:p>
            <a:pPr>
              <a:buFont typeface="Wingdings" panose="05000000000000000000" pitchFamily="2" charset="2"/>
              <a:buChar char="Ø"/>
            </a:pPr>
            <a:endParaRPr lang="en-US" sz="2000" dirty="0">
              <a:solidFill>
                <a:schemeClr val="accent1">
                  <a:lumMod val="50000"/>
                </a:schemeClr>
              </a:solidFill>
            </a:endParaRPr>
          </a:p>
          <a:p>
            <a:pPr marL="0" indent="0">
              <a:buNone/>
            </a:pPr>
            <a:r>
              <a:rPr lang="en-US" sz="2400" b="1" u="sng" dirty="0">
                <a:solidFill>
                  <a:schemeClr val="accent2">
                    <a:lumMod val="75000"/>
                  </a:schemeClr>
                </a:solidFill>
              </a:rPr>
              <a:t>Removing Items</a:t>
            </a:r>
          </a:p>
          <a:p>
            <a:pPr>
              <a:buFont typeface="Wingdings" panose="05000000000000000000" pitchFamily="2" charset="2"/>
              <a:buChar char="Ø"/>
            </a:pPr>
            <a:r>
              <a:rPr lang="en-US" sz="2000" dirty="0">
                <a:solidFill>
                  <a:schemeClr val="accent1">
                    <a:lumMod val="50000"/>
                  </a:schemeClr>
                </a:solidFill>
              </a:rPr>
              <a:t>Pop method: removes the item with the specified key</a:t>
            </a:r>
          </a:p>
          <a:p>
            <a:pPr>
              <a:buFont typeface="Wingdings" panose="05000000000000000000" pitchFamily="2" charset="2"/>
              <a:buChar char="Ø"/>
            </a:pPr>
            <a:r>
              <a:rPr lang="en-US" sz="2000" dirty="0">
                <a:solidFill>
                  <a:schemeClr val="accent1">
                    <a:lumMod val="50000"/>
                  </a:schemeClr>
                </a:solidFill>
              </a:rPr>
              <a:t>Del method:  removes the item with the specified key</a:t>
            </a:r>
          </a:p>
          <a:p>
            <a:pPr>
              <a:buFont typeface="Wingdings" panose="05000000000000000000" pitchFamily="2" charset="2"/>
              <a:buChar char="Ø"/>
            </a:pPr>
            <a:r>
              <a:rPr lang="en-US" sz="2000" dirty="0">
                <a:solidFill>
                  <a:schemeClr val="accent1">
                    <a:lumMod val="50000"/>
                  </a:schemeClr>
                </a:solidFill>
              </a:rPr>
              <a:t>Clear method: empties the dictionary</a:t>
            </a:r>
          </a:p>
          <a:p>
            <a:pPr>
              <a:buFont typeface="Wingdings" panose="05000000000000000000" pitchFamily="2" charset="2"/>
              <a:buChar char="Ø"/>
            </a:pPr>
            <a:endParaRPr lang="en-US" sz="2000" dirty="0">
              <a:solidFill>
                <a:schemeClr val="accent1">
                  <a:lumMod val="50000"/>
                </a:schemeClr>
              </a:solidFill>
            </a:endParaRPr>
          </a:p>
          <a:p>
            <a:pPr marL="0" indent="0">
              <a:buNone/>
            </a:pPr>
            <a:r>
              <a:rPr lang="en-US" sz="2400" b="1" u="sng" dirty="0">
                <a:solidFill>
                  <a:schemeClr val="accent2">
                    <a:lumMod val="75000"/>
                  </a:schemeClr>
                </a:solidFill>
              </a:rPr>
              <a:t>Loop Through a Dictionary</a:t>
            </a:r>
          </a:p>
          <a:p>
            <a:pPr>
              <a:buFont typeface="Wingdings" panose="05000000000000000000" pitchFamily="2" charset="2"/>
              <a:buChar char="Ø"/>
            </a:pPr>
            <a:r>
              <a:rPr lang="en-US" sz="2000" dirty="0">
                <a:solidFill>
                  <a:schemeClr val="accent1">
                    <a:lumMod val="50000"/>
                  </a:schemeClr>
                </a:solidFill>
              </a:rPr>
              <a:t>Loop through a dictionary by for loop to access items</a:t>
            </a:r>
          </a:p>
          <a:p>
            <a:pPr>
              <a:buFont typeface="Wingdings" panose="05000000000000000000" pitchFamily="2" charset="2"/>
              <a:buChar char="Ø"/>
            </a:pPr>
            <a:r>
              <a:rPr lang="en-US" sz="2000" dirty="0">
                <a:solidFill>
                  <a:schemeClr val="accent1">
                    <a:lumMod val="50000"/>
                  </a:schemeClr>
                </a:solidFill>
              </a:rPr>
              <a:t>Values method to return values of dictionary</a:t>
            </a:r>
          </a:p>
          <a:p>
            <a:pPr>
              <a:buFont typeface="Wingdings" panose="05000000000000000000" pitchFamily="2" charset="2"/>
              <a:buChar char="Ø"/>
            </a:pPr>
            <a:r>
              <a:rPr lang="en-US" sz="2000" dirty="0">
                <a:solidFill>
                  <a:schemeClr val="accent1">
                    <a:lumMod val="50000"/>
                  </a:schemeClr>
                </a:solidFill>
              </a:rPr>
              <a:t>Item method to loop through values and keys</a:t>
            </a: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b="1" dirty="0">
                <a:solidFill>
                  <a:schemeClr val="tx2">
                    <a:lumMod val="75000"/>
                  </a:schemeClr>
                </a:solidFill>
              </a:rPr>
              <a:t>my_team = {</a:t>
            </a:r>
          </a:p>
          <a:p>
            <a:pPr algn="ctr">
              <a:lnSpc>
                <a:spcPct val="150000"/>
              </a:lnSpc>
            </a:pPr>
            <a:r>
              <a:rPr lang="en-US" b="1" dirty="0">
                <a:solidFill>
                  <a:schemeClr val="tx2">
                    <a:lumMod val="75000"/>
                  </a:schemeClr>
                </a:solidFill>
              </a:rPr>
              <a:t>  “captain": “Rohit",</a:t>
            </a:r>
          </a:p>
          <a:p>
            <a:pPr algn="ctr">
              <a:lnSpc>
                <a:spcPct val="150000"/>
              </a:lnSpc>
            </a:pPr>
            <a:r>
              <a:rPr lang="en-US" b="1" dirty="0">
                <a:solidFill>
                  <a:schemeClr val="tx2">
                    <a:lumMod val="75000"/>
                  </a:schemeClr>
                </a:solidFill>
              </a:rPr>
              <a:t>  “vice cap": “Kohli",</a:t>
            </a:r>
          </a:p>
          <a:p>
            <a:pPr algn="ctr">
              <a:lnSpc>
                <a:spcPct val="150000"/>
              </a:lnSpc>
            </a:pPr>
            <a:r>
              <a:rPr lang="en-US" b="1" dirty="0">
                <a:solidFill>
                  <a:schemeClr val="tx2">
                    <a:lumMod val="75000"/>
                  </a:schemeClr>
                </a:solidFill>
              </a:rPr>
              <a:t>  “wckeeper": “Dhoni”</a:t>
            </a:r>
          </a:p>
          <a:p>
            <a:pPr algn="ctr">
              <a:lnSpc>
                <a:spcPct val="150000"/>
              </a:lnSpc>
            </a:pPr>
            <a:r>
              <a:rPr lang="en-US" b="1" dirty="0">
                <a:solidFill>
                  <a:schemeClr val="tx2">
                    <a:lumMod val="75000"/>
                  </a:schemeClr>
                </a:solidFill>
              </a:rPr>
              <a:t>“leg spinner": “Chahal”</a:t>
            </a:r>
          </a:p>
          <a:p>
            <a:pPr algn="ctr">
              <a:lnSpc>
                <a:spcPct val="150000"/>
              </a:lnSpc>
            </a:pPr>
            <a:r>
              <a:rPr lang="en-US" b="1" dirty="0">
                <a:solidFill>
                  <a:schemeClr val="tx2">
                    <a:lumMod val="75000"/>
                  </a:schemeClr>
                </a:solidFill>
              </a:rPr>
              <a:t>“off spinner": “Aswin”</a:t>
            </a:r>
          </a:p>
          <a:p>
            <a:pPr algn="ctr">
              <a:lnSpc>
                <a:spcPct val="150000"/>
              </a:lnSpc>
            </a:pPr>
            <a:r>
              <a:rPr lang="en-US" b="1" dirty="0">
                <a:solidFill>
                  <a:schemeClr val="tx2">
                    <a:lumMod val="75000"/>
                  </a:schemeClr>
                </a:solidFill>
              </a:rPr>
              <a:t>}</a:t>
            </a:r>
          </a:p>
          <a:p>
            <a:pPr algn="ctr">
              <a:lnSpc>
                <a:spcPct val="150000"/>
              </a:lnSpc>
            </a:pPr>
            <a:r>
              <a:rPr lang="en-US" b="1" dirty="0" err="1">
                <a:solidFill>
                  <a:schemeClr val="tx2">
                    <a:lumMod val="75000"/>
                  </a:schemeClr>
                </a:solidFill>
              </a:rPr>
              <a:t>my_team</a:t>
            </a:r>
            <a:r>
              <a:rPr lang="en-US" b="1" dirty="0">
                <a:solidFill>
                  <a:schemeClr val="tx2">
                    <a:lumMod val="75000"/>
                  </a:schemeClr>
                </a:solidFill>
              </a:rPr>
              <a:t>[“captain”]= “kohli”</a:t>
            </a:r>
          </a:p>
          <a:p>
            <a:pPr algn="ctr">
              <a:lnSpc>
                <a:spcPct val="150000"/>
              </a:lnSpc>
            </a:pPr>
            <a:r>
              <a:rPr lang="en-US" b="1" dirty="0">
                <a:solidFill>
                  <a:schemeClr val="tx2">
                    <a:lumMod val="75000"/>
                  </a:schemeClr>
                </a:solidFill>
              </a:rPr>
              <a:t>my_team.update({“</a:t>
            </a:r>
            <a:r>
              <a:rPr lang="en-US" b="1" dirty="0" err="1">
                <a:solidFill>
                  <a:schemeClr val="tx2">
                    <a:lumMod val="75000"/>
                  </a:schemeClr>
                </a:solidFill>
              </a:rPr>
              <a:t>wckeeper</a:t>
            </a:r>
            <a:r>
              <a:rPr lang="en-US" b="1" dirty="0">
                <a:solidFill>
                  <a:schemeClr val="tx2">
                    <a:lumMod val="75000"/>
                  </a:schemeClr>
                </a:solidFill>
              </a:rPr>
              <a:t>”:Karthik})for x in my_team : print(x)</a:t>
            </a:r>
          </a:p>
          <a:p>
            <a:pPr algn="ctr">
              <a:lnSpc>
                <a:spcPct val="150000"/>
              </a:lnSpc>
            </a:pPr>
            <a:r>
              <a:rPr lang="en-IN" b="1" dirty="0">
                <a:solidFill>
                  <a:schemeClr val="tx2">
                    <a:lumMod val="75000"/>
                  </a:schemeClr>
                </a:solidFill>
              </a:rPr>
              <a:t> print(</a:t>
            </a:r>
            <a:r>
              <a:rPr lang="en-US" b="1" dirty="0" err="1">
                <a:solidFill>
                  <a:schemeClr val="tx2">
                    <a:lumMod val="75000"/>
                  </a:schemeClr>
                </a:solidFill>
              </a:rPr>
              <a:t>my_team</a:t>
            </a:r>
            <a:r>
              <a:rPr lang="en-IN" b="1" dirty="0">
                <a:solidFill>
                  <a:schemeClr val="tx2">
                    <a:lumMod val="75000"/>
                  </a:schemeClr>
                </a:solidFill>
              </a:rPr>
              <a:t>[x])</a:t>
            </a:r>
          </a:p>
          <a:p>
            <a:pPr algn="ctr"/>
            <a:r>
              <a:rPr lang="en-US" b="1" dirty="0">
                <a:solidFill>
                  <a:schemeClr val="tx2">
                    <a:lumMod val="75000"/>
                  </a:schemeClr>
                </a:solidFill>
              </a:rPr>
              <a:t>for x, y in </a:t>
            </a:r>
            <a:r>
              <a:rPr lang="en-US" b="1" dirty="0" err="1">
                <a:solidFill>
                  <a:schemeClr val="tx2">
                    <a:lumMod val="75000"/>
                  </a:schemeClr>
                </a:solidFill>
              </a:rPr>
              <a:t>my_team.items</a:t>
            </a:r>
            <a:r>
              <a:rPr lang="en-US" b="1" dirty="0">
                <a:solidFill>
                  <a:schemeClr val="tx2">
                    <a:lumMod val="75000"/>
                  </a:schemeClr>
                </a:solidFill>
              </a:rPr>
              <a:t>():</a:t>
            </a:r>
          </a:p>
          <a:p>
            <a:pPr algn="ctr"/>
            <a:r>
              <a:rPr lang="en-US" b="1" dirty="0">
                <a:solidFill>
                  <a:schemeClr val="tx2">
                    <a:lumMod val="75000"/>
                  </a:schemeClr>
                </a:solidFill>
              </a:rPr>
              <a:t>  print(x, y)</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3256883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0F33-3F11-3704-FC76-02B4D00346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59CA7-9EAE-7E94-123D-D2C62716A177}"/>
              </a:ext>
            </a:extLst>
          </p:cNvPr>
          <p:cNvSpPr>
            <a:spLocks noGrp="1"/>
          </p:cNvSpPr>
          <p:nvPr>
            <p:ph idx="1"/>
          </p:nvPr>
        </p:nvSpPr>
        <p:spPr>
          <a:xfrm>
            <a:off x="0" y="9332"/>
            <a:ext cx="12192000" cy="6848668"/>
          </a:xfrm>
        </p:spPr>
        <p:txBody>
          <a:bodyPr>
            <a:normAutofit lnSpcReduction="10000"/>
          </a:bodyPr>
          <a:lstStyle/>
          <a:p>
            <a:pPr marL="3657600" lvl="8" indent="0">
              <a:buNone/>
            </a:pPr>
            <a:r>
              <a:rPr lang="en-IN" sz="3200" b="1" u="sng" dirty="0">
                <a:solidFill>
                  <a:schemeClr val="accent2">
                    <a:lumMod val="75000"/>
                  </a:schemeClr>
                </a:solidFill>
              </a:rPr>
              <a:t>Dictionaries</a:t>
            </a:r>
          </a:p>
          <a:p>
            <a:pPr marL="0" indent="0">
              <a:buNone/>
            </a:pPr>
            <a:r>
              <a:rPr lang="en-US" sz="2000" b="1" u="sng" dirty="0">
                <a:solidFill>
                  <a:schemeClr val="accent2">
                    <a:lumMod val="75000"/>
                  </a:schemeClr>
                </a:solidFill>
              </a:rPr>
              <a:t>Adding Multiple Items</a:t>
            </a:r>
          </a:p>
          <a:p>
            <a:pPr>
              <a:buFont typeface="Wingdings" panose="05000000000000000000" pitchFamily="2" charset="2"/>
              <a:buChar char="Ø"/>
            </a:pPr>
            <a:r>
              <a:rPr lang="en-US" sz="2000" dirty="0">
                <a:solidFill>
                  <a:schemeClr val="accent1">
                    <a:lumMod val="50000"/>
                  </a:schemeClr>
                </a:solidFill>
              </a:rPr>
              <a:t>change the value of a item by referring its key</a:t>
            </a:r>
          </a:p>
          <a:p>
            <a:pPr marL="0" indent="0">
              <a:buNone/>
            </a:pPr>
            <a:r>
              <a:rPr lang="en-US" sz="2000" b="1" dirty="0">
                <a:solidFill>
                  <a:schemeClr val="accent2">
                    <a:lumMod val="75000"/>
                  </a:schemeClr>
                </a:solidFill>
              </a:rPr>
              <a:t>Ex: </a:t>
            </a:r>
            <a:r>
              <a:rPr lang="en-US" sz="2000" dirty="0" err="1">
                <a:solidFill>
                  <a:schemeClr val="accent1">
                    <a:lumMod val="50000"/>
                  </a:schemeClr>
                </a:solidFill>
              </a:rPr>
              <a:t>dict</a:t>
            </a:r>
            <a:r>
              <a:rPr lang="en-US" sz="2000" dirty="0">
                <a:solidFill>
                  <a:schemeClr val="accent1">
                    <a:lumMod val="50000"/>
                  </a:schemeClr>
                </a:solidFill>
              </a:rPr>
              <a:t> = {1: 10, 2: 20, 3: 30}</a:t>
            </a:r>
          </a:p>
          <a:p>
            <a:pPr marL="0" indent="0">
              <a:buNone/>
            </a:pPr>
            <a:r>
              <a:rPr lang="en-US" sz="2000" dirty="0" err="1">
                <a:solidFill>
                  <a:schemeClr val="accent1">
                    <a:lumMod val="50000"/>
                  </a:schemeClr>
                </a:solidFill>
              </a:rPr>
              <a:t>dict.update</a:t>
            </a:r>
            <a:r>
              <a:rPr lang="en-US" sz="2000" dirty="0">
                <a:solidFill>
                  <a:schemeClr val="accent1">
                    <a:lumMod val="50000"/>
                  </a:schemeClr>
                </a:solidFill>
              </a:rPr>
              <a:t>({4: 40, 5: 50})</a:t>
            </a:r>
          </a:p>
          <a:p>
            <a:pPr marL="0" indent="0">
              <a:buNone/>
            </a:pPr>
            <a:r>
              <a:rPr lang="en-US" sz="2000" dirty="0">
                <a:solidFill>
                  <a:schemeClr val="accent1">
                    <a:lumMod val="50000"/>
                  </a:schemeClr>
                </a:solidFill>
              </a:rPr>
              <a:t>print(</a:t>
            </a:r>
            <a:r>
              <a:rPr lang="en-US" sz="2000" dirty="0" err="1">
                <a:solidFill>
                  <a:schemeClr val="accent1">
                    <a:lumMod val="50000"/>
                  </a:schemeClr>
                </a:solidFill>
              </a:rPr>
              <a:t>dict</a:t>
            </a:r>
            <a:r>
              <a:rPr lang="en-US" sz="2000" dirty="0">
                <a:solidFill>
                  <a:schemeClr val="accent1">
                    <a:lumMod val="50000"/>
                  </a:schemeClr>
                </a:solidFill>
              </a:rPr>
              <a:t>)</a:t>
            </a:r>
          </a:p>
          <a:p>
            <a:pPr marL="0" indent="0">
              <a:buNone/>
            </a:pPr>
            <a:endParaRPr lang="en-IN" sz="2000" b="1" u="sng" dirty="0">
              <a:solidFill>
                <a:schemeClr val="accent2">
                  <a:lumMod val="75000"/>
                </a:schemeClr>
              </a:solidFill>
            </a:endParaRPr>
          </a:p>
          <a:p>
            <a:pPr marL="0" indent="0">
              <a:buNone/>
            </a:pPr>
            <a:r>
              <a:rPr lang="en-IN" sz="2000" b="1" u="sng" dirty="0">
                <a:solidFill>
                  <a:schemeClr val="accent2">
                    <a:lumMod val="75000"/>
                  </a:schemeClr>
                </a:solidFill>
              </a:rPr>
              <a:t>setdefault() Method</a:t>
            </a:r>
          </a:p>
          <a:p>
            <a:pPr marL="0" indent="0">
              <a:buNone/>
            </a:pPr>
            <a:r>
              <a:rPr lang="en-US" sz="2000" dirty="0">
                <a:solidFill>
                  <a:schemeClr val="accent1">
                    <a:lumMod val="50000"/>
                  </a:schemeClr>
                </a:solidFill>
              </a:rPr>
              <a:t>d = {1: 10, 2: 20, 3: 30}</a:t>
            </a:r>
          </a:p>
          <a:p>
            <a:pPr marL="0" indent="0">
              <a:buNone/>
            </a:pPr>
            <a:r>
              <a:rPr lang="en-US" sz="2000" dirty="0" err="1">
                <a:solidFill>
                  <a:schemeClr val="accent1">
                    <a:lumMod val="50000"/>
                  </a:schemeClr>
                </a:solidFill>
              </a:rPr>
              <a:t>d.setdefault</a:t>
            </a:r>
            <a:r>
              <a:rPr lang="en-US" sz="2000" dirty="0">
                <a:solidFill>
                  <a:schemeClr val="accent1">
                    <a:lumMod val="50000"/>
                  </a:schemeClr>
                </a:solidFill>
              </a:rPr>
              <a:t>(3, 30)</a:t>
            </a:r>
          </a:p>
          <a:p>
            <a:pPr marL="0" indent="0">
              <a:buNone/>
            </a:pPr>
            <a:r>
              <a:rPr lang="en-US" sz="2000" dirty="0" err="1">
                <a:solidFill>
                  <a:schemeClr val="accent1">
                    <a:lumMod val="50000"/>
                  </a:schemeClr>
                </a:solidFill>
              </a:rPr>
              <a:t>d.setdefault</a:t>
            </a:r>
            <a:r>
              <a:rPr lang="en-US" sz="2000" dirty="0">
                <a:solidFill>
                  <a:schemeClr val="accent1">
                    <a:lumMod val="50000"/>
                  </a:schemeClr>
                </a:solidFill>
              </a:rPr>
              <a:t>(6,50)</a:t>
            </a:r>
          </a:p>
          <a:p>
            <a:pPr marL="0" indent="0">
              <a:buNone/>
            </a:pPr>
            <a:r>
              <a:rPr lang="en-US" sz="2000" dirty="0">
                <a:solidFill>
                  <a:schemeClr val="accent1">
                    <a:lumMod val="50000"/>
                  </a:schemeClr>
                </a:solidFill>
              </a:rPr>
              <a:t>print(d)</a:t>
            </a:r>
          </a:p>
          <a:p>
            <a:pPr marL="0" indent="0">
              <a:buNone/>
            </a:pPr>
            <a:endParaRPr lang="en-US" sz="2000" dirty="0">
              <a:solidFill>
                <a:schemeClr val="accent1">
                  <a:lumMod val="50000"/>
                </a:schemeClr>
              </a:solidFill>
            </a:endParaRPr>
          </a:p>
          <a:p>
            <a:pPr marL="0" indent="0">
              <a:buNone/>
            </a:pPr>
            <a:r>
              <a:rPr lang="en-US" sz="2000" b="1" u="sng" dirty="0">
                <a:solidFill>
                  <a:schemeClr val="accent2">
                    <a:lumMod val="75000"/>
                  </a:schemeClr>
                </a:solidFill>
              </a:rPr>
              <a:t>Note:</a:t>
            </a:r>
          </a:p>
          <a:p>
            <a:pPr marL="0" indent="0">
              <a:buNone/>
            </a:pPr>
            <a:r>
              <a:rPr lang="en-US" sz="2000" b="1" dirty="0">
                <a:solidFill>
                  <a:schemeClr val="accent1">
                    <a:lumMod val="50000"/>
                  </a:schemeClr>
                </a:solidFill>
              </a:rPr>
              <a:t>keys are case sensitive: </a:t>
            </a:r>
            <a:r>
              <a:rPr lang="en-US" sz="2000" dirty="0">
                <a:solidFill>
                  <a:schemeClr val="accent1">
                    <a:lumMod val="50000"/>
                  </a:schemeClr>
                </a:solidFill>
              </a:rPr>
              <a:t>same name but different cases of Key will be treated distinctly.</a:t>
            </a:r>
          </a:p>
          <a:p>
            <a:pPr marL="0" indent="0">
              <a:buNone/>
            </a:pPr>
            <a:r>
              <a:rPr lang="en-US" sz="2000" b="1" dirty="0">
                <a:solidFill>
                  <a:schemeClr val="accent1">
                    <a:lumMod val="50000"/>
                  </a:schemeClr>
                </a:solidFill>
              </a:rPr>
              <a:t>Keys immutable: </a:t>
            </a:r>
            <a:r>
              <a:rPr lang="en-US" sz="2000" dirty="0">
                <a:solidFill>
                  <a:schemeClr val="accent1">
                    <a:lumMod val="50000"/>
                  </a:schemeClr>
                </a:solidFill>
              </a:rPr>
              <a:t>keys can be strings, numbers, or tuples but not lists.</a:t>
            </a:r>
          </a:p>
          <a:p>
            <a:pPr marL="0" indent="0">
              <a:buNone/>
            </a:pPr>
            <a:r>
              <a:rPr lang="en-US" sz="2000" b="1" dirty="0">
                <a:solidFill>
                  <a:schemeClr val="accent1">
                    <a:lumMod val="50000"/>
                  </a:schemeClr>
                </a:solidFill>
              </a:rPr>
              <a:t>Keys must be unique: </a:t>
            </a:r>
            <a:r>
              <a:rPr lang="en-US" sz="2000" dirty="0">
                <a:solidFill>
                  <a:schemeClr val="accent1">
                    <a:lumMod val="50000"/>
                  </a:schemeClr>
                </a:solidFill>
              </a:rPr>
              <a:t>Duplicate keys are not allowed and any duplicate key will overwrite the previous value.</a:t>
            </a:r>
          </a:p>
          <a:p>
            <a:pPr marL="0" indent="0">
              <a:buNone/>
            </a:pPr>
            <a:r>
              <a:rPr lang="en-US" sz="2000" dirty="0">
                <a:solidFill>
                  <a:schemeClr val="accent1">
                    <a:lumMod val="50000"/>
                  </a:schemeClr>
                </a:solidFill>
              </a:rPr>
              <a:t>Dictionary internally uses Hashing. Hence, operations like search, insert, delete can be performed in Constant Time.</a:t>
            </a: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CA550D00-64A1-1993-8C36-B144646C88BD}"/>
              </a:ext>
            </a:extLst>
          </p:cNvPr>
          <p:cNvSpPr/>
          <p:nvPr/>
        </p:nvSpPr>
        <p:spPr>
          <a:xfrm>
            <a:off x="6095999" y="690664"/>
            <a:ext cx="6096001" cy="45330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u="sng" dirty="0">
                <a:solidFill>
                  <a:schemeClr val="accent2">
                    <a:lumMod val="75000"/>
                  </a:schemeClr>
                </a:solidFill>
              </a:rPr>
              <a:t>Using Dictionary Comprehension</a:t>
            </a:r>
          </a:p>
          <a:p>
            <a:r>
              <a:rPr lang="en-US" sz="2000" b="0" i="0" dirty="0">
                <a:solidFill>
                  <a:srgbClr val="273239"/>
                </a:solidFill>
                <a:effectLst/>
                <a:latin typeface="Nunito" pitchFamily="2" charset="0"/>
              </a:rPr>
              <a:t>complex scenarios where you want to add or transform items based on conditions</a:t>
            </a:r>
          </a:p>
          <a:p>
            <a:r>
              <a:rPr lang="en-US" sz="2000" dirty="0">
                <a:solidFill>
                  <a:srgbClr val="273239"/>
                </a:solidFill>
                <a:latin typeface="Nunito" pitchFamily="2" charset="0"/>
              </a:rPr>
              <a:t>d1 = {1: 10, 2: 20, 3: 30}</a:t>
            </a:r>
          </a:p>
          <a:p>
            <a:r>
              <a:rPr lang="en-US" sz="2000" dirty="0">
                <a:solidFill>
                  <a:srgbClr val="273239"/>
                </a:solidFill>
                <a:latin typeface="Nunito" pitchFamily="2" charset="0"/>
              </a:rPr>
              <a:t>Add items where the key is greater than 2</a:t>
            </a:r>
          </a:p>
          <a:p>
            <a:r>
              <a:rPr lang="en-US" sz="2000" dirty="0">
                <a:solidFill>
                  <a:srgbClr val="273239"/>
                </a:solidFill>
                <a:latin typeface="Nunito" pitchFamily="2" charset="0"/>
              </a:rPr>
              <a:t>d2 = {k: v * 2 for k, v in </a:t>
            </a:r>
            <a:r>
              <a:rPr lang="en-US" sz="2000" dirty="0" err="1">
                <a:solidFill>
                  <a:srgbClr val="273239"/>
                </a:solidFill>
                <a:latin typeface="Nunito" pitchFamily="2" charset="0"/>
              </a:rPr>
              <a:t>data.items</a:t>
            </a:r>
            <a:r>
              <a:rPr lang="en-US" sz="2000" dirty="0">
                <a:solidFill>
                  <a:srgbClr val="273239"/>
                </a:solidFill>
                <a:latin typeface="Nunito" pitchFamily="2" charset="0"/>
              </a:rPr>
              <a:t>() if k &gt; 2}</a:t>
            </a:r>
          </a:p>
          <a:p>
            <a:r>
              <a:rPr lang="en-US" sz="2000" dirty="0">
                <a:solidFill>
                  <a:srgbClr val="273239"/>
                </a:solidFill>
                <a:latin typeface="Nunito" pitchFamily="2" charset="0"/>
              </a:rPr>
              <a:t>print(d2)</a:t>
            </a:r>
          </a:p>
          <a:p>
            <a:endParaRPr lang="en-US" sz="2000" dirty="0">
              <a:solidFill>
                <a:srgbClr val="273239"/>
              </a:solidFill>
              <a:latin typeface="Nunito" pitchFamily="2" charset="0"/>
            </a:endParaRPr>
          </a:p>
          <a:p>
            <a:r>
              <a:rPr lang="en-US" sz="2000" dirty="0">
                <a:solidFill>
                  <a:srgbClr val="273239"/>
                </a:solidFill>
                <a:latin typeface="Nunito" pitchFamily="2" charset="0"/>
              </a:rPr>
              <a:t>squares = {x: x*x for x in range(1, 6)}</a:t>
            </a:r>
          </a:p>
          <a:p>
            <a:r>
              <a:rPr lang="en-US" sz="2000" dirty="0">
                <a:solidFill>
                  <a:srgbClr val="273239"/>
                </a:solidFill>
                <a:latin typeface="Nunito" pitchFamily="2" charset="0"/>
              </a:rPr>
              <a:t>print(squares)</a:t>
            </a:r>
            <a:endParaRPr lang="en-IN" sz="2000" dirty="0">
              <a:solidFill>
                <a:srgbClr val="273239"/>
              </a:solidFill>
              <a:latin typeface="Nunito" pitchFamily="2" charset="0"/>
            </a:endParaRPr>
          </a:p>
        </p:txBody>
      </p:sp>
    </p:spTree>
    <p:extLst>
      <p:ext uri="{BB962C8B-B14F-4D97-AF65-F5344CB8AC3E}">
        <p14:creationId xmlns:p14="http://schemas.microsoft.com/office/powerpoint/2010/main" val="1775814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fontScale="92500" lnSpcReduction="10000"/>
          </a:bodyPr>
          <a:lstStyle/>
          <a:p>
            <a:pPr marL="3657600" lvl="8" indent="0">
              <a:buNone/>
            </a:pPr>
            <a:r>
              <a:rPr lang="en-IN" sz="2000" b="1" u="sng" dirty="0">
                <a:solidFill>
                  <a:schemeClr val="accent2">
                    <a:lumMod val="75000"/>
                  </a:schemeClr>
                </a:solidFill>
              </a:rPr>
              <a:t>Dictionaries</a:t>
            </a:r>
            <a:endParaRPr lang="en-IN" sz="3200" b="1" u="sng" dirty="0">
              <a:solidFill>
                <a:schemeClr val="accent2">
                  <a:lumMod val="75000"/>
                </a:schemeClr>
              </a:solidFill>
            </a:endParaRPr>
          </a:p>
          <a:p>
            <a:pPr marL="0" indent="0">
              <a:buNone/>
            </a:pPr>
            <a:r>
              <a:rPr lang="en-US" sz="2000" b="1" u="sng" dirty="0">
                <a:solidFill>
                  <a:schemeClr val="accent2">
                    <a:lumMod val="75000"/>
                  </a:schemeClr>
                </a:solidFill>
              </a:rPr>
              <a:t>Dictionary Methods:</a:t>
            </a:r>
          </a:p>
          <a:p>
            <a:pPr>
              <a:buFont typeface="Wingdings" panose="05000000000000000000" pitchFamily="2" charset="2"/>
              <a:buChar char="Ø"/>
            </a:pPr>
            <a:r>
              <a:rPr lang="en-US" sz="2000" dirty="0">
                <a:solidFill>
                  <a:schemeClr val="accent1">
                    <a:lumMod val="50000"/>
                  </a:schemeClr>
                </a:solidFill>
              </a:rPr>
              <a:t>clear():	Removes all the elements from the dictionary</a:t>
            </a:r>
          </a:p>
          <a:p>
            <a:pPr>
              <a:buFont typeface="Wingdings" panose="05000000000000000000" pitchFamily="2" charset="2"/>
              <a:buChar char="Ø"/>
            </a:pPr>
            <a:r>
              <a:rPr lang="en-US" sz="2000" dirty="0">
                <a:solidFill>
                  <a:schemeClr val="accent1">
                    <a:lumMod val="50000"/>
                  </a:schemeClr>
                </a:solidFill>
              </a:rPr>
              <a:t>copy():	Returns a copy of the dictionary</a:t>
            </a:r>
          </a:p>
          <a:p>
            <a:pPr>
              <a:buFont typeface="Wingdings" panose="05000000000000000000" pitchFamily="2" charset="2"/>
              <a:buChar char="Ø"/>
            </a:pPr>
            <a:r>
              <a:rPr lang="en-US" sz="2000" dirty="0">
                <a:solidFill>
                  <a:schemeClr val="accent1">
                    <a:lumMod val="50000"/>
                  </a:schemeClr>
                </a:solidFill>
              </a:rPr>
              <a:t>fromkeys():	Returns a dictionary with the specified keys and value</a:t>
            </a:r>
          </a:p>
          <a:p>
            <a:pPr>
              <a:buFont typeface="Wingdings" panose="05000000000000000000" pitchFamily="2" charset="2"/>
              <a:buChar char="Ø"/>
            </a:pPr>
            <a:r>
              <a:rPr lang="en-US" sz="2000" dirty="0">
                <a:solidFill>
                  <a:schemeClr val="accent1">
                    <a:lumMod val="50000"/>
                  </a:schemeClr>
                </a:solidFill>
              </a:rPr>
              <a:t>get():		Returns the value of the specified key</a:t>
            </a:r>
          </a:p>
          <a:p>
            <a:pPr>
              <a:buFont typeface="Wingdings" panose="05000000000000000000" pitchFamily="2" charset="2"/>
              <a:buChar char="Ø"/>
            </a:pPr>
            <a:r>
              <a:rPr lang="en-US" sz="2000" dirty="0">
                <a:solidFill>
                  <a:schemeClr val="accent1">
                    <a:lumMod val="50000"/>
                  </a:schemeClr>
                </a:solidFill>
              </a:rPr>
              <a:t>items():	Returns a list containing a tuple for each key value pair</a:t>
            </a:r>
          </a:p>
          <a:p>
            <a:pPr>
              <a:buFont typeface="Wingdings" panose="05000000000000000000" pitchFamily="2" charset="2"/>
              <a:buChar char="Ø"/>
            </a:pPr>
            <a:r>
              <a:rPr lang="en-US" sz="2000" dirty="0">
                <a:solidFill>
                  <a:schemeClr val="accent1">
                    <a:lumMod val="50000"/>
                  </a:schemeClr>
                </a:solidFill>
              </a:rPr>
              <a:t>keys():		Returns a list containing the dictionary's keys</a:t>
            </a:r>
          </a:p>
          <a:p>
            <a:pPr>
              <a:buFont typeface="Wingdings" panose="05000000000000000000" pitchFamily="2" charset="2"/>
              <a:buChar char="Ø"/>
            </a:pPr>
            <a:r>
              <a:rPr lang="en-US" sz="2000" dirty="0">
                <a:solidFill>
                  <a:schemeClr val="accent1">
                    <a:lumMod val="50000"/>
                  </a:schemeClr>
                </a:solidFill>
              </a:rPr>
              <a:t>pop():		Removes the element with the specified key</a:t>
            </a:r>
          </a:p>
          <a:p>
            <a:pPr>
              <a:buFont typeface="Wingdings" panose="05000000000000000000" pitchFamily="2" charset="2"/>
              <a:buChar char="Ø"/>
            </a:pPr>
            <a:r>
              <a:rPr lang="en-US" sz="2000" dirty="0">
                <a:solidFill>
                  <a:schemeClr val="accent1">
                    <a:lumMod val="50000"/>
                  </a:schemeClr>
                </a:solidFill>
              </a:rPr>
              <a:t>popitem():	Removes the last inserted key-value pair</a:t>
            </a:r>
          </a:p>
          <a:p>
            <a:pPr>
              <a:buFont typeface="Wingdings" panose="05000000000000000000" pitchFamily="2" charset="2"/>
              <a:buChar char="Ø"/>
            </a:pPr>
            <a:r>
              <a:rPr lang="en-US" sz="2000" dirty="0">
                <a:solidFill>
                  <a:schemeClr val="accent1">
                    <a:lumMod val="50000"/>
                  </a:schemeClr>
                </a:solidFill>
              </a:rPr>
              <a:t>update():	Updates the dictionary with the specified key-value pairs</a:t>
            </a:r>
          </a:p>
          <a:p>
            <a:pPr>
              <a:buFont typeface="Wingdings" panose="05000000000000000000" pitchFamily="2" charset="2"/>
              <a:buChar char="Ø"/>
            </a:pPr>
            <a:r>
              <a:rPr lang="en-US" sz="2000" dirty="0">
                <a:solidFill>
                  <a:schemeClr val="accent1">
                    <a:lumMod val="50000"/>
                  </a:schemeClr>
                </a:solidFill>
              </a:rPr>
              <a:t>values():	Returns a list of all the values in the dictionary</a:t>
            </a:r>
          </a:p>
          <a:p>
            <a:pPr marL="0" indent="0">
              <a:buNone/>
            </a:pPr>
            <a:endParaRPr lang="en-US" sz="2000" dirty="0">
              <a:solidFill>
                <a:schemeClr val="accent1">
                  <a:lumMod val="50000"/>
                </a:schemeClr>
              </a:solidFill>
            </a:endParaRPr>
          </a:p>
          <a:p>
            <a:pPr marL="0" indent="0">
              <a:buNone/>
            </a:pPr>
            <a:r>
              <a:rPr lang="en-US" sz="2100" b="1" u="sng" dirty="0">
                <a:solidFill>
                  <a:schemeClr val="accent2">
                    <a:lumMod val="75000"/>
                  </a:schemeClr>
                </a:solidFill>
              </a:rPr>
              <a:t>Pop</a:t>
            </a:r>
          </a:p>
          <a:p>
            <a:pPr marL="0" indent="0">
              <a:buNone/>
            </a:pPr>
            <a:r>
              <a:rPr lang="en-US" sz="2000" dirty="0" err="1">
                <a:solidFill>
                  <a:schemeClr val="accent1">
                    <a:lumMod val="50000"/>
                  </a:schemeClr>
                </a:solidFill>
              </a:rPr>
              <a:t>mydict</a:t>
            </a:r>
            <a:r>
              <a:rPr lang="en-US" sz="2000" dirty="0">
                <a:solidFill>
                  <a:schemeClr val="accent1">
                    <a:lumMod val="50000"/>
                  </a:schemeClr>
                </a:solidFill>
              </a:rPr>
              <a:t> = {'a': 1, 'b': 2, 'c': 3}</a:t>
            </a:r>
          </a:p>
          <a:p>
            <a:pPr marL="0" indent="0">
              <a:buNone/>
            </a:pPr>
            <a:r>
              <a:rPr lang="en-US" sz="2000" dirty="0">
                <a:solidFill>
                  <a:schemeClr val="accent1">
                    <a:lumMod val="50000"/>
                  </a:schemeClr>
                </a:solidFill>
              </a:rPr>
              <a:t>value = </a:t>
            </a:r>
            <a:r>
              <a:rPr lang="en-US" sz="2000" dirty="0" err="1">
                <a:solidFill>
                  <a:schemeClr val="accent1">
                    <a:lumMod val="50000"/>
                  </a:schemeClr>
                </a:solidFill>
              </a:rPr>
              <a:t>mydict.pop</a:t>
            </a:r>
            <a:r>
              <a:rPr lang="en-US" sz="2000" dirty="0">
                <a:solidFill>
                  <a:schemeClr val="accent1">
                    <a:lumMod val="50000"/>
                  </a:schemeClr>
                </a:solidFill>
              </a:rPr>
              <a:t>('b')</a:t>
            </a:r>
          </a:p>
          <a:p>
            <a:pPr marL="0" indent="0">
              <a:buNone/>
            </a:pPr>
            <a:r>
              <a:rPr lang="en-US" sz="2000" dirty="0">
                <a:solidFill>
                  <a:schemeClr val="accent1">
                    <a:lumMod val="50000"/>
                  </a:schemeClr>
                </a:solidFill>
              </a:rPr>
              <a:t>print("Removed value:", value)</a:t>
            </a:r>
          </a:p>
          <a:p>
            <a:pPr marL="0" indent="0">
              <a:buNone/>
            </a:pPr>
            <a:r>
              <a:rPr lang="en-US" sz="2000" dirty="0">
                <a:solidFill>
                  <a:schemeClr val="accent1">
                    <a:lumMod val="50000"/>
                  </a:schemeClr>
                </a:solidFill>
              </a:rPr>
              <a:t>print("Remaining </a:t>
            </a:r>
            <a:r>
              <a:rPr lang="en-US" sz="2000" dirty="0" err="1">
                <a:solidFill>
                  <a:schemeClr val="accent1">
                    <a:lumMod val="50000"/>
                  </a:schemeClr>
                </a:solidFill>
              </a:rPr>
              <a:t>dict</a:t>
            </a:r>
            <a:r>
              <a:rPr lang="en-US" sz="2000" dirty="0">
                <a:solidFill>
                  <a:schemeClr val="accent1">
                    <a:lumMod val="50000"/>
                  </a:schemeClr>
                </a:solidFill>
              </a:rPr>
              <a:t>:", </a:t>
            </a:r>
            <a:r>
              <a:rPr lang="en-US" sz="2000" dirty="0" err="1">
                <a:solidFill>
                  <a:schemeClr val="accent1">
                    <a:lumMod val="50000"/>
                  </a:schemeClr>
                </a:solidFill>
              </a:rPr>
              <a:t>mydict</a:t>
            </a:r>
            <a:r>
              <a:rPr lang="en-US" sz="2000" dirty="0">
                <a:solidFill>
                  <a:schemeClr val="accent1">
                    <a:lumMod val="50000"/>
                  </a:schemeClr>
                </a:solidFill>
              </a:rPr>
              <a:t>)</a:t>
            </a:r>
          </a:p>
          <a:p>
            <a:pPr marL="0" indent="0">
              <a:buNone/>
            </a:pPr>
            <a:r>
              <a:rPr lang="en-US" sz="2000" dirty="0">
                <a:solidFill>
                  <a:schemeClr val="accent1">
                    <a:lumMod val="50000"/>
                  </a:schemeClr>
                </a:solidFill>
              </a:rPr>
              <a:t>If key doesn’t exist: throws error</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lnSpc>
                <a:spcPct val="150000"/>
              </a:lnSpc>
            </a:pPr>
            <a:r>
              <a:rPr lang="en-US" b="1" dirty="0">
                <a:solidFill>
                  <a:schemeClr val="tx2">
                    <a:lumMod val="75000"/>
                  </a:schemeClr>
                </a:solidFill>
              </a:rPr>
              <a:t>my_team = {</a:t>
            </a:r>
          </a:p>
          <a:p>
            <a:pPr algn="ctr">
              <a:lnSpc>
                <a:spcPct val="150000"/>
              </a:lnSpc>
            </a:pPr>
            <a:r>
              <a:rPr lang="en-US" b="1" dirty="0">
                <a:solidFill>
                  <a:schemeClr val="tx2">
                    <a:lumMod val="75000"/>
                  </a:schemeClr>
                </a:solidFill>
              </a:rPr>
              <a:t>  “captain": “Rohit",</a:t>
            </a:r>
          </a:p>
          <a:p>
            <a:pPr algn="ctr">
              <a:lnSpc>
                <a:spcPct val="150000"/>
              </a:lnSpc>
            </a:pPr>
            <a:r>
              <a:rPr lang="en-US" b="1" dirty="0">
                <a:solidFill>
                  <a:schemeClr val="tx2">
                    <a:lumMod val="75000"/>
                  </a:schemeClr>
                </a:solidFill>
              </a:rPr>
              <a:t>  “vice cap": “Kohli",</a:t>
            </a:r>
          </a:p>
          <a:p>
            <a:pPr algn="ctr">
              <a:lnSpc>
                <a:spcPct val="150000"/>
              </a:lnSpc>
            </a:pPr>
            <a:r>
              <a:rPr lang="en-US" b="1" dirty="0">
                <a:solidFill>
                  <a:schemeClr val="tx2">
                    <a:lumMod val="75000"/>
                  </a:schemeClr>
                </a:solidFill>
              </a:rPr>
              <a:t>  “wckeeper": “Dhoni”</a:t>
            </a:r>
          </a:p>
          <a:p>
            <a:pPr algn="ctr">
              <a:lnSpc>
                <a:spcPct val="150000"/>
              </a:lnSpc>
            </a:pPr>
            <a:r>
              <a:rPr lang="en-US" b="1" dirty="0">
                <a:solidFill>
                  <a:schemeClr val="tx2">
                    <a:lumMod val="75000"/>
                  </a:schemeClr>
                </a:solidFill>
              </a:rPr>
              <a:t>“leg spinner": “Chahal”</a:t>
            </a:r>
          </a:p>
          <a:p>
            <a:pPr algn="ctr">
              <a:lnSpc>
                <a:spcPct val="150000"/>
              </a:lnSpc>
            </a:pPr>
            <a:r>
              <a:rPr lang="en-US" b="1" dirty="0">
                <a:solidFill>
                  <a:schemeClr val="tx2">
                    <a:lumMod val="75000"/>
                  </a:schemeClr>
                </a:solidFill>
              </a:rPr>
              <a:t>“off spinner": “Aswin”</a:t>
            </a:r>
          </a:p>
          <a:p>
            <a:pPr algn="ctr">
              <a:lnSpc>
                <a:spcPct val="150000"/>
              </a:lnSpc>
            </a:pPr>
            <a:r>
              <a:rPr lang="en-US" b="1" dirty="0">
                <a:solidFill>
                  <a:schemeClr val="tx2">
                    <a:lumMod val="75000"/>
                  </a:schemeClr>
                </a:solidFill>
              </a:rPr>
              <a:t>}</a:t>
            </a:r>
          </a:p>
          <a:p>
            <a:pPr algn="ctr">
              <a:lnSpc>
                <a:spcPct val="150000"/>
              </a:lnSpc>
            </a:pPr>
            <a:r>
              <a:rPr lang="en-US" b="1" dirty="0" err="1">
                <a:solidFill>
                  <a:schemeClr val="tx2">
                    <a:lumMod val="75000"/>
                  </a:schemeClr>
                </a:solidFill>
              </a:rPr>
              <a:t>my_team</a:t>
            </a:r>
            <a:r>
              <a:rPr lang="en-US" b="1" dirty="0">
                <a:solidFill>
                  <a:schemeClr val="tx2">
                    <a:lumMod val="75000"/>
                  </a:schemeClr>
                </a:solidFill>
              </a:rPr>
              <a:t>[“captain”]= “kohli”</a:t>
            </a:r>
          </a:p>
          <a:p>
            <a:pPr algn="ctr">
              <a:lnSpc>
                <a:spcPct val="150000"/>
              </a:lnSpc>
            </a:pPr>
            <a:r>
              <a:rPr lang="en-US" b="1" dirty="0">
                <a:solidFill>
                  <a:schemeClr val="tx2">
                    <a:lumMod val="75000"/>
                  </a:schemeClr>
                </a:solidFill>
              </a:rPr>
              <a:t>my_team.update({“</a:t>
            </a:r>
            <a:r>
              <a:rPr lang="en-US" b="1" dirty="0" err="1">
                <a:solidFill>
                  <a:schemeClr val="tx2">
                    <a:lumMod val="75000"/>
                  </a:schemeClr>
                </a:solidFill>
              </a:rPr>
              <a:t>wckeeper</a:t>
            </a:r>
            <a:r>
              <a:rPr lang="en-US" b="1" dirty="0">
                <a:solidFill>
                  <a:schemeClr val="tx2">
                    <a:lumMod val="75000"/>
                  </a:schemeClr>
                </a:solidFill>
              </a:rPr>
              <a:t>”:Karthik})for x in my_team : print(x)</a:t>
            </a:r>
          </a:p>
          <a:p>
            <a:pPr algn="ctr">
              <a:lnSpc>
                <a:spcPct val="150000"/>
              </a:lnSpc>
            </a:pPr>
            <a:r>
              <a:rPr lang="en-IN" b="1" dirty="0">
                <a:solidFill>
                  <a:schemeClr val="tx2">
                    <a:lumMod val="75000"/>
                  </a:schemeClr>
                </a:solidFill>
              </a:rPr>
              <a:t> print(</a:t>
            </a:r>
            <a:r>
              <a:rPr lang="en-US" b="1" dirty="0" err="1">
                <a:solidFill>
                  <a:schemeClr val="tx2">
                    <a:lumMod val="75000"/>
                  </a:schemeClr>
                </a:solidFill>
              </a:rPr>
              <a:t>my_team</a:t>
            </a:r>
            <a:r>
              <a:rPr lang="en-IN" b="1" dirty="0">
                <a:solidFill>
                  <a:schemeClr val="tx2">
                    <a:lumMod val="75000"/>
                  </a:schemeClr>
                </a:solidFill>
              </a:rPr>
              <a:t>[x])</a:t>
            </a:r>
          </a:p>
          <a:p>
            <a:pPr algn="ctr"/>
            <a:r>
              <a:rPr lang="en-US" b="1" dirty="0">
                <a:solidFill>
                  <a:schemeClr val="tx2">
                    <a:lumMod val="75000"/>
                  </a:schemeClr>
                </a:solidFill>
              </a:rPr>
              <a:t>for x, y in </a:t>
            </a:r>
            <a:r>
              <a:rPr lang="en-US" b="1" dirty="0" err="1">
                <a:solidFill>
                  <a:schemeClr val="tx2">
                    <a:lumMod val="75000"/>
                  </a:schemeClr>
                </a:solidFill>
              </a:rPr>
              <a:t>my_team.items</a:t>
            </a:r>
            <a:r>
              <a:rPr lang="en-US" b="1" dirty="0">
                <a:solidFill>
                  <a:schemeClr val="tx2">
                    <a:lumMod val="75000"/>
                  </a:schemeClr>
                </a:solidFill>
              </a:rPr>
              <a:t>():</a:t>
            </a:r>
          </a:p>
          <a:p>
            <a:pPr algn="ctr"/>
            <a:r>
              <a:rPr lang="en-US" b="1" dirty="0">
                <a:solidFill>
                  <a:schemeClr val="tx2">
                    <a:lumMod val="75000"/>
                  </a:schemeClr>
                </a:solidFill>
              </a:rPr>
              <a:t>  print(x, y)</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2" name="Rectangle 1">
            <a:extLst>
              <a:ext uri="{FF2B5EF4-FFF2-40B4-BE49-F238E27FC236}">
                <a16:creationId xmlns:a16="http://schemas.microsoft.com/office/drawing/2014/main" id="{61C887B5-3344-0ED9-5CB2-B4CD06741342}"/>
              </a:ext>
            </a:extLst>
          </p:cNvPr>
          <p:cNvSpPr/>
          <p:nvPr/>
        </p:nvSpPr>
        <p:spPr>
          <a:xfrm>
            <a:off x="3519759" y="4399280"/>
            <a:ext cx="4573654" cy="24493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900" b="1" u="sng" dirty="0" err="1">
                <a:solidFill>
                  <a:schemeClr val="accent2">
                    <a:lumMod val="75000"/>
                  </a:schemeClr>
                </a:solidFill>
              </a:rPr>
              <a:t>popitem</a:t>
            </a:r>
            <a:r>
              <a:rPr lang="en-US" sz="1900" b="1" u="sng" dirty="0">
                <a:solidFill>
                  <a:schemeClr val="accent2">
                    <a:lumMod val="75000"/>
                  </a:schemeClr>
                </a:solidFill>
              </a:rPr>
              <a:t>(): </a:t>
            </a:r>
            <a:r>
              <a:rPr lang="en-US" dirty="0">
                <a:solidFill>
                  <a:schemeClr val="tx2">
                    <a:lumMod val="75000"/>
                  </a:schemeClr>
                </a:solidFill>
              </a:rPr>
              <a:t>Removes and returns the last inserted key-value pair as a tuple (key, value). Works like a LIFO (Last-In, First-Out) removal.</a:t>
            </a:r>
          </a:p>
          <a:p>
            <a:endParaRPr lang="en-US" dirty="0">
              <a:solidFill>
                <a:schemeClr val="tx2">
                  <a:lumMod val="75000"/>
                </a:schemeClr>
              </a:solidFill>
            </a:endParaRPr>
          </a:p>
          <a:p>
            <a:r>
              <a:rPr lang="en-US" sz="1900" dirty="0" err="1">
                <a:solidFill>
                  <a:schemeClr val="accent1">
                    <a:lumMod val="50000"/>
                  </a:schemeClr>
                </a:solidFill>
              </a:rPr>
              <a:t>mydict</a:t>
            </a:r>
            <a:r>
              <a:rPr lang="en-US" sz="1900" dirty="0">
                <a:solidFill>
                  <a:schemeClr val="accent1">
                    <a:lumMod val="50000"/>
                  </a:schemeClr>
                </a:solidFill>
              </a:rPr>
              <a:t> = {'a': 1, 'b': 2, 'c': 3}</a:t>
            </a:r>
          </a:p>
          <a:p>
            <a:r>
              <a:rPr lang="en-US" sz="1900" dirty="0">
                <a:solidFill>
                  <a:schemeClr val="accent1">
                    <a:lumMod val="50000"/>
                  </a:schemeClr>
                </a:solidFill>
              </a:rPr>
              <a:t>item = </a:t>
            </a:r>
            <a:r>
              <a:rPr lang="en-US" sz="1900" dirty="0" err="1">
                <a:solidFill>
                  <a:schemeClr val="accent1">
                    <a:lumMod val="50000"/>
                  </a:schemeClr>
                </a:solidFill>
              </a:rPr>
              <a:t>mydict.popitem</a:t>
            </a:r>
            <a:r>
              <a:rPr lang="en-US" sz="1900" dirty="0">
                <a:solidFill>
                  <a:schemeClr val="accent1">
                    <a:lumMod val="50000"/>
                  </a:schemeClr>
                </a:solidFill>
              </a:rPr>
              <a:t>()</a:t>
            </a:r>
          </a:p>
          <a:p>
            <a:r>
              <a:rPr lang="en-US" sz="1900" dirty="0">
                <a:solidFill>
                  <a:schemeClr val="accent1">
                    <a:lumMod val="50000"/>
                  </a:schemeClr>
                </a:solidFill>
              </a:rPr>
              <a:t>print("Removed item:", item)</a:t>
            </a:r>
          </a:p>
          <a:p>
            <a:r>
              <a:rPr lang="en-US" sz="1900" dirty="0">
                <a:solidFill>
                  <a:schemeClr val="accent1">
                    <a:lumMod val="50000"/>
                  </a:schemeClr>
                </a:solidFill>
              </a:rPr>
              <a:t>print("Remaining </a:t>
            </a:r>
            <a:r>
              <a:rPr lang="en-US" sz="1900" dirty="0" err="1">
                <a:solidFill>
                  <a:schemeClr val="accent1">
                    <a:lumMod val="50000"/>
                  </a:schemeClr>
                </a:solidFill>
              </a:rPr>
              <a:t>dict</a:t>
            </a:r>
            <a:r>
              <a:rPr lang="en-US" sz="1900" dirty="0">
                <a:solidFill>
                  <a:schemeClr val="accent1">
                    <a:lumMod val="50000"/>
                  </a:schemeClr>
                </a:solidFill>
              </a:rPr>
              <a:t>:", </a:t>
            </a:r>
            <a:r>
              <a:rPr lang="en-US" sz="1900" dirty="0" err="1">
                <a:solidFill>
                  <a:schemeClr val="accent1">
                    <a:lumMod val="50000"/>
                  </a:schemeClr>
                </a:solidFill>
              </a:rPr>
              <a:t>mydict</a:t>
            </a:r>
            <a:r>
              <a:rPr lang="en-US" sz="1900" dirty="0">
                <a:solidFill>
                  <a:schemeClr val="accent1">
                    <a:lumMod val="50000"/>
                  </a:schemeClr>
                </a:solidFill>
              </a:rPr>
              <a:t>)</a:t>
            </a:r>
            <a:endParaRPr lang="en-IN" sz="1900" dirty="0">
              <a:solidFill>
                <a:schemeClr val="accent1">
                  <a:lumMod val="50000"/>
                </a:schemeClr>
              </a:solidFill>
            </a:endParaRPr>
          </a:p>
        </p:txBody>
      </p:sp>
    </p:spTree>
    <p:extLst>
      <p:ext uri="{BB962C8B-B14F-4D97-AF65-F5344CB8AC3E}">
        <p14:creationId xmlns:p14="http://schemas.microsoft.com/office/powerpoint/2010/main" val="407119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49463-9987-D55B-8238-FF4DE1AF9E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55BE2-D5FE-3DED-B70B-834188F3A247}"/>
              </a:ext>
            </a:extLst>
          </p:cNvPr>
          <p:cNvSpPr>
            <a:spLocks noGrp="1"/>
          </p:cNvSpPr>
          <p:nvPr>
            <p:ph idx="1"/>
          </p:nvPr>
        </p:nvSpPr>
        <p:spPr>
          <a:xfrm>
            <a:off x="0" y="9332"/>
            <a:ext cx="6095999" cy="6848668"/>
          </a:xfrm>
        </p:spPr>
        <p:txBody>
          <a:bodyPr>
            <a:normAutofit/>
          </a:bodyPr>
          <a:lstStyle/>
          <a:p>
            <a:pPr marL="3657600" lvl="8" indent="0">
              <a:buNone/>
            </a:pPr>
            <a:r>
              <a:rPr lang="en-IN" b="1" u="sng" dirty="0">
                <a:solidFill>
                  <a:schemeClr val="accent2">
                    <a:lumMod val="75000"/>
                  </a:schemeClr>
                </a:solidFill>
              </a:rPr>
              <a:t>Dictionaries</a:t>
            </a:r>
          </a:p>
          <a:p>
            <a:pPr marL="0" indent="0">
              <a:buNone/>
            </a:pPr>
            <a:r>
              <a:rPr lang="en-US" sz="1800" dirty="0">
                <a:solidFill>
                  <a:srgbClr val="C00000"/>
                </a:solidFill>
              </a:rPr>
              <a:t>Create a dictionary of 5 students with their marks. Print only the names of students who scored more than 50.</a:t>
            </a:r>
          </a:p>
          <a:p>
            <a:pPr marL="0" indent="0">
              <a:buNone/>
            </a:pPr>
            <a:r>
              <a:rPr lang="en-US" sz="1800" dirty="0">
                <a:solidFill>
                  <a:schemeClr val="accent1">
                    <a:lumMod val="50000"/>
                  </a:schemeClr>
                </a:solidFill>
              </a:rPr>
              <a:t>students = {"Ravi": 45, "Anita": 67, "Kiran": 89, "Sita": 30, "Amit": 76}</a:t>
            </a:r>
          </a:p>
          <a:p>
            <a:pPr marL="0" indent="0">
              <a:buNone/>
            </a:pPr>
            <a:r>
              <a:rPr lang="en-US" sz="1800" dirty="0">
                <a:solidFill>
                  <a:schemeClr val="accent1">
                    <a:lumMod val="50000"/>
                  </a:schemeClr>
                </a:solidFill>
              </a:rPr>
              <a:t>for name, marks in </a:t>
            </a:r>
            <a:r>
              <a:rPr lang="en-US" sz="1800" dirty="0" err="1">
                <a:solidFill>
                  <a:schemeClr val="accent1">
                    <a:lumMod val="50000"/>
                  </a:schemeClr>
                </a:solidFill>
              </a:rPr>
              <a:t>students.items</a:t>
            </a:r>
            <a:r>
              <a:rPr lang="en-US" sz="1800" dirty="0">
                <a:solidFill>
                  <a:schemeClr val="accent1">
                    <a:lumMod val="50000"/>
                  </a:schemeClr>
                </a:solidFill>
              </a:rPr>
              <a:t>():</a:t>
            </a:r>
          </a:p>
          <a:p>
            <a:pPr marL="0" indent="0">
              <a:buNone/>
            </a:pPr>
            <a:r>
              <a:rPr lang="en-US" sz="1800" dirty="0">
                <a:solidFill>
                  <a:schemeClr val="accent1">
                    <a:lumMod val="50000"/>
                  </a:schemeClr>
                </a:solidFill>
              </a:rPr>
              <a:t>    if marks &gt; 50:</a:t>
            </a:r>
          </a:p>
          <a:p>
            <a:pPr marL="0" indent="0">
              <a:buNone/>
            </a:pPr>
            <a:r>
              <a:rPr lang="en-US" sz="1800" dirty="0">
                <a:solidFill>
                  <a:schemeClr val="accent1">
                    <a:lumMod val="50000"/>
                  </a:schemeClr>
                </a:solidFill>
              </a:rPr>
              <a:t>        print(name)</a:t>
            </a:r>
          </a:p>
          <a:p>
            <a:pPr marL="0" indent="0">
              <a:buNone/>
            </a:pPr>
            <a:endParaRPr lang="en-US" sz="1800" dirty="0">
              <a:solidFill>
                <a:schemeClr val="accent1">
                  <a:lumMod val="50000"/>
                </a:schemeClr>
              </a:solidFill>
            </a:endParaRPr>
          </a:p>
          <a:p>
            <a:pPr marL="0" indent="0">
              <a:buNone/>
            </a:pPr>
            <a:r>
              <a:rPr lang="en-US" sz="1800" dirty="0">
                <a:solidFill>
                  <a:srgbClr val="C00000"/>
                </a:solidFill>
              </a:rPr>
              <a:t>Create a dictionary of 3 students with their marks. Print only the names.</a:t>
            </a:r>
          </a:p>
          <a:p>
            <a:pPr marL="0" indent="0">
              <a:buNone/>
            </a:pPr>
            <a:r>
              <a:rPr lang="en-US" sz="1800" dirty="0">
                <a:solidFill>
                  <a:schemeClr val="accent1">
                    <a:lumMod val="50000"/>
                  </a:schemeClr>
                </a:solidFill>
              </a:rPr>
              <a:t>students = {"Alice": 85, "Bob": 90, "Charlie": 78}</a:t>
            </a:r>
          </a:p>
          <a:p>
            <a:pPr marL="0" indent="0">
              <a:buNone/>
            </a:pPr>
            <a:r>
              <a:rPr lang="en-US" sz="1800" dirty="0">
                <a:solidFill>
                  <a:schemeClr val="accent1">
                    <a:lumMod val="50000"/>
                  </a:schemeClr>
                </a:solidFill>
              </a:rPr>
              <a:t>for name in </a:t>
            </a:r>
            <a:r>
              <a:rPr lang="en-US" sz="1800" dirty="0" err="1">
                <a:solidFill>
                  <a:schemeClr val="accent1">
                    <a:lumMod val="50000"/>
                  </a:schemeClr>
                </a:solidFill>
              </a:rPr>
              <a:t>students.keys</a:t>
            </a:r>
            <a:r>
              <a:rPr lang="en-US" sz="1800" dirty="0">
                <a:solidFill>
                  <a:schemeClr val="accent1">
                    <a:lumMod val="50000"/>
                  </a:schemeClr>
                </a:solidFill>
              </a:rPr>
              <a:t>():</a:t>
            </a:r>
          </a:p>
          <a:p>
            <a:pPr marL="0" indent="0">
              <a:buNone/>
            </a:pPr>
            <a:r>
              <a:rPr lang="en-US" sz="1800" dirty="0">
                <a:solidFill>
                  <a:schemeClr val="accent1">
                    <a:lumMod val="50000"/>
                  </a:schemeClr>
                </a:solidFill>
              </a:rPr>
              <a:t>    print(name)</a:t>
            </a:r>
          </a:p>
          <a:p>
            <a:pPr marL="0" indent="0">
              <a:buNone/>
            </a:pPr>
            <a:endParaRPr lang="en-US" sz="1800" dirty="0">
              <a:solidFill>
                <a:srgbClr val="C00000"/>
              </a:solidFill>
            </a:endParaRPr>
          </a:p>
          <a:p>
            <a:pPr marL="0" indent="0">
              <a:buNone/>
            </a:pPr>
            <a:r>
              <a:rPr lang="en-US" sz="1800" dirty="0">
                <a:solidFill>
                  <a:srgbClr val="C00000"/>
                </a:solidFill>
              </a:rPr>
              <a:t>Write a program to find the student with the highest marks.</a:t>
            </a:r>
          </a:p>
          <a:p>
            <a:pPr marL="0" indent="0">
              <a:buNone/>
            </a:pPr>
            <a:r>
              <a:rPr lang="en-US" sz="1800" dirty="0">
                <a:solidFill>
                  <a:schemeClr val="accent1">
                    <a:lumMod val="50000"/>
                  </a:schemeClr>
                </a:solidFill>
              </a:rPr>
              <a:t>students = {"Alice": 85, "Bob": 92, "Charlie": 78}</a:t>
            </a:r>
          </a:p>
          <a:p>
            <a:pPr marL="0" indent="0">
              <a:buNone/>
            </a:pPr>
            <a:r>
              <a:rPr lang="en-US" sz="1800" dirty="0">
                <a:solidFill>
                  <a:schemeClr val="accent1">
                    <a:lumMod val="50000"/>
                  </a:schemeClr>
                </a:solidFill>
              </a:rPr>
              <a:t>topper = max(students, key=</a:t>
            </a:r>
            <a:r>
              <a:rPr lang="en-US" sz="1800" dirty="0" err="1">
                <a:solidFill>
                  <a:schemeClr val="accent1">
                    <a:lumMod val="50000"/>
                  </a:schemeClr>
                </a:solidFill>
              </a:rPr>
              <a:t>students.get</a:t>
            </a:r>
            <a:r>
              <a:rPr lang="en-US" sz="1800" dirty="0">
                <a:solidFill>
                  <a:schemeClr val="accent1">
                    <a:lumMod val="50000"/>
                  </a:schemeClr>
                </a:solidFill>
              </a:rPr>
              <a:t>)</a:t>
            </a:r>
          </a:p>
          <a:p>
            <a:pPr marL="0" indent="0">
              <a:buNone/>
            </a:pPr>
            <a:r>
              <a:rPr lang="en-US" sz="1800" dirty="0">
                <a:solidFill>
                  <a:schemeClr val="accent1">
                    <a:lumMod val="50000"/>
                  </a:schemeClr>
                </a:solidFill>
              </a:rPr>
              <a:t>print("Topper:", topper)</a:t>
            </a:r>
          </a:p>
        </p:txBody>
      </p:sp>
      <p:sp>
        <p:nvSpPr>
          <p:cNvPr id="2" name="Content Placeholder 2">
            <a:extLst>
              <a:ext uri="{FF2B5EF4-FFF2-40B4-BE49-F238E27FC236}">
                <a16:creationId xmlns:a16="http://schemas.microsoft.com/office/drawing/2014/main" id="{0043AD49-EE8C-0F19-95E3-710D9CD87C7B}"/>
              </a:ext>
            </a:extLst>
          </p:cNvPr>
          <p:cNvSpPr txBox="1">
            <a:spLocks/>
          </p:cNvSpPr>
          <p:nvPr/>
        </p:nvSpPr>
        <p:spPr>
          <a:xfrm>
            <a:off x="6095999" y="9332"/>
            <a:ext cx="6095999" cy="68486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C00000"/>
                </a:solidFill>
              </a:rPr>
              <a:t>Convert two lists into a dictionary.</a:t>
            </a:r>
          </a:p>
          <a:p>
            <a:pPr marL="0" indent="0">
              <a:buNone/>
            </a:pPr>
            <a:r>
              <a:rPr lang="en-US" sz="1800" dirty="0">
                <a:solidFill>
                  <a:schemeClr val="accent1">
                    <a:lumMod val="50000"/>
                  </a:schemeClr>
                </a:solidFill>
              </a:rPr>
              <a:t>keys = ["id", "name", "age"]</a:t>
            </a:r>
          </a:p>
          <a:p>
            <a:pPr marL="0" indent="0">
              <a:buNone/>
            </a:pPr>
            <a:r>
              <a:rPr lang="en-US" sz="1800" dirty="0">
                <a:solidFill>
                  <a:schemeClr val="accent1">
                    <a:lumMod val="50000"/>
                  </a:schemeClr>
                </a:solidFill>
              </a:rPr>
              <a:t>values = [101, "John", 25]</a:t>
            </a:r>
          </a:p>
          <a:p>
            <a:pPr marL="0" indent="0">
              <a:buNone/>
            </a:pPr>
            <a:r>
              <a:rPr lang="en-US" sz="1800" dirty="0">
                <a:solidFill>
                  <a:schemeClr val="accent1">
                    <a:lumMod val="50000"/>
                  </a:schemeClr>
                </a:solidFill>
              </a:rPr>
              <a:t>result = </a:t>
            </a:r>
            <a:r>
              <a:rPr lang="en-US" sz="1800" dirty="0" err="1">
                <a:solidFill>
                  <a:schemeClr val="accent1">
                    <a:lumMod val="50000"/>
                  </a:schemeClr>
                </a:solidFill>
              </a:rPr>
              <a:t>dict</a:t>
            </a:r>
            <a:r>
              <a:rPr lang="en-US" sz="1800" dirty="0">
                <a:solidFill>
                  <a:schemeClr val="accent1">
                    <a:lumMod val="50000"/>
                  </a:schemeClr>
                </a:solidFill>
              </a:rPr>
              <a:t>(zip(keys, values))</a:t>
            </a:r>
          </a:p>
          <a:p>
            <a:pPr marL="0" indent="0">
              <a:buNone/>
            </a:pPr>
            <a:r>
              <a:rPr lang="en-US" sz="1800" dirty="0">
                <a:solidFill>
                  <a:schemeClr val="accent1">
                    <a:lumMod val="50000"/>
                  </a:schemeClr>
                </a:solidFill>
              </a:rPr>
              <a:t>print(result)</a:t>
            </a:r>
          </a:p>
          <a:p>
            <a:pPr marL="0" indent="0">
              <a:buNone/>
            </a:pPr>
            <a:r>
              <a:rPr lang="en-US" sz="1800" dirty="0">
                <a:solidFill>
                  <a:srgbClr val="C00000"/>
                </a:solidFill>
              </a:rPr>
              <a:t>Check if a key exists in a dictionary.</a:t>
            </a:r>
          </a:p>
          <a:p>
            <a:pPr marL="0" indent="0">
              <a:buNone/>
            </a:pPr>
            <a:r>
              <a:rPr lang="en-US" sz="1800" dirty="0">
                <a:solidFill>
                  <a:schemeClr val="accent1">
                    <a:lumMod val="50000"/>
                  </a:schemeClr>
                </a:solidFill>
              </a:rPr>
              <a:t>student = {"name": "Alice", "age": 20, "marks": 85}</a:t>
            </a:r>
          </a:p>
          <a:p>
            <a:pPr marL="0" indent="0">
              <a:buNone/>
            </a:pPr>
            <a:r>
              <a:rPr lang="en-US" sz="1800" dirty="0">
                <a:solidFill>
                  <a:schemeClr val="accent1">
                    <a:lumMod val="50000"/>
                  </a:schemeClr>
                </a:solidFill>
              </a:rPr>
              <a:t>key = "marks"</a:t>
            </a:r>
          </a:p>
          <a:p>
            <a:pPr marL="0" indent="0">
              <a:buNone/>
            </a:pPr>
            <a:r>
              <a:rPr lang="en-US" sz="1800" dirty="0">
                <a:solidFill>
                  <a:schemeClr val="accent1">
                    <a:lumMod val="50000"/>
                  </a:schemeClr>
                </a:solidFill>
              </a:rPr>
              <a:t>if key in student:</a:t>
            </a:r>
          </a:p>
          <a:p>
            <a:pPr marL="0" indent="0">
              <a:buNone/>
            </a:pPr>
            <a:r>
              <a:rPr lang="en-US" sz="1800" dirty="0">
                <a:solidFill>
                  <a:schemeClr val="accent1">
                    <a:lumMod val="50000"/>
                  </a:schemeClr>
                </a:solidFill>
              </a:rPr>
              <a:t>    print(f"{key} exists with value {student[key]}")</a:t>
            </a:r>
          </a:p>
          <a:p>
            <a:pPr marL="0" indent="0">
              <a:buNone/>
            </a:pPr>
            <a:r>
              <a:rPr lang="en-US" sz="1800" dirty="0">
                <a:solidFill>
                  <a:schemeClr val="accent1">
                    <a:lumMod val="50000"/>
                  </a:schemeClr>
                </a:solidFill>
              </a:rPr>
              <a:t>else:</a:t>
            </a:r>
          </a:p>
          <a:p>
            <a:pPr marL="0" indent="0">
              <a:buNone/>
            </a:pPr>
            <a:r>
              <a:rPr lang="en-US" sz="1800" dirty="0">
                <a:solidFill>
                  <a:schemeClr val="accent1">
                    <a:lumMod val="50000"/>
                  </a:schemeClr>
                </a:solidFill>
              </a:rPr>
              <a:t>    print(f"{key} does not exist")</a:t>
            </a:r>
          </a:p>
          <a:p>
            <a:pPr marL="0" indent="0">
              <a:buNone/>
            </a:pPr>
            <a:r>
              <a:rPr lang="en-US" sz="1800" dirty="0">
                <a:solidFill>
                  <a:srgbClr val="C00000"/>
                </a:solidFill>
              </a:rPr>
              <a:t>Check pass or fail for each student.</a:t>
            </a:r>
          </a:p>
          <a:p>
            <a:pPr marL="0" indent="0">
              <a:buNone/>
            </a:pPr>
            <a:r>
              <a:rPr lang="en-US" sz="1800" dirty="0">
                <a:solidFill>
                  <a:schemeClr val="accent1">
                    <a:lumMod val="50000"/>
                  </a:schemeClr>
                </a:solidFill>
              </a:rPr>
              <a:t>students = {"Alice": 85, "Bob": 40, "Charlie": 30}</a:t>
            </a:r>
          </a:p>
          <a:p>
            <a:pPr marL="0" indent="0">
              <a:buNone/>
            </a:pPr>
            <a:r>
              <a:rPr lang="en-US" sz="1800" dirty="0">
                <a:solidFill>
                  <a:schemeClr val="accent1">
                    <a:lumMod val="50000"/>
                  </a:schemeClr>
                </a:solidFill>
              </a:rPr>
              <a:t>for name, marks in </a:t>
            </a:r>
            <a:r>
              <a:rPr lang="en-US" sz="1800" dirty="0" err="1">
                <a:solidFill>
                  <a:schemeClr val="accent1">
                    <a:lumMod val="50000"/>
                  </a:schemeClr>
                </a:solidFill>
              </a:rPr>
              <a:t>students.items</a:t>
            </a:r>
            <a:r>
              <a:rPr lang="en-US" sz="1800" dirty="0">
                <a:solidFill>
                  <a:schemeClr val="accent1">
                    <a:lumMod val="50000"/>
                  </a:schemeClr>
                </a:solidFill>
              </a:rPr>
              <a:t>():</a:t>
            </a:r>
          </a:p>
          <a:p>
            <a:pPr marL="0" indent="0">
              <a:buNone/>
            </a:pPr>
            <a:r>
              <a:rPr lang="en-US" sz="1800" dirty="0">
                <a:solidFill>
                  <a:schemeClr val="accent1">
                    <a:lumMod val="50000"/>
                  </a:schemeClr>
                </a:solidFill>
              </a:rPr>
              <a:t>    if marks &gt;= 40:</a:t>
            </a:r>
          </a:p>
          <a:p>
            <a:pPr marL="0" indent="0">
              <a:buNone/>
            </a:pPr>
            <a:r>
              <a:rPr lang="en-US" sz="1800" dirty="0">
                <a:solidFill>
                  <a:schemeClr val="accent1">
                    <a:lumMod val="50000"/>
                  </a:schemeClr>
                </a:solidFill>
              </a:rPr>
              <a:t>        print(f"{name} has Passed")</a:t>
            </a:r>
          </a:p>
          <a:p>
            <a:pPr marL="0" indent="0">
              <a:buNone/>
            </a:pPr>
            <a:r>
              <a:rPr lang="en-US" sz="1800" dirty="0">
                <a:solidFill>
                  <a:schemeClr val="accent1">
                    <a:lumMod val="50000"/>
                  </a:schemeClr>
                </a:solidFill>
              </a:rPr>
              <a:t>    else:</a:t>
            </a:r>
          </a:p>
          <a:p>
            <a:pPr marL="0" indent="0">
              <a:buNone/>
            </a:pPr>
            <a:r>
              <a:rPr lang="en-US" sz="1800" dirty="0">
                <a:solidFill>
                  <a:schemeClr val="accent1">
                    <a:lumMod val="50000"/>
                  </a:schemeClr>
                </a:solidFill>
              </a:rPr>
              <a:t>        print(f"{name} has Failed")</a:t>
            </a:r>
          </a:p>
        </p:txBody>
      </p:sp>
    </p:spTree>
    <p:extLst>
      <p:ext uri="{BB962C8B-B14F-4D97-AF65-F5344CB8AC3E}">
        <p14:creationId xmlns:p14="http://schemas.microsoft.com/office/powerpoint/2010/main" val="3788488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5A43-E287-9239-45D3-471A9CB8A8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57673-B010-7D75-C9C7-6F20D0CE12D8}"/>
              </a:ext>
            </a:extLst>
          </p:cNvPr>
          <p:cNvSpPr>
            <a:spLocks noGrp="1"/>
          </p:cNvSpPr>
          <p:nvPr>
            <p:ph idx="1"/>
          </p:nvPr>
        </p:nvSpPr>
        <p:spPr>
          <a:xfrm>
            <a:off x="0" y="9332"/>
            <a:ext cx="6095999" cy="6848668"/>
          </a:xfrm>
        </p:spPr>
        <p:txBody>
          <a:bodyPr>
            <a:normAutofit lnSpcReduction="10000"/>
          </a:bodyPr>
          <a:lstStyle/>
          <a:p>
            <a:pPr marL="0" indent="0">
              <a:buNone/>
            </a:pPr>
            <a:r>
              <a:rPr lang="en-IN" sz="1800" dirty="0">
                <a:solidFill>
                  <a:srgbClr val="C00000"/>
                </a:solidFill>
              </a:rPr>
              <a:t>Categorize students into Grades.</a:t>
            </a:r>
          </a:p>
          <a:p>
            <a:pPr marL="0" indent="0">
              <a:buNone/>
            </a:pPr>
            <a:r>
              <a:rPr lang="en-IN" sz="1800" dirty="0">
                <a:solidFill>
                  <a:schemeClr val="accent1">
                    <a:lumMod val="50000"/>
                  </a:schemeClr>
                </a:solidFill>
              </a:rPr>
              <a:t>students = {"Alice": 85, "Bob": 65, "Charlie": 45, "David": 30}</a:t>
            </a:r>
            <a:br>
              <a:rPr lang="en-IN" sz="1800" dirty="0">
                <a:solidFill>
                  <a:schemeClr val="accent1">
                    <a:lumMod val="50000"/>
                  </a:schemeClr>
                </a:solidFill>
              </a:rPr>
            </a:br>
            <a:r>
              <a:rPr lang="en-IN" sz="1800" dirty="0">
                <a:solidFill>
                  <a:schemeClr val="accent1">
                    <a:lumMod val="50000"/>
                  </a:schemeClr>
                </a:solidFill>
              </a:rPr>
              <a:t>for name, marks in </a:t>
            </a:r>
            <a:r>
              <a:rPr lang="en-IN" sz="1800" dirty="0" err="1">
                <a:solidFill>
                  <a:schemeClr val="accent1">
                    <a:lumMod val="50000"/>
                  </a:schemeClr>
                </a:solidFill>
              </a:rPr>
              <a:t>students.items</a:t>
            </a:r>
            <a:r>
              <a:rPr lang="en-IN" sz="1800" dirty="0">
                <a:solidFill>
                  <a:schemeClr val="accent1">
                    <a:lumMod val="50000"/>
                  </a:schemeClr>
                </a:solidFill>
              </a:rPr>
              <a:t>():</a:t>
            </a:r>
            <a:br>
              <a:rPr lang="en-IN" sz="1800" dirty="0">
                <a:solidFill>
                  <a:schemeClr val="accent1">
                    <a:lumMod val="50000"/>
                  </a:schemeClr>
                </a:solidFill>
              </a:rPr>
            </a:br>
            <a:r>
              <a:rPr lang="en-IN" sz="1800" dirty="0">
                <a:solidFill>
                  <a:schemeClr val="accent1">
                    <a:lumMod val="50000"/>
                  </a:schemeClr>
                </a:solidFill>
              </a:rPr>
              <a:t>    if marks &gt;= 80:</a:t>
            </a:r>
            <a:br>
              <a:rPr lang="en-IN" sz="1800" dirty="0">
                <a:solidFill>
                  <a:schemeClr val="accent1">
                    <a:lumMod val="50000"/>
                  </a:schemeClr>
                </a:solidFill>
              </a:rPr>
            </a:br>
            <a:r>
              <a:rPr lang="en-IN" sz="1800" dirty="0">
                <a:solidFill>
                  <a:schemeClr val="accent1">
                    <a:lumMod val="50000"/>
                  </a:schemeClr>
                </a:solidFill>
              </a:rPr>
              <a:t>        grade = "A"</a:t>
            </a:r>
            <a:br>
              <a:rPr lang="en-IN" sz="1800" dirty="0">
                <a:solidFill>
                  <a:schemeClr val="accent1">
                    <a:lumMod val="50000"/>
                  </a:schemeClr>
                </a:solidFill>
              </a:rPr>
            </a:br>
            <a:r>
              <a:rPr lang="en-IN" sz="1800" dirty="0">
                <a:solidFill>
                  <a:schemeClr val="accent1">
                    <a:lumMod val="50000"/>
                  </a:schemeClr>
                </a:solidFill>
              </a:rPr>
              <a:t>    </a:t>
            </a:r>
            <a:r>
              <a:rPr lang="en-IN" sz="1800" dirty="0" err="1">
                <a:solidFill>
                  <a:schemeClr val="accent1">
                    <a:lumMod val="50000"/>
                  </a:schemeClr>
                </a:solidFill>
              </a:rPr>
              <a:t>elif</a:t>
            </a:r>
            <a:r>
              <a:rPr lang="en-IN" sz="1800" dirty="0">
                <a:solidFill>
                  <a:schemeClr val="accent1">
                    <a:lumMod val="50000"/>
                  </a:schemeClr>
                </a:solidFill>
              </a:rPr>
              <a:t> marks &gt;= 60:</a:t>
            </a:r>
            <a:br>
              <a:rPr lang="en-IN" sz="1800" dirty="0">
                <a:solidFill>
                  <a:schemeClr val="accent1">
                    <a:lumMod val="50000"/>
                  </a:schemeClr>
                </a:solidFill>
              </a:rPr>
            </a:br>
            <a:r>
              <a:rPr lang="en-IN" sz="1800" dirty="0">
                <a:solidFill>
                  <a:schemeClr val="accent1">
                    <a:lumMod val="50000"/>
                  </a:schemeClr>
                </a:solidFill>
              </a:rPr>
              <a:t>        grade = "B"</a:t>
            </a:r>
            <a:br>
              <a:rPr lang="en-IN" sz="1800" dirty="0">
                <a:solidFill>
                  <a:schemeClr val="accent1">
                    <a:lumMod val="50000"/>
                  </a:schemeClr>
                </a:solidFill>
              </a:rPr>
            </a:br>
            <a:r>
              <a:rPr lang="en-IN" sz="1800" dirty="0">
                <a:solidFill>
                  <a:schemeClr val="accent1">
                    <a:lumMod val="50000"/>
                  </a:schemeClr>
                </a:solidFill>
              </a:rPr>
              <a:t>    </a:t>
            </a:r>
            <a:r>
              <a:rPr lang="en-IN" sz="1800" dirty="0" err="1">
                <a:solidFill>
                  <a:schemeClr val="accent1">
                    <a:lumMod val="50000"/>
                  </a:schemeClr>
                </a:solidFill>
              </a:rPr>
              <a:t>elif</a:t>
            </a:r>
            <a:r>
              <a:rPr lang="en-IN" sz="1800" dirty="0">
                <a:solidFill>
                  <a:schemeClr val="accent1">
                    <a:lumMod val="50000"/>
                  </a:schemeClr>
                </a:solidFill>
              </a:rPr>
              <a:t> marks &gt;= 40:</a:t>
            </a:r>
            <a:br>
              <a:rPr lang="en-IN" sz="1800" dirty="0">
                <a:solidFill>
                  <a:schemeClr val="accent1">
                    <a:lumMod val="50000"/>
                  </a:schemeClr>
                </a:solidFill>
              </a:rPr>
            </a:br>
            <a:r>
              <a:rPr lang="en-IN" sz="1800" dirty="0">
                <a:solidFill>
                  <a:schemeClr val="accent1">
                    <a:lumMod val="50000"/>
                  </a:schemeClr>
                </a:solidFill>
              </a:rPr>
              <a:t>        grade = "C"</a:t>
            </a:r>
            <a:br>
              <a:rPr lang="en-IN" sz="1800" dirty="0">
                <a:solidFill>
                  <a:schemeClr val="accent1">
                    <a:lumMod val="50000"/>
                  </a:schemeClr>
                </a:solidFill>
              </a:rPr>
            </a:br>
            <a:r>
              <a:rPr lang="en-IN" sz="1800" dirty="0">
                <a:solidFill>
                  <a:schemeClr val="accent1">
                    <a:lumMod val="50000"/>
                  </a:schemeClr>
                </a:solidFill>
              </a:rPr>
              <a:t>    else:</a:t>
            </a:r>
            <a:br>
              <a:rPr lang="en-IN" sz="1800" dirty="0">
                <a:solidFill>
                  <a:schemeClr val="accent1">
                    <a:lumMod val="50000"/>
                  </a:schemeClr>
                </a:solidFill>
              </a:rPr>
            </a:br>
            <a:r>
              <a:rPr lang="en-IN" sz="1800" dirty="0">
                <a:solidFill>
                  <a:schemeClr val="accent1">
                    <a:lumMod val="50000"/>
                  </a:schemeClr>
                </a:solidFill>
              </a:rPr>
              <a:t>        grade = "Fail"</a:t>
            </a:r>
            <a:br>
              <a:rPr lang="en-IN" sz="1800" dirty="0">
                <a:solidFill>
                  <a:schemeClr val="accent1">
                    <a:lumMod val="50000"/>
                  </a:schemeClr>
                </a:solidFill>
              </a:rPr>
            </a:br>
            <a:r>
              <a:rPr lang="en-IN" sz="1800" dirty="0">
                <a:solidFill>
                  <a:schemeClr val="accent1">
                    <a:lumMod val="50000"/>
                  </a:schemeClr>
                </a:solidFill>
              </a:rPr>
              <a:t>    print(f"{name} got grade {grade}")</a:t>
            </a:r>
          </a:p>
          <a:p>
            <a:pPr marL="0" indent="0">
              <a:buNone/>
            </a:pPr>
            <a:endParaRPr lang="en-IN" sz="1800" dirty="0">
              <a:solidFill>
                <a:schemeClr val="accent1">
                  <a:lumMod val="50000"/>
                </a:schemeClr>
              </a:solidFill>
            </a:endParaRPr>
          </a:p>
          <a:p>
            <a:pPr marL="0" indent="0">
              <a:buNone/>
            </a:pPr>
            <a:r>
              <a:rPr lang="en-US" sz="1800" dirty="0">
                <a:solidFill>
                  <a:srgbClr val="C00000"/>
                </a:solidFill>
              </a:rPr>
              <a:t>Apply Discount if bill &gt; 1000.</a:t>
            </a:r>
            <a:endParaRPr lang="en-IN" sz="1800" dirty="0">
              <a:solidFill>
                <a:srgbClr val="C00000"/>
              </a:solidFill>
            </a:endParaRPr>
          </a:p>
          <a:p>
            <a:pPr marL="0" indent="0">
              <a:buNone/>
            </a:pPr>
            <a:r>
              <a:rPr lang="en-US" sz="1800" dirty="0">
                <a:solidFill>
                  <a:schemeClr val="accent1">
                    <a:lumMod val="50000"/>
                  </a:schemeClr>
                </a:solidFill>
              </a:rPr>
              <a:t>bills = {"John": 800, "Alice": 1200, "Bob": 500, "Charlie": 2000}</a:t>
            </a:r>
          </a:p>
          <a:p>
            <a:pPr marL="0" indent="0">
              <a:buNone/>
            </a:pPr>
            <a:r>
              <a:rPr lang="en-US" sz="1800" dirty="0">
                <a:solidFill>
                  <a:schemeClr val="accent1">
                    <a:lumMod val="50000"/>
                  </a:schemeClr>
                </a:solidFill>
              </a:rPr>
              <a:t>for name, amount in </a:t>
            </a:r>
            <a:r>
              <a:rPr lang="en-US" sz="1800" dirty="0" err="1">
                <a:solidFill>
                  <a:schemeClr val="accent1">
                    <a:lumMod val="50000"/>
                  </a:schemeClr>
                </a:solidFill>
              </a:rPr>
              <a:t>bills.items</a:t>
            </a:r>
            <a:r>
              <a:rPr lang="en-US" sz="1800" dirty="0">
                <a:solidFill>
                  <a:schemeClr val="accent1">
                    <a:lumMod val="50000"/>
                  </a:schemeClr>
                </a:solidFill>
              </a:rPr>
              <a:t>():</a:t>
            </a:r>
          </a:p>
          <a:p>
            <a:pPr marL="0" indent="0">
              <a:buNone/>
            </a:pPr>
            <a:r>
              <a:rPr lang="en-US" sz="1800" dirty="0">
                <a:solidFill>
                  <a:schemeClr val="accent1">
                    <a:lumMod val="50000"/>
                  </a:schemeClr>
                </a:solidFill>
              </a:rPr>
              <a:t>    if amount &gt; 1000:</a:t>
            </a:r>
          </a:p>
          <a:p>
            <a:pPr marL="0" indent="0">
              <a:buNone/>
            </a:pPr>
            <a:r>
              <a:rPr lang="en-US" sz="1800" dirty="0">
                <a:solidFill>
                  <a:schemeClr val="accent1">
                    <a:lumMod val="50000"/>
                  </a:schemeClr>
                </a:solidFill>
              </a:rPr>
              <a:t>        discount = amount * 0.1</a:t>
            </a:r>
          </a:p>
          <a:p>
            <a:pPr marL="0" indent="0">
              <a:buNone/>
            </a:pPr>
            <a:r>
              <a:rPr lang="en-US" sz="1800" dirty="0">
                <a:solidFill>
                  <a:schemeClr val="accent1">
                    <a:lumMod val="50000"/>
                  </a:schemeClr>
                </a:solidFill>
              </a:rPr>
              <a:t>        </a:t>
            </a:r>
            <a:r>
              <a:rPr lang="en-US" sz="1800" dirty="0" err="1">
                <a:solidFill>
                  <a:schemeClr val="accent1">
                    <a:lumMod val="50000"/>
                  </a:schemeClr>
                </a:solidFill>
              </a:rPr>
              <a:t>final_amount</a:t>
            </a:r>
            <a:r>
              <a:rPr lang="en-US" sz="1800" dirty="0">
                <a:solidFill>
                  <a:schemeClr val="accent1">
                    <a:lumMod val="50000"/>
                  </a:schemeClr>
                </a:solidFill>
              </a:rPr>
              <a:t> = amount - discount</a:t>
            </a:r>
          </a:p>
          <a:p>
            <a:pPr marL="0" indent="0">
              <a:buNone/>
            </a:pPr>
            <a:r>
              <a:rPr lang="en-US" sz="1800" dirty="0">
                <a:solidFill>
                  <a:schemeClr val="accent1">
                    <a:lumMod val="50000"/>
                  </a:schemeClr>
                </a:solidFill>
              </a:rPr>
              <a:t>        print(f"{name}'s bill after discount: {</a:t>
            </a:r>
            <a:r>
              <a:rPr lang="en-US" sz="1800" dirty="0" err="1">
                <a:solidFill>
                  <a:schemeClr val="accent1">
                    <a:lumMod val="50000"/>
                  </a:schemeClr>
                </a:solidFill>
              </a:rPr>
              <a:t>final_amount</a:t>
            </a:r>
            <a:r>
              <a:rPr lang="en-US" sz="1800" dirty="0">
                <a:solidFill>
                  <a:schemeClr val="accent1">
                    <a:lumMod val="50000"/>
                  </a:schemeClr>
                </a:solidFill>
              </a:rPr>
              <a:t>}")</a:t>
            </a:r>
          </a:p>
          <a:p>
            <a:pPr marL="0" indent="0">
              <a:buNone/>
            </a:pPr>
            <a:r>
              <a:rPr lang="en-US" sz="1800" dirty="0">
                <a:solidFill>
                  <a:schemeClr val="accent1">
                    <a:lumMod val="50000"/>
                  </a:schemeClr>
                </a:solidFill>
              </a:rPr>
              <a:t>    else:</a:t>
            </a:r>
          </a:p>
          <a:p>
            <a:pPr marL="0" indent="0">
              <a:buNone/>
            </a:pPr>
            <a:r>
              <a:rPr lang="en-US" sz="1800" dirty="0">
                <a:solidFill>
                  <a:schemeClr val="accent1">
                    <a:lumMod val="50000"/>
                  </a:schemeClr>
                </a:solidFill>
              </a:rPr>
              <a:t>        print(f"{name}'s bill: {amount}")</a:t>
            </a:r>
          </a:p>
          <a:p>
            <a:pPr marL="0" indent="0">
              <a:buNone/>
            </a:pPr>
            <a:endParaRPr lang="en-IN" sz="1800" dirty="0">
              <a:solidFill>
                <a:srgbClr val="C00000"/>
              </a:solidFill>
            </a:endParaRPr>
          </a:p>
          <a:p>
            <a:pPr marL="0" indent="0">
              <a:buNone/>
            </a:pPr>
            <a:endParaRPr lang="en-IN" sz="1800" dirty="0">
              <a:solidFill>
                <a:srgbClr val="C00000"/>
              </a:solidFill>
            </a:endParaRPr>
          </a:p>
          <a:p>
            <a:pPr marL="0" indent="0">
              <a:buNone/>
            </a:pPr>
            <a:endParaRPr lang="en-US" sz="1800" dirty="0">
              <a:solidFill>
                <a:srgbClr val="C00000"/>
              </a:solidFill>
            </a:endParaRPr>
          </a:p>
        </p:txBody>
      </p:sp>
      <p:sp>
        <p:nvSpPr>
          <p:cNvPr id="2" name="Content Placeholder 2">
            <a:extLst>
              <a:ext uri="{FF2B5EF4-FFF2-40B4-BE49-F238E27FC236}">
                <a16:creationId xmlns:a16="http://schemas.microsoft.com/office/drawing/2014/main" id="{34972EC5-1532-CD45-7CDC-C247D5CB5CFB}"/>
              </a:ext>
            </a:extLst>
          </p:cNvPr>
          <p:cNvSpPr txBox="1">
            <a:spLocks/>
          </p:cNvSpPr>
          <p:nvPr/>
        </p:nvSpPr>
        <p:spPr>
          <a:xfrm>
            <a:off x="6095999" y="9332"/>
            <a:ext cx="6095999" cy="6848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C00000"/>
                </a:solidFill>
              </a:rPr>
              <a:t>Check login system using dictionary.</a:t>
            </a:r>
          </a:p>
          <a:p>
            <a:pPr marL="0" indent="0">
              <a:buNone/>
            </a:pPr>
            <a:r>
              <a:rPr lang="en-US" sz="1800" dirty="0">
                <a:solidFill>
                  <a:schemeClr val="accent1">
                    <a:lumMod val="50000"/>
                  </a:schemeClr>
                </a:solidFill>
              </a:rPr>
              <a:t>users = {"admin": "1234", "guest": "</a:t>
            </a:r>
            <a:r>
              <a:rPr lang="en-US" sz="1800" dirty="0" err="1">
                <a:solidFill>
                  <a:schemeClr val="accent1">
                    <a:lumMod val="50000"/>
                  </a:schemeClr>
                </a:solidFill>
              </a:rPr>
              <a:t>abcd</a:t>
            </a:r>
            <a:r>
              <a:rPr lang="en-US" sz="1800" dirty="0">
                <a:solidFill>
                  <a:schemeClr val="accent1">
                    <a:lumMod val="50000"/>
                  </a:schemeClr>
                </a:solidFill>
              </a:rPr>
              <a:t>"}</a:t>
            </a:r>
          </a:p>
          <a:p>
            <a:pPr marL="0" indent="0">
              <a:buNone/>
            </a:pPr>
            <a:r>
              <a:rPr lang="en-US" sz="1800" dirty="0">
                <a:solidFill>
                  <a:schemeClr val="accent1">
                    <a:lumMod val="50000"/>
                  </a:schemeClr>
                </a:solidFill>
              </a:rPr>
              <a:t>username = input("Enter username: ")</a:t>
            </a:r>
          </a:p>
          <a:p>
            <a:pPr marL="0" indent="0">
              <a:buNone/>
            </a:pPr>
            <a:r>
              <a:rPr lang="en-US" sz="1800" dirty="0">
                <a:solidFill>
                  <a:schemeClr val="accent1">
                    <a:lumMod val="50000"/>
                  </a:schemeClr>
                </a:solidFill>
              </a:rPr>
              <a:t>password = input("Enter password: ")</a:t>
            </a:r>
          </a:p>
          <a:p>
            <a:pPr marL="0" indent="0">
              <a:buNone/>
            </a:pPr>
            <a:r>
              <a:rPr lang="en-US" sz="1800" dirty="0">
                <a:solidFill>
                  <a:schemeClr val="accent1">
                    <a:lumMod val="50000"/>
                  </a:schemeClr>
                </a:solidFill>
              </a:rPr>
              <a:t>if username in users and users[username] == password:</a:t>
            </a:r>
          </a:p>
          <a:p>
            <a:pPr marL="0" indent="0">
              <a:buNone/>
            </a:pPr>
            <a:r>
              <a:rPr lang="en-US" sz="1800" dirty="0">
                <a:solidFill>
                  <a:schemeClr val="accent1">
                    <a:lumMod val="50000"/>
                  </a:schemeClr>
                </a:solidFill>
              </a:rPr>
              <a:t>    print("Login Successful")</a:t>
            </a:r>
          </a:p>
          <a:p>
            <a:pPr marL="0" indent="0">
              <a:buNone/>
            </a:pPr>
            <a:r>
              <a:rPr lang="en-US" sz="1800" dirty="0">
                <a:solidFill>
                  <a:schemeClr val="accent1">
                    <a:lumMod val="50000"/>
                  </a:schemeClr>
                </a:solidFill>
              </a:rPr>
              <a:t>else:</a:t>
            </a:r>
          </a:p>
          <a:p>
            <a:pPr marL="0" indent="0">
              <a:buNone/>
            </a:pPr>
            <a:r>
              <a:rPr lang="en-US" sz="1800" dirty="0">
                <a:solidFill>
                  <a:schemeClr val="accent1">
                    <a:lumMod val="50000"/>
                  </a:schemeClr>
                </a:solidFill>
              </a:rPr>
              <a:t>    print("Invalid username or password")</a:t>
            </a:r>
          </a:p>
          <a:p>
            <a:pPr marL="0" indent="0">
              <a:buNone/>
            </a:pPr>
            <a:endParaRPr lang="en-US" sz="1800" dirty="0">
              <a:solidFill>
                <a:schemeClr val="accent1">
                  <a:lumMod val="50000"/>
                </a:schemeClr>
              </a:solidFill>
            </a:endParaRPr>
          </a:p>
          <a:p>
            <a:pPr marL="0" indent="0">
              <a:buNone/>
            </a:pPr>
            <a:endParaRPr lang="en-US" sz="1800" dirty="0">
              <a:solidFill>
                <a:schemeClr val="accent1">
                  <a:lumMod val="50000"/>
                </a:schemeClr>
              </a:solidFill>
            </a:endParaRPr>
          </a:p>
        </p:txBody>
      </p:sp>
    </p:spTree>
    <p:extLst>
      <p:ext uri="{BB962C8B-B14F-4D97-AF65-F5344CB8AC3E}">
        <p14:creationId xmlns:p14="http://schemas.microsoft.com/office/powerpoint/2010/main" val="4058723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70BEA-6DB7-1BE8-3071-4DCDF4814D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D1865-E9A2-7AFD-C054-EF55CDF005D1}"/>
              </a:ext>
            </a:extLst>
          </p:cNvPr>
          <p:cNvSpPr>
            <a:spLocks noGrp="1"/>
          </p:cNvSpPr>
          <p:nvPr>
            <p:ph idx="1"/>
          </p:nvPr>
        </p:nvSpPr>
        <p:spPr>
          <a:xfrm>
            <a:off x="0" y="9332"/>
            <a:ext cx="12192000" cy="6848668"/>
          </a:xfrm>
        </p:spPr>
        <p:txBody>
          <a:bodyPr>
            <a:normAutofit/>
          </a:bodyPr>
          <a:lstStyle/>
          <a:p>
            <a:pPr marL="3657600" lvl="8" indent="0">
              <a:buNone/>
            </a:pPr>
            <a:r>
              <a:rPr lang="en-IN" sz="3200" b="1" u="sng" dirty="0">
                <a:solidFill>
                  <a:schemeClr val="accent2">
                    <a:lumMod val="75000"/>
                  </a:schemeClr>
                </a:solidFill>
              </a:rPr>
              <a:t>Dictionaries</a:t>
            </a:r>
          </a:p>
          <a:p>
            <a:pPr marL="0" indent="0">
              <a:buNone/>
            </a:pPr>
            <a:r>
              <a:rPr lang="en-US" sz="2000" b="1" dirty="0">
                <a:solidFill>
                  <a:schemeClr val="accent1">
                    <a:lumMod val="50000"/>
                  </a:schemeClr>
                </a:solidFill>
              </a:rPr>
              <a:t>Advantages of Dictionaries</a:t>
            </a:r>
          </a:p>
          <a:p>
            <a:pPr>
              <a:buFont typeface="Wingdings" panose="05000000000000000000" pitchFamily="2" charset="2"/>
              <a:buChar char="Ø"/>
            </a:pPr>
            <a:r>
              <a:rPr lang="en-US" sz="2000" dirty="0">
                <a:solidFill>
                  <a:schemeClr val="accent1">
                    <a:lumMod val="50000"/>
                  </a:schemeClr>
                </a:solidFill>
              </a:rPr>
              <a:t>Fast lookups → Search by key is faster than lists.</a:t>
            </a:r>
          </a:p>
          <a:p>
            <a:pPr>
              <a:buFont typeface="Wingdings" panose="05000000000000000000" pitchFamily="2" charset="2"/>
              <a:buChar char="Ø"/>
            </a:pPr>
            <a:r>
              <a:rPr lang="en-US" sz="2000" dirty="0">
                <a:solidFill>
                  <a:schemeClr val="accent1">
                    <a:lumMod val="50000"/>
                  </a:schemeClr>
                </a:solidFill>
              </a:rPr>
              <a:t>Flexibility → Values can store any data type, even other </a:t>
            </a:r>
            <a:r>
              <a:rPr lang="en-US" sz="2000" dirty="0" err="1">
                <a:solidFill>
                  <a:schemeClr val="accent1">
                    <a:lumMod val="50000"/>
                  </a:schemeClr>
                </a:solidFill>
              </a:rPr>
              <a:t>dicts</a:t>
            </a:r>
            <a:r>
              <a:rPr lang="en-US" sz="2000" dirty="0">
                <a:solidFill>
                  <a:schemeClr val="accent1">
                    <a:lumMod val="50000"/>
                  </a:schemeClr>
                </a:solidFill>
              </a:rPr>
              <a:t>.</a:t>
            </a:r>
          </a:p>
          <a:p>
            <a:pPr>
              <a:buFont typeface="Wingdings" panose="05000000000000000000" pitchFamily="2" charset="2"/>
              <a:buChar char="Ø"/>
            </a:pPr>
            <a:r>
              <a:rPr lang="en-US" sz="2000" dirty="0">
                <a:solidFill>
                  <a:schemeClr val="accent1">
                    <a:lumMod val="50000"/>
                  </a:schemeClr>
                </a:solidFill>
              </a:rPr>
              <a:t>Dynamic → Keys/values can be added or removed easily.</a:t>
            </a:r>
          </a:p>
          <a:p>
            <a:pPr>
              <a:buFont typeface="Wingdings" panose="05000000000000000000" pitchFamily="2" charset="2"/>
              <a:buChar char="Ø"/>
            </a:pPr>
            <a:r>
              <a:rPr lang="en-US" sz="2000" dirty="0">
                <a:solidFill>
                  <a:schemeClr val="accent1">
                    <a:lumMod val="50000"/>
                  </a:schemeClr>
                </a:solidFill>
              </a:rPr>
              <a:t>Real-world mapping → Natural way to model structured data.</a:t>
            </a:r>
          </a:p>
          <a:p>
            <a:pPr>
              <a:buFont typeface="Wingdings" panose="05000000000000000000" pitchFamily="2" charset="2"/>
              <a:buChar char="Ø"/>
            </a:pPr>
            <a:endParaRPr lang="en-US" sz="2000" dirty="0">
              <a:solidFill>
                <a:schemeClr val="accent1">
                  <a:lumMod val="50000"/>
                </a:schemeClr>
              </a:solidFill>
            </a:endParaRPr>
          </a:p>
          <a:p>
            <a:pPr marL="0" indent="0">
              <a:buNone/>
            </a:pPr>
            <a:r>
              <a:rPr lang="en-IN" sz="2000" b="1" dirty="0">
                <a:solidFill>
                  <a:schemeClr val="accent1">
                    <a:lumMod val="50000"/>
                  </a:schemeClr>
                </a:solidFill>
              </a:rPr>
              <a:t>Real-Life Use Cases</a:t>
            </a:r>
          </a:p>
          <a:p>
            <a:pPr>
              <a:buFont typeface="Wingdings" panose="05000000000000000000" pitchFamily="2" charset="2"/>
              <a:buChar char="Ø"/>
            </a:pPr>
            <a:r>
              <a:rPr lang="en-IN" sz="2000" dirty="0">
                <a:solidFill>
                  <a:schemeClr val="accent1">
                    <a:lumMod val="50000"/>
                  </a:schemeClr>
                </a:solidFill>
              </a:rPr>
              <a:t>Storing records → Employee database {id: details}</a:t>
            </a:r>
          </a:p>
          <a:p>
            <a:pPr>
              <a:buFont typeface="Wingdings" panose="05000000000000000000" pitchFamily="2" charset="2"/>
              <a:buChar char="Ø"/>
            </a:pPr>
            <a:r>
              <a:rPr lang="en-IN" sz="2000" dirty="0">
                <a:solidFill>
                  <a:schemeClr val="accent1">
                    <a:lumMod val="50000"/>
                  </a:schemeClr>
                </a:solidFill>
              </a:rPr>
              <a:t>Word frequency counters → Counting elements in a text</a:t>
            </a:r>
          </a:p>
          <a:p>
            <a:pPr>
              <a:buFont typeface="Wingdings" panose="05000000000000000000" pitchFamily="2" charset="2"/>
              <a:buChar char="Ø"/>
            </a:pPr>
            <a:r>
              <a:rPr lang="en-IN" sz="2000" dirty="0">
                <a:solidFill>
                  <a:schemeClr val="accent1">
                    <a:lumMod val="50000"/>
                  </a:schemeClr>
                </a:solidFill>
              </a:rPr>
              <a:t>Configuration settings → Key-value storage</a:t>
            </a:r>
          </a:p>
          <a:p>
            <a:pPr>
              <a:buFont typeface="Wingdings" panose="05000000000000000000" pitchFamily="2" charset="2"/>
              <a:buChar char="Ø"/>
            </a:pPr>
            <a:r>
              <a:rPr lang="en-IN" sz="2000" dirty="0">
                <a:solidFill>
                  <a:schemeClr val="accent1">
                    <a:lumMod val="50000"/>
                  </a:schemeClr>
                </a:solidFill>
              </a:rPr>
              <a:t>JSON representation → APIs use dictionaries heavily</a:t>
            </a:r>
          </a:p>
          <a:p>
            <a:pPr>
              <a:buFont typeface="Wingdings" panose="05000000000000000000" pitchFamily="2" charset="2"/>
              <a:buChar char="Ø"/>
            </a:pPr>
            <a:r>
              <a:rPr lang="en-IN" sz="2000" dirty="0">
                <a:solidFill>
                  <a:schemeClr val="accent1">
                    <a:lumMod val="50000"/>
                  </a:schemeClr>
                </a:solidFill>
              </a:rPr>
              <a:t>Graph adjacency list → {node: [</a:t>
            </a:r>
            <a:r>
              <a:rPr lang="en-IN" sz="2000" dirty="0" err="1">
                <a:solidFill>
                  <a:schemeClr val="accent1">
                    <a:lumMod val="50000"/>
                  </a:schemeClr>
                </a:solidFill>
              </a:rPr>
              <a:t>connected_nodes</a:t>
            </a:r>
            <a:r>
              <a:rPr lang="en-IN" sz="2000" dirty="0">
                <a:solidFill>
                  <a:schemeClr val="accent1">
                    <a:lumMod val="50000"/>
                  </a:schemeClr>
                </a:solidFill>
              </a:rPr>
              <a:t>]}</a:t>
            </a: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Use a dictionary when you need fast lookups and mapping between keys &amp; values.</a:t>
            </a:r>
          </a:p>
          <a:p>
            <a:pPr>
              <a:buFont typeface="Wingdings" panose="05000000000000000000" pitchFamily="2" charset="2"/>
              <a:buChar char="Ø"/>
            </a:pPr>
            <a:r>
              <a:rPr lang="en-US" sz="2000" dirty="0">
                <a:solidFill>
                  <a:schemeClr val="accent1">
                    <a:lumMod val="50000"/>
                  </a:schemeClr>
                </a:solidFill>
              </a:rPr>
              <a:t>It’s one of the most powerful and widely used data structures in Python.</a:t>
            </a: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677215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1C88128-4FE0-03D0-122E-72BBBF362486}"/>
              </a:ext>
            </a:extLst>
          </p:cNvPr>
          <p:cNvGraphicFramePr>
            <a:graphicFrameLocks noGrp="1"/>
          </p:cNvGraphicFramePr>
          <p:nvPr>
            <p:ph idx="1"/>
            <p:extLst>
              <p:ext uri="{D42A27DB-BD31-4B8C-83A1-F6EECF244321}">
                <p14:modId xmlns:p14="http://schemas.microsoft.com/office/powerpoint/2010/main" val="2348861440"/>
              </p:ext>
            </p:extLst>
          </p:nvPr>
        </p:nvGraphicFramePr>
        <p:xfrm>
          <a:off x="-1" y="1273317"/>
          <a:ext cx="12192000" cy="5629619"/>
        </p:xfrm>
        <a:graphic>
          <a:graphicData uri="http://schemas.openxmlformats.org/drawingml/2006/table">
            <a:tbl>
              <a:tblPr>
                <a:tableStyleId>{69CF1AB2-1976-4502-BF36-3FF5EA218861}</a:tableStyleId>
              </a:tblPr>
              <a:tblGrid>
                <a:gridCol w="2438400">
                  <a:extLst>
                    <a:ext uri="{9D8B030D-6E8A-4147-A177-3AD203B41FA5}">
                      <a16:colId xmlns:a16="http://schemas.microsoft.com/office/drawing/2014/main" val="1343991286"/>
                    </a:ext>
                  </a:extLst>
                </a:gridCol>
                <a:gridCol w="2438400">
                  <a:extLst>
                    <a:ext uri="{9D8B030D-6E8A-4147-A177-3AD203B41FA5}">
                      <a16:colId xmlns:a16="http://schemas.microsoft.com/office/drawing/2014/main" val="2353298437"/>
                    </a:ext>
                  </a:extLst>
                </a:gridCol>
                <a:gridCol w="2438400">
                  <a:extLst>
                    <a:ext uri="{9D8B030D-6E8A-4147-A177-3AD203B41FA5}">
                      <a16:colId xmlns:a16="http://schemas.microsoft.com/office/drawing/2014/main" val="3110475255"/>
                    </a:ext>
                  </a:extLst>
                </a:gridCol>
                <a:gridCol w="2438400">
                  <a:extLst>
                    <a:ext uri="{9D8B030D-6E8A-4147-A177-3AD203B41FA5}">
                      <a16:colId xmlns:a16="http://schemas.microsoft.com/office/drawing/2014/main" val="1637621546"/>
                    </a:ext>
                  </a:extLst>
                </a:gridCol>
                <a:gridCol w="2438400">
                  <a:extLst>
                    <a:ext uri="{9D8B030D-6E8A-4147-A177-3AD203B41FA5}">
                      <a16:colId xmlns:a16="http://schemas.microsoft.com/office/drawing/2014/main" val="1472597454"/>
                    </a:ext>
                  </a:extLst>
                </a:gridCol>
              </a:tblGrid>
              <a:tr h="307631">
                <a:tc>
                  <a:txBody>
                    <a:bodyPr/>
                    <a:lstStyle/>
                    <a:p>
                      <a:pPr algn="just" fontAlgn="t"/>
                      <a:endParaRPr lang="en-IN" sz="2000" b="1" dirty="0">
                        <a:effectLst/>
                        <a:latin typeface="inherit"/>
                      </a:endParaRPr>
                    </a:p>
                  </a:txBody>
                  <a:tcPr marL="30822" marR="30822" marT="30822" marB="30822"/>
                </a:tc>
                <a:tc>
                  <a:txBody>
                    <a:bodyPr/>
                    <a:lstStyle/>
                    <a:p>
                      <a:pPr algn="just" fontAlgn="t"/>
                      <a:r>
                        <a:rPr lang="en-IN" sz="2000" b="1" dirty="0">
                          <a:effectLst/>
                        </a:rPr>
                        <a:t>List</a:t>
                      </a:r>
                      <a:endParaRPr lang="en-IN" sz="2000" b="1" dirty="0">
                        <a:effectLst/>
                        <a:latin typeface="inherit"/>
                      </a:endParaRPr>
                    </a:p>
                  </a:txBody>
                  <a:tcPr marL="30822" marR="30822" marT="30822" marB="30822"/>
                </a:tc>
                <a:tc>
                  <a:txBody>
                    <a:bodyPr/>
                    <a:lstStyle/>
                    <a:p>
                      <a:pPr algn="just" fontAlgn="t"/>
                      <a:r>
                        <a:rPr lang="en-IN" sz="2000" b="1">
                          <a:effectLst/>
                        </a:rPr>
                        <a:t>Tuple</a:t>
                      </a:r>
                      <a:endParaRPr lang="en-IN" sz="2000" b="1">
                        <a:effectLst/>
                        <a:latin typeface="inherit"/>
                      </a:endParaRPr>
                    </a:p>
                  </a:txBody>
                  <a:tcPr marL="30822" marR="30822" marT="30822" marB="30822"/>
                </a:tc>
                <a:tc>
                  <a:txBody>
                    <a:bodyPr/>
                    <a:lstStyle/>
                    <a:p>
                      <a:pPr algn="just" fontAlgn="t"/>
                      <a:r>
                        <a:rPr lang="en-IN" sz="2000" b="1" dirty="0">
                          <a:effectLst/>
                        </a:rPr>
                        <a:t>Set</a:t>
                      </a:r>
                      <a:endParaRPr lang="en-IN" sz="2000" b="1" dirty="0">
                        <a:effectLst/>
                        <a:latin typeface="inherit"/>
                      </a:endParaRPr>
                    </a:p>
                  </a:txBody>
                  <a:tcPr marL="30822" marR="30822" marT="30822" marB="30822"/>
                </a:tc>
                <a:tc>
                  <a:txBody>
                    <a:bodyPr/>
                    <a:lstStyle/>
                    <a:p>
                      <a:pPr algn="just" fontAlgn="t"/>
                      <a:r>
                        <a:rPr lang="en-IN" sz="2000" b="1" dirty="0">
                          <a:effectLst/>
                        </a:rPr>
                        <a:t>Dictionary</a:t>
                      </a:r>
                      <a:endParaRPr lang="en-IN" sz="2000" b="1" dirty="0">
                        <a:effectLst/>
                        <a:latin typeface="inherit"/>
                      </a:endParaRPr>
                    </a:p>
                  </a:txBody>
                  <a:tcPr marL="30822" marR="30822" marT="30822" marB="30822"/>
                </a:tc>
                <a:extLst>
                  <a:ext uri="{0D108BD9-81ED-4DB2-BD59-A6C34878D82A}">
                    <a16:rowId xmlns:a16="http://schemas.microsoft.com/office/drawing/2014/main" val="285629818"/>
                  </a:ext>
                </a:extLst>
              </a:tr>
              <a:tr h="282042">
                <a:tc>
                  <a:txBody>
                    <a:bodyPr/>
                    <a:lstStyle/>
                    <a:p>
                      <a:pPr algn="l" fontAlgn="t"/>
                      <a:r>
                        <a:rPr lang="en-IN" sz="1800">
                          <a:effectLst/>
                        </a:rPr>
                        <a:t>Syntax</a:t>
                      </a:r>
                      <a:endParaRPr lang="en-IN" sz="1800">
                        <a:effectLst/>
                        <a:latin typeface="inherit"/>
                      </a:endParaRPr>
                    </a:p>
                  </a:txBody>
                  <a:tcPr marL="30822" marR="30822" marT="30822" marB="30822"/>
                </a:tc>
                <a:tc>
                  <a:txBody>
                    <a:bodyPr/>
                    <a:lstStyle/>
                    <a:p>
                      <a:pPr algn="l" fontAlgn="t"/>
                      <a:r>
                        <a:rPr lang="en-IN" sz="1800" dirty="0">
                          <a:effectLst/>
                        </a:rPr>
                        <a:t>[ ]</a:t>
                      </a:r>
                      <a:endParaRPr lang="en-IN" sz="1800" dirty="0">
                        <a:effectLst/>
                        <a:latin typeface="inherit"/>
                      </a:endParaRPr>
                    </a:p>
                  </a:txBody>
                  <a:tcPr marL="30822" marR="30822" marT="30822" marB="30822"/>
                </a:tc>
                <a:tc>
                  <a:txBody>
                    <a:bodyPr/>
                    <a:lstStyle/>
                    <a:p>
                      <a:pPr algn="l" fontAlgn="t"/>
                      <a:r>
                        <a:rPr lang="en-IN" sz="1800" dirty="0">
                          <a:effectLst/>
                        </a:rPr>
                        <a:t>( )</a:t>
                      </a:r>
                      <a:endParaRPr lang="en-IN" sz="1800" dirty="0">
                        <a:effectLst/>
                        <a:latin typeface="inherit"/>
                      </a:endParaRPr>
                    </a:p>
                  </a:txBody>
                  <a:tcPr marL="30822" marR="30822" marT="30822" marB="30822"/>
                </a:tc>
                <a:tc>
                  <a:txBody>
                    <a:bodyPr/>
                    <a:lstStyle/>
                    <a:p>
                      <a:pPr algn="l" fontAlgn="t"/>
                      <a:r>
                        <a:rPr lang="en-IN" sz="1800" dirty="0">
                          <a:effectLst/>
                        </a:rPr>
                        <a:t>{ }</a:t>
                      </a:r>
                      <a:endParaRPr lang="en-IN" sz="1800" dirty="0">
                        <a:effectLst/>
                        <a:latin typeface="inherit"/>
                      </a:endParaRPr>
                    </a:p>
                  </a:txBody>
                  <a:tcPr marL="30822" marR="30822" marT="30822" marB="30822"/>
                </a:tc>
                <a:tc>
                  <a:txBody>
                    <a:bodyPr/>
                    <a:lstStyle/>
                    <a:p>
                      <a:pPr algn="l" fontAlgn="t"/>
                      <a:r>
                        <a:rPr lang="en-IN" sz="1800" dirty="0">
                          <a:effectLst/>
                        </a:rPr>
                        <a:t>{ }</a:t>
                      </a:r>
                      <a:endParaRPr lang="en-IN" sz="1800" dirty="0">
                        <a:effectLst/>
                        <a:latin typeface="inherit"/>
                      </a:endParaRPr>
                    </a:p>
                  </a:txBody>
                  <a:tcPr marL="30822" marR="30822" marT="30822" marB="30822"/>
                </a:tc>
                <a:extLst>
                  <a:ext uri="{0D108BD9-81ED-4DB2-BD59-A6C34878D82A}">
                    <a16:rowId xmlns:a16="http://schemas.microsoft.com/office/drawing/2014/main" val="4207427606"/>
                  </a:ext>
                </a:extLst>
              </a:tr>
              <a:tr h="343372">
                <a:tc>
                  <a:txBody>
                    <a:bodyPr/>
                    <a:lstStyle/>
                    <a:p>
                      <a:pPr algn="l" fontAlgn="t"/>
                      <a:r>
                        <a:rPr lang="en-IN" sz="1800">
                          <a:effectLst/>
                        </a:rPr>
                        <a:t>Mutable/Immutable</a:t>
                      </a:r>
                      <a:endParaRPr lang="en-IN" sz="1800">
                        <a:effectLst/>
                        <a:latin typeface="inherit"/>
                      </a:endParaRPr>
                    </a:p>
                  </a:txBody>
                  <a:tcPr marL="30822" marR="30822" marT="30822" marB="30822"/>
                </a:tc>
                <a:tc>
                  <a:txBody>
                    <a:bodyPr/>
                    <a:lstStyle/>
                    <a:p>
                      <a:pPr algn="l" fontAlgn="t"/>
                      <a:r>
                        <a:rPr lang="en-IN" sz="1800">
                          <a:effectLst/>
                        </a:rPr>
                        <a:t>Mutable</a:t>
                      </a:r>
                      <a:endParaRPr lang="en-IN" sz="1800">
                        <a:effectLst/>
                        <a:latin typeface="inherit"/>
                      </a:endParaRPr>
                    </a:p>
                  </a:txBody>
                  <a:tcPr marL="30822" marR="30822" marT="30822" marB="30822"/>
                </a:tc>
                <a:tc>
                  <a:txBody>
                    <a:bodyPr/>
                    <a:lstStyle/>
                    <a:p>
                      <a:pPr algn="l" fontAlgn="t"/>
                      <a:r>
                        <a:rPr lang="en-IN" sz="1800" dirty="0">
                          <a:effectLst/>
                        </a:rPr>
                        <a:t>Immutable</a:t>
                      </a:r>
                      <a:endParaRPr lang="en-IN" sz="1800" dirty="0">
                        <a:effectLst/>
                        <a:latin typeface="inherit"/>
                      </a:endParaRPr>
                    </a:p>
                  </a:txBody>
                  <a:tcPr marL="30822" marR="30822" marT="30822" marB="30822"/>
                </a:tc>
                <a:tc>
                  <a:txBody>
                    <a:bodyPr/>
                    <a:lstStyle/>
                    <a:p>
                      <a:pPr algn="l" fontAlgn="t"/>
                      <a:r>
                        <a:rPr lang="en-IN" sz="1800" dirty="0">
                          <a:effectLst/>
                        </a:rPr>
                        <a:t>Mutable</a:t>
                      </a:r>
                      <a:endParaRPr lang="en-IN" sz="1800" dirty="0">
                        <a:effectLst/>
                        <a:latin typeface="inherit"/>
                      </a:endParaRPr>
                    </a:p>
                  </a:txBody>
                  <a:tcPr marL="30822" marR="30822" marT="30822" marB="30822"/>
                </a:tc>
                <a:tc>
                  <a:txBody>
                    <a:bodyPr/>
                    <a:lstStyle/>
                    <a:p>
                      <a:pPr algn="l" fontAlgn="t"/>
                      <a:r>
                        <a:rPr lang="en-IN" sz="1800">
                          <a:effectLst/>
                        </a:rPr>
                        <a:t>Mutable</a:t>
                      </a:r>
                      <a:endParaRPr lang="en-IN" sz="1800">
                        <a:effectLst/>
                        <a:latin typeface="inherit"/>
                      </a:endParaRPr>
                    </a:p>
                  </a:txBody>
                  <a:tcPr marL="30822" marR="30822" marT="30822" marB="30822"/>
                </a:tc>
                <a:extLst>
                  <a:ext uri="{0D108BD9-81ED-4DB2-BD59-A6C34878D82A}">
                    <a16:rowId xmlns:a16="http://schemas.microsoft.com/office/drawing/2014/main" val="62867917"/>
                  </a:ext>
                </a:extLst>
              </a:tr>
              <a:tr h="282042">
                <a:tc>
                  <a:txBody>
                    <a:bodyPr/>
                    <a:lstStyle/>
                    <a:p>
                      <a:pPr algn="l" fontAlgn="t"/>
                      <a:r>
                        <a:rPr lang="en-IN" sz="1800">
                          <a:effectLst/>
                        </a:rPr>
                        <a:t>Order</a:t>
                      </a:r>
                      <a:endParaRPr lang="en-IN" sz="1800">
                        <a:effectLst/>
                        <a:latin typeface="inherit"/>
                      </a:endParaRPr>
                    </a:p>
                  </a:txBody>
                  <a:tcPr marL="30822" marR="30822" marT="30822" marB="30822"/>
                </a:tc>
                <a:tc>
                  <a:txBody>
                    <a:bodyPr/>
                    <a:lstStyle/>
                    <a:p>
                      <a:pPr algn="l" fontAlgn="t"/>
                      <a:r>
                        <a:rPr lang="en-IN" sz="1800" dirty="0">
                          <a:effectLst/>
                        </a:rPr>
                        <a:t>Ordered</a:t>
                      </a:r>
                      <a:endParaRPr lang="en-IN" sz="1800" dirty="0">
                        <a:effectLst/>
                        <a:latin typeface="inherit"/>
                      </a:endParaRPr>
                    </a:p>
                  </a:txBody>
                  <a:tcPr marL="30822" marR="30822" marT="30822" marB="30822"/>
                </a:tc>
                <a:tc>
                  <a:txBody>
                    <a:bodyPr/>
                    <a:lstStyle/>
                    <a:p>
                      <a:pPr algn="l" fontAlgn="t"/>
                      <a:r>
                        <a:rPr lang="en-IN" sz="1800" dirty="0">
                          <a:effectLst/>
                        </a:rPr>
                        <a:t>Ordered</a:t>
                      </a:r>
                      <a:endParaRPr lang="en-IN" sz="1800" dirty="0">
                        <a:effectLst/>
                        <a:latin typeface="inherit"/>
                      </a:endParaRPr>
                    </a:p>
                  </a:txBody>
                  <a:tcPr marL="30822" marR="30822" marT="30822" marB="30822"/>
                </a:tc>
                <a:tc>
                  <a:txBody>
                    <a:bodyPr/>
                    <a:lstStyle/>
                    <a:p>
                      <a:pPr algn="l" fontAlgn="t"/>
                      <a:r>
                        <a:rPr lang="en-IN" sz="1800" dirty="0">
                          <a:effectLst/>
                        </a:rPr>
                        <a:t>Unordered</a:t>
                      </a:r>
                      <a:endParaRPr lang="en-IN" sz="1800" dirty="0">
                        <a:effectLst/>
                        <a:latin typeface="inherit"/>
                      </a:endParaRPr>
                    </a:p>
                  </a:txBody>
                  <a:tcPr marL="30822" marR="30822" marT="30822" marB="30822"/>
                </a:tc>
                <a:tc>
                  <a:txBody>
                    <a:bodyPr/>
                    <a:lstStyle/>
                    <a:p>
                      <a:pPr algn="l" fontAlgn="t"/>
                      <a:r>
                        <a:rPr lang="en-IN" sz="1800" dirty="0">
                          <a:effectLst/>
                        </a:rPr>
                        <a:t>Unordered</a:t>
                      </a:r>
                      <a:endParaRPr lang="en-IN" sz="1800" dirty="0">
                        <a:effectLst/>
                        <a:latin typeface="inherit"/>
                      </a:endParaRPr>
                    </a:p>
                  </a:txBody>
                  <a:tcPr marL="30822" marR="30822" marT="30822" marB="30822"/>
                </a:tc>
                <a:extLst>
                  <a:ext uri="{0D108BD9-81ED-4DB2-BD59-A6C34878D82A}">
                    <a16:rowId xmlns:a16="http://schemas.microsoft.com/office/drawing/2014/main" val="2859827340"/>
                  </a:ext>
                </a:extLst>
              </a:tr>
              <a:tr h="282042">
                <a:tc>
                  <a:txBody>
                    <a:bodyPr/>
                    <a:lstStyle/>
                    <a:p>
                      <a:pPr algn="l" fontAlgn="t"/>
                      <a:r>
                        <a:rPr lang="en-IN" sz="1800">
                          <a:effectLst/>
                        </a:rPr>
                        <a:t>Duplicates</a:t>
                      </a:r>
                      <a:endParaRPr lang="en-IN" sz="180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dirty="0">
                          <a:effectLst/>
                        </a:rPr>
                        <a:t>Not Allowed</a:t>
                      </a:r>
                      <a:endParaRPr lang="en-IN" sz="1800" dirty="0">
                        <a:effectLst/>
                        <a:latin typeface="inherit"/>
                      </a:endParaRPr>
                    </a:p>
                  </a:txBody>
                  <a:tcPr marL="30822" marR="30822" marT="30822" marB="30822"/>
                </a:tc>
                <a:tc>
                  <a:txBody>
                    <a:bodyPr/>
                    <a:lstStyle/>
                    <a:p>
                      <a:pPr algn="l" fontAlgn="t"/>
                      <a:r>
                        <a:rPr lang="en-IN" sz="1800" dirty="0">
                          <a:effectLst/>
                        </a:rPr>
                        <a:t>Not Allowed</a:t>
                      </a:r>
                      <a:endParaRPr lang="en-IN" sz="1800" dirty="0">
                        <a:effectLst/>
                        <a:latin typeface="inherit"/>
                      </a:endParaRPr>
                    </a:p>
                  </a:txBody>
                  <a:tcPr marL="30822" marR="30822" marT="30822" marB="30822"/>
                </a:tc>
                <a:extLst>
                  <a:ext uri="{0D108BD9-81ED-4DB2-BD59-A6C34878D82A}">
                    <a16:rowId xmlns:a16="http://schemas.microsoft.com/office/drawing/2014/main" val="3784330298"/>
                  </a:ext>
                </a:extLst>
              </a:tr>
              <a:tr h="282042">
                <a:tc>
                  <a:txBody>
                    <a:bodyPr/>
                    <a:lstStyle/>
                    <a:p>
                      <a:pPr algn="l" fontAlgn="t"/>
                      <a:r>
                        <a:rPr lang="en-IN" sz="1800">
                          <a:effectLst/>
                        </a:rPr>
                        <a:t>Indexing</a:t>
                      </a:r>
                      <a:endParaRPr lang="en-IN" sz="180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dirty="0">
                          <a:effectLst/>
                        </a:rPr>
                        <a:t>Not Allowed</a:t>
                      </a:r>
                      <a:endParaRPr lang="en-IN" sz="1800" dirty="0">
                        <a:effectLst/>
                        <a:latin typeface="inherit"/>
                      </a:endParaRPr>
                    </a:p>
                  </a:txBody>
                  <a:tcPr marL="30822" marR="30822" marT="30822" marB="30822"/>
                </a:tc>
                <a:tc>
                  <a:txBody>
                    <a:bodyPr/>
                    <a:lstStyle/>
                    <a:p>
                      <a:pPr algn="l" fontAlgn="t"/>
                      <a:r>
                        <a:rPr lang="en-IN" sz="1800">
                          <a:effectLst/>
                        </a:rPr>
                        <a:t>Allowed</a:t>
                      </a:r>
                      <a:endParaRPr lang="en-IN" sz="1800">
                        <a:effectLst/>
                        <a:latin typeface="inherit"/>
                      </a:endParaRPr>
                    </a:p>
                  </a:txBody>
                  <a:tcPr marL="30822" marR="30822" marT="30822" marB="30822"/>
                </a:tc>
                <a:extLst>
                  <a:ext uri="{0D108BD9-81ED-4DB2-BD59-A6C34878D82A}">
                    <a16:rowId xmlns:a16="http://schemas.microsoft.com/office/drawing/2014/main" val="2716359518"/>
                  </a:ext>
                </a:extLst>
              </a:tr>
              <a:tr h="282042">
                <a:tc>
                  <a:txBody>
                    <a:bodyPr/>
                    <a:lstStyle/>
                    <a:p>
                      <a:pPr algn="l" fontAlgn="t"/>
                      <a:r>
                        <a:rPr lang="en-IN" sz="1800">
                          <a:effectLst/>
                        </a:rPr>
                        <a:t>Slicing</a:t>
                      </a:r>
                      <a:endParaRPr lang="en-IN" sz="180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dirty="0">
                          <a:effectLst/>
                        </a:rPr>
                        <a:t>Allowed</a:t>
                      </a:r>
                      <a:endParaRPr lang="en-IN" sz="1800" dirty="0">
                        <a:effectLst/>
                        <a:latin typeface="inherit"/>
                      </a:endParaRPr>
                    </a:p>
                  </a:txBody>
                  <a:tcPr marL="30822" marR="30822" marT="30822" marB="30822"/>
                </a:tc>
                <a:tc>
                  <a:txBody>
                    <a:bodyPr/>
                    <a:lstStyle/>
                    <a:p>
                      <a:pPr algn="l" fontAlgn="t"/>
                      <a:r>
                        <a:rPr lang="en-IN" sz="1800">
                          <a:effectLst/>
                        </a:rPr>
                        <a:t>Not Allowed</a:t>
                      </a:r>
                      <a:endParaRPr lang="en-IN" sz="1800">
                        <a:effectLst/>
                        <a:latin typeface="inherit"/>
                      </a:endParaRPr>
                    </a:p>
                  </a:txBody>
                  <a:tcPr marL="30822" marR="30822" marT="30822" marB="30822"/>
                </a:tc>
                <a:tc>
                  <a:txBody>
                    <a:bodyPr/>
                    <a:lstStyle/>
                    <a:p>
                      <a:pPr algn="l" fontAlgn="t"/>
                      <a:r>
                        <a:rPr lang="en-IN" sz="1800">
                          <a:effectLst/>
                        </a:rPr>
                        <a:t>Not Allowed</a:t>
                      </a:r>
                      <a:endParaRPr lang="en-IN" sz="1800">
                        <a:effectLst/>
                        <a:latin typeface="inherit"/>
                      </a:endParaRPr>
                    </a:p>
                  </a:txBody>
                  <a:tcPr marL="30822" marR="30822" marT="30822" marB="30822"/>
                </a:tc>
                <a:extLst>
                  <a:ext uri="{0D108BD9-81ED-4DB2-BD59-A6C34878D82A}">
                    <a16:rowId xmlns:a16="http://schemas.microsoft.com/office/drawing/2014/main" val="451046610"/>
                  </a:ext>
                </a:extLst>
              </a:tr>
              <a:tr h="742626">
                <a:tc>
                  <a:txBody>
                    <a:bodyPr/>
                    <a:lstStyle/>
                    <a:p>
                      <a:pPr algn="l" fontAlgn="t"/>
                      <a:r>
                        <a:rPr lang="en-IN" sz="1800">
                          <a:effectLst/>
                        </a:rPr>
                        <a:t>Common Operations</a:t>
                      </a:r>
                      <a:endParaRPr lang="en-IN" sz="1800">
                        <a:effectLst/>
                        <a:latin typeface="inherit"/>
                      </a:endParaRPr>
                    </a:p>
                  </a:txBody>
                  <a:tcPr marL="30822" marR="30822" marT="30822" marB="30822"/>
                </a:tc>
                <a:tc>
                  <a:txBody>
                    <a:bodyPr/>
                    <a:lstStyle/>
                    <a:p>
                      <a:pPr algn="l" fontAlgn="t"/>
                      <a:r>
                        <a:rPr lang="en-US" sz="1800" dirty="0">
                          <a:effectLst/>
                        </a:rPr>
                        <a:t>append(), insert(), remove(), pop(), extend()</a:t>
                      </a:r>
                      <a:endParaRPr lang="en-US" sz="1800" dirty="0">
                        <a:effectLst/>
                        <a:latin typeface="inherit"/>
                      </a:endParaRPr>
                    </a:p>
                  </a:txBody>
                  <a:tcPr marL="30822" marR="30822" marT="30822" marB="30822"/>
                </a:tc>
                <a:tc>
                  <a:txBody>
                    <a:bodyPr/>
                    <a:lstStyle/>
                    <a:p>
                      <a:pPr algn="l" fontAlgn="t"/>
                      <a:r>
                        <a:rPr lang="en-IN" sz="1800" dirty="0">
                          <a:effectLst/>
                        </a:rPr>
                        <a:t>Concatenation, unpacking, indexing, slicing</a:t>
                      </a:r>
                      <a:endParaRPr lang="en-IN" sz="1800" dirty="0">
                        <a:effectLst/>
                        <a:latin typeface="inherit"/>
                      </a:endParaRPr>
                    </a:p>
                  </a:txBody>
                  <a:tcPr marL="30822" marR="30822" marT="30822" marB="30822"/>
                </a:tc>
                <a:tc>
                  <a:txBody>
                    <a:bodyPr/>
                    <a:lstStyle/>
                    <a:p>
                      <a:pPr algn="l" fontAlgn="t"/>
                      <a:r>
                        <a:rPr lang="en-US" sz="1800" dirty="0">
                          <a:effectLst/>
                        </a:rPr>
                        <a:t>add(), remove(), union(), intersection(), difference()</a:t>
                      </a:r>
                      <a:endParaRPr lang="en-US" sz="1800" dirty="0">
                        <a:effectLst/>
                        <a:latin typeface="inherit"/>
                      </a:endParaRPr>
                    </a:p>
                  </a:txBody>
                  <a:tcPr marL="30822" marR="30822" marT="30822" marB="30822"/>
                </a:tc>
                <a:tc>
                  <a:txBody>
                    <a:bodyPr/>
                    <a:lstStyle/>
                    <a:p>
                      <a:pPr algn="l" fontAlgn="t"/>
                      <a:r>
                        <a:rPr lang="en-IN" sz="1800" dirty="0">
                          <a:effectLst/>
                        </a:rPr>
                        <a:t>keys(), values(), items(), get()</a:t>
                      </a:r>
                      <a:endParaRPr lang="en-IN" sz="1800" dirty="0">
                        <a:effectLst/>
                        <a:latin typeface="inherit"/>
                      </a:endParaRPr>
                    </a:p>
                  </a:txBody>
                  <a:tcPr marL="30822" marR="30822" marT="30822" marB="30822"/>
                </a:tc>
                <a:extLst>
                  <a:ext uri="{0D108BD9-81ED-4DB2-BD59-A6C34878D82A}">
                    <a16:rowId xmlns:a16="http://schemas.microsoft.com/office/drawing/2014/main" val="3853698786"/>
                  </a:ext>
                </a:extLst>
              </a:tr>
              <a:tr h="1196455">
                <a:tc>
                  <a:txBody>
                    <a:bodyPr/>
                    <a:lstStyle/>
                    <a:p>
                      <a:pPr algn="l" fontAlgn="t"/>
                      <a:r>
                        <a:rPr lang="en-IN" sz="1800">
                          <a:effectLst/>
                        </a:rPr>
                        <a:t>Applications</a:t>
                      </a:r>
                      <a:endParaRPr lang="en-IN" sz="1800">
                        <a:effectLst/>
                        <a:latin typeface="inherit"/>
                      </a:endParaRPr>
                    </a:p>
                  </a:txBody>
                  <a:tcPr marL="30822" marR="30822" marT="30822" marB="30822"/>
                </a:tc>
                <a:tc>
                  <a:txBody>
                    <a:bodyPr/>
                    <a:lstStyle/>
                    <a:p>
                      <a:pPr algn="l" fontAlgn="t"/>
                      <a:r>
                        <a:rPr lang="en-US" sz="1800" dirty="0">
                          <a:effectLst/>
                        </a:rPr>
                        <a:t>Storing mutable sequences of items</a:t>
                      </a:r>
                      <a:endParaRPr lang="en-US" sz="1800" dirty="0">
                        <a:effectLst/>
                        <a:latin typeface="inherit"/>
                      </a:endParaRPr>
                    </a:p>
                  </a:txBody>
                  <a:tcPr marL="30822" marR="30822" marT="30822" marB="30822"/>
                </a:tc>
                <a:tc>
                  <a:txBody>
                    <a:bodyPr/>
                    <a:lstStyle/>
                    <a:p>
                      <a:pPr algn="l" fontAlgn="t"/>
                      <a:r>
                        <a:rPr lang="en-US" sz="1800" dirty="0">
                          <a:effectLst/>
                        </a:rPr>
                        <a:t>Storing immutable sequences of items, returning multiple values from a function</a:t>
                      </a:r>
                      <a:endParaRPr lang="en-US" sz="1800" dirty="0">
                        <a:effectLst/>
                        <a:latin typeface="inherit"/>
                      </a:endParaRPr>
                    </a:p>
                  </a:txBody>
                  <a:tcPr marL="30822" marR="30822" marT="30822" marB="30822"/>
                </a:tc>
                <a:tc>
                  <a:txBody>
                    <a:bodyPr/>
                    <a:lstStyle/>
                    <a:p>
                      <a:pPr algn="l" fontAlgn="t"/>
                      <a:r>
                        <a:rPr lang="en-US" sz="1800" dirty="0">
                          <a:effectLst/>
                        </a:rPr>
                        <a:t>Performing set operations, removing duplicates from a list</a:t>
                      </a:r>
                      <a:endParaRPr lang="en-US" sz="1800" dirty="0">
                        <a:effectLst/>
                        <a:latin typeface="inherit"/>
                      </a:endParaRPr>
                    </a:p>
                  </a:txBody>
                  <a:tcPr marL="30822" marR="30822" marT="30822" marB="30822"/>
                </a:tc>
                <a:tc>
                  <a:txBody>
                    <a:bodyPr/>
                    <a:lstStyle/>
                    <a:p>
                      <a:pPr algn="l" fontAlgn="t"/>
                      <a:r>
                        <a:rPr lang="en-US" sz="1800" dirty="0">
                          <a:effectLst/>
                        </a:rPr>
                        <a:t>Storing key-value pairs, providing structured access to data</a:t>
                      </a:r>
                      <a:endParaRPr lang="en-US" sz="1800" dirty="0">
                        <a:effectLst/>
                        <a:latin typeface="inherit"/>
                      </a:endParaRPr>
                    </a:p>
                  </a:txBody>
                  <a:tcPr marL="30822" marR="30822" marT="30822" marB="30822"/>
                </a:tc>
                <a:extLst>
                  <a:ext uri="{0D108BD9-81ED-4DB2-BD59-A6C34878D82A}">
                    <a16:rowId xmlns:a16="http://schemas.microsoft.com/office/drawing/2014/main" val="742131111"/>
                  </a:ext>
                </a:extLst>
              </a:tr>
              <a:tr h="972919">
                <a:tc>
                  <a:txBody>
                    <a:bodyPr/>
                    <a:lstStyle/>
                    <a:p>
                      <a:pPr algn="l" fontAlgn="t"/>
                      <a:r>
                        <a:rPr lang="en-IN" sz="1800">
                          <a:effectLst/>
                        </a:rPr>
                        <a:t>Limitations</a:t>
                      </a:r>
                      <a:endParaRPr lang="en-IN" sz="1800">
                        <a:effectLst/>
                        <a:latin typeface="inherit"/>
                      </a:endParaRPr>
                    </a:p>
                  </a:txBody>
                  <a:tcPr marL="30822" marR="30822" marT="30822" marB="30822"/>
                </a:tc>
                <a:tc>
                  <a:txBody>
                    <a:bodyPr/>
                    <a:lstStyle/>
                    <a:p>
                      <a:pPr algn="l" fontAlgn="t"/>
                      <a:r>
                        <a:rPr lang="en-US" sz="1800" dirty="0">
                          <a:effectLst/>
                        </a:rPr>
                        <a:t>Slow when dealing with large lists, takes up more memory compared to tuples</a:t>
                      </a:r>
                      <a:endParaRPr lang="en-US" sz="1800" dirty="0">
                        <a:effectLst/>
                        <a:latin typeface="inherit"/>
                      </a:endParaRPr>
                    </a:p>
                  </a:txBody>
                  <a:tcPr marL="30822" marR="30822" marT="30822" marB="30822"/>
                </a:tc>
                <a:tc>
                  <a:txBody>
                    <a:bodyPr/>
                    <a:lstStyle/>
                    <a:p>
                      <a:pPr algn="l" fontAlgn="t"/>
                      <a:r>
                        <a:rPr lang="en-US" sz="1800">
                          <a:effectLst/>
                        </a:rPr>
                        <a:t>Cannot add, remove or modify elements after creation</a:t>
                      </a:r>
                      <a:endParaRPr lang="en-US" sz="1800">
                        <a:effectLst/>
                        <a:latin typeface="inherit"/>
                      </a:endParaRPr>
                    </a:p>
                  </a:txBody>
                  <a:tcPr marL="30822" marR="30822" marT="30822" marB="30822"/>
                </a:tc>
                <a:tc>
                  <a:txBody>
                    <a:bodyPr/>
                    <a:lstStyle/>
                    <a:p>
                      <a:pPr algn="l" fontAlgn="t"/>
                      <a:r>
                        <a:rPr lang="en-US" sz="1800">
                          <a:effectLst/>
                        </a:rPr>
                        <a:t>Does not preserve order, cannot store duplicates</a:t>
                      </a:r>
                      <a:endParaRPr lang="en-US" sz="1800">
                        <a:effectLst/>
                        <a:latin typeface="inherit"/>
                      </a:endParaRPr>
                    </a:p>
                  </a:txBody>
                  <a:tcPr marL="30822" marR="30822" marT="30822" marB="30822"/>
                </a:tc>
                <a:tc>
                  <a:txBody>
                    <a:bodyPr/>
                    <a:lstStyle/>
                    <a:p>
                      <a:pPr algn="l" fontAlgn="t"/>
                      <a:r>
                        <a:rPr lang="en-US" sz="1800" dirty="0">
                          <a:effectLst/>
                        </a:rPr>
                        <a:t>Keys must be unique and immutable; values can be mutable or immutable</a:t>
                      </a:r>
                      <a:endParaRPr lang="en-US" sz="1800" dirty="0">
                        <a:effectLst/>
                        <a:latin typeface="inherit"/>
                      </a:endParaRPr>
                    </a:p>
                  </a:txBody>
                  <a:tcPr marL="30822" marR="30822" marT="30822" marB="30822"/>
                </a:tc>
                <a:extLst>
                  <a:ext uri="{0D108BD9-81ED-4DB2-BD59-A6C34878D82A}">
                    <a16:rowId xmlns:a16="http://schemas.microsoft.com/office/drawing/2014/main" val="1025583870"/>
                  </a:ext>
                </a:extLst>
              </a:tr>
            </a:tbl>
          </a:graphicData>
        </a:graphic>
      </p:graphicFrame>
      <p:sp>
        <p:nvSpPr>
          <p:cNvPr id="7" name="Rectangle 2">
            <a:extLst>
              <a:ext uri="{FF2B5EF4-FFF2-40B4-BE49-F238E27FC236}">
                <a16:creationId xmlns:a16="http://schemas.microsoft.com/office/drawing/2014/main" id="{90E726EA-CA01-0941-6711-B3FA00D0E616}"/>
              </a:ext>
            </a:extLst>
          </p:cNvPr>
          <p:cNvSpPr>
            <a:spLocks noChangeArrowheads="1"/>
          </p:cNvSpPr>
          <p:nvPr/>
        </p:nvSpPr>
        <p:spPr bwMode="auto">
          <a:xfrm>
            <a:off x="4372132" y="-53283"/>
            <a:ext cx="376416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2">
                    <a:lumMod val="75000"/>
                  </a:schemeClr>
                </a:solidFill>
                <a:effectLst/>
                <a:latin typeface="var(--ff-lato)"/>
              </a:rPr>
              <a:t>Comparison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3D8E41B-C842-92F8-0E28-7B06959497D4}"/>
              </a:ext>
            </a:extLst>
          </p:cNvPr>
          <p:cNvSpPr/>
          <p:nvPr/>
        </p:nvSpPr>
        <p:spPr>
          <a:xfrm>
            <a:off x="0" y="503853"/>
            <a:ext cx="12191999" cy="75191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When choosing a collection type, it is useful to understand the properties. Choosing the right type for a particular data set could mean an increase in efficiency and security.</a:t>
            </a:r>
            <a:endParaRPr lang="en-IN" dirty="0">
              <a:solidFill>
                <a:schemeClr val="accent2">
                  <a:lumMod val="75000"/>
                </a:schemeClr>
              </a:solidFill>
            </a:endParaRPr>
          </a:p>
        </p:txBody>
      </p:sp>
    </p:spTree>
    <p:extLst>
      <p:ext uri="{BB962C8B-B14F-4D97-AF65-F5344CB8AC3E}">
        <p14:creationId xmlns:p14="http://schemas.microsoft.com/office/powerpoint/2010/main" val="2156563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lnSpcReduction="10000"/>
          </a:bodyPr>
          <a:lstStyle/>
          <a:p>
            <a:pPr marL="2286000" lvl="5" indent="0" algn="ctr">
              <a:buNone/>
            </a:pPr>
            <a:r>
              <a:rPr lang="en-IN" sz="3000" b="1" u="sng" dirty="0">
                <a:solidFill>
                  <a:schemeClr val="accent2">
                    <a:lumMod val="75000"/>
                  </a:schemeClr>
                </a:solidFill>
              </a:rPr>
              <a:t>If &amp; Else (Conditional Statements)</a:t>
            </a:r>
          </a:p>
          <a:p>
            <a:pPr marL="0" indent="0">
              <a:buNone/>
            </a:pPr>
            <a:r>
              <a:rPr lang="en-US" sz="2000" dirty="0">
                <a:solidFill>
                  <a:schemeClr val="accent1">
                    <a:lumMod val="50000"/>
                  </a:schemeClr>
                </a:solidFill>
              </a:rPr>
              <a:t>In programming, decision-making is crucial. If-Else statements provide a way to execute different blocks of code based on specific conditions. If-Else statements offer two paths, allowing for different outcomes depending on the condition.</a:t>
            </a:r>
          </a:p>
          <a:p>
            <a:pPr marL="0" indent="0">
              <a:buNone/>
            </a:pPr>
            <a:r>
              <a:rPr lang="en-US" sz="2200" b="1" u="sng" dirty="0">
                <a:solidFill>
                  <a:schemeClr val="accent2">
                    <a:lumMod val="75000"/>
                  </a:schemeClr>
                </a:solidFill>
              </a:rPr>
              <a:t>Types of Control Flow</a:t>
            </a:r>
          </a:p>
          <a:p>
            <a:pPr>
              <a:buFont typeface="Wingdings" panose="05000000000000000000" pitchFamily="2" charset="2"/>
              <a:buChar char="Ø"/>
            </a:pPr>
            <a:r>
              <a:rPr lang="en-US" sz="2000" dirty="0">
                <a:solidFill>
                  <a:schemeClr val="accent1">
                    <a:lumMod val="50000"/>
                  </a:schemeClr>
                </a:solidFill>
              </a:rPr>
              <a:t>If Statement</a:t>
            </a:r>
          </a:p>
          <a:p>
            <a:pPr>
              <a:buFont typeface="Wingdings" panose="05000000000000000000" pitchFamily="2" charset="2"/>
              <a:buChar char="Ø"/>
            </a:pPr>
            <a:r>
              <a:rPr lang="en-US" sz="2000" dirty="0">
                <a:solidFill>
                  <a:schemeClr val="accent1">
                    <a:lumMod val="50000"/>
                  </a:schemeClr>
                </a:solidFill>
              </a:rPr>
              <a:t>If Else Statement</a:t>
            </a:r>
          </a:p>
          <a:p>
            <a:pPr>
              <a:buFont typeface="Wingdings" panose="05000000000000000000" pitchFamily="2" charset="2"/>
              <a:buChar char="Ø"/>
            </a:pPr>
            <a:r>
              <a:rPr lang="en-US" sz="2000" dirty="0">
                <a:solidFill>
                  <a:schemeClr val="accent1">
                    <a:lumMod val="50000"/>
                  </a:schemeClr>
                </a:solidFill>
              </a:rPr>
              <a:t>Nested If Statement</a:t>
            </a:r>
          </a:p>
          <a:p>
            <a:pPr>
              <a:buFont typeface="Wingdings" panose="05000000000000000000" pitchFamily="2" charset="2"/>
              <a:buChar char="Ø"/>
            </a:pPr>
            <a:r>
              <a:rPr lang="en-US" sz="2000" dirty="0" err="1">
                <a:solidFill>
                  <a:schemeClr val="accent1">
                    <a:lumMod val="50000"/>
                  </a:schemeClr>
                </a:solidFill>
              </a:rPr>
              <a:t>Elif</a:t>
            </a:r>
            <a:endParaRPr lang="en-US" sz="2000" dirty="0">
              <a:solidFill>
                <a:schemeClr val="accent1">
                  <a:lumMod val="50000"/>
                </a:schemeClr>
              </a:solidFill>
            </a:endParaRPr>
          </a:p>
          <a:p>
            <a:pPr>
              <a:buFont typeface="Wingdings" panose="05000000000000000000" pitchFamily="2" charset="2"/>
              <a:buChar char="Ø"/>
            </a:pPr>
            <a:r>
              <a:rPr lang="en-US" sz="2000" dirty="0">
                <a:solidFill>
                  <a:schemeClr val="accent1">
                    <a:lumMod val="50000"/>
                  </a:schemeClr>
                </a:solidFill>
              </a:rPr>
              <a:t>Ternary Statement | Short Hand If Else Statement</a:t>
            </a:r>
          </a:p>
          <a:p>
            <a:pPr marL="0" indent="0">
              <a:buNone/>
            </a:pPr>
            <a:endParaRPr lang="en-US" sz="2400" b="1" u="sng" dirty="0">
              <a:solidFill>
                <a:schemeClr val="accent2">
                  <a:lumMod val="75000"/>
                </a:schemeClr>
              </a:solidFill>
            </a:endParaRPr>
          </a:p>
          <a:p>
            <a:pPr marL="0" indent="0">
              <a:buNone/>
            </a:pPr>
            <a:r>
              <a:rPr lang="en-US" sz="2200" b="1" u="sng" dirty="0">
                <a:solidFill>
                  <a:schemeClr val="accent2">
                    <a:lumMod val="75000"/>
                  </a:schemeClr>
                </a:solidFill>
              </a:rPr>
              <a:t>Indentation</a:t>
            </a:r>
            <a:r>
              <a:rPr lang="en-US" sz="2000" dirty="0">
                <a:solidFill>
                  <a:schemeClr val="accent1">
                    <a:lumMod val="50000"/>
                  </a:schemeClr>
                </a:solidFill>
              </a:rPr>
              <a:t> Use indentation (whitespace at the </a:t>
            </a:r>
          </a:p>
          <a:p>
            <a:pPr marL="0" indent="0">
              <a:buNone/>
            </a:pPr>
            <a:r>
              <a:rPr lang="en-US" sz="2000" dirty="0">
                <a:solidFill>
                  <a:schemeClr val="accent1">
                    <a:lumMod val="50000"/>
                  </a:schemeClr>
                </a:solidFill>
              </a:rPr>
              <a:t>beginning) to define scope in the code. Other</a:t>
            </a:r>
          </a:p>
          <a:p>
            <a:pPr marL="0" indent="0">
              <a:buNone/>
            </a:pPr>
            <a:r>
              <a:rPr lang="en-US" sz="2000" dirty="0">
                <a:solidFill>
                  <a:schemeClr val="accent1">
                    <a:lumMod val="50000"/>
                  </a:schemeClr>
                </a:solidFill>
              </a:rPr>
              <a:t>programming languages use curly-brackets for this.</a:t>
            </a:r>
          </a:p>
          <a:p>
            <a:pPr marL="0" indent="0">
              <a:buNone/>
            </a:pPr>
            <a:endParaRPr lang="en-US" sz="2000" dirty="0">
              <a:solidFill>
                <a:schemeClr val="accent1">
                  <a:lumMod val="50000"/>
                </a:schemeClr>
              </a:solidFill>
            </a:endParaRPr>
          </a:p>
          <a:p>
            <a:pPr marL="0" indent="0">
              <a:lnSpc>
                <a:spcPct val="100000"/>
              </a:lnSpc>
              <a:buNone/>
            </a:pPr>
            <a:r>
              <a:rPr lang="en-US" sz="2200" b="1" u="sng" dirty="0">
                <a:solidFill>
                  <a:schemeClr val="accent2">
                    <a:lumMod val="75000"/>
                  </a:schemeClr>
                </a:solidFill>
              </a:rPr>
              <a:t>syntax of the if-statement:</a:t>
            </a:r>
          </a:p>
          <a:p>
            <a:pPr marL="0" indent="0">
              <a:buNone/>
            </a:pPr>
            <a:r>
              <a:rPr lang="en-US" sz="2000" dirty="0">
                <a:solidFill>
                  <a:schemeClr val="accent1">
                    <a:lumMod val="50000"/>
                  </a:schemeClr>
                </a:solidFill>
              </a:rPr>
              <a:t>if expression:</a:t>
            </a:r>
          </a:p>
          <a:p>
            <a:pPr marL="0" indent="0">
              <a:buNone/>
            </a:pPr>
            <a:r>
              <a:rPr lang="en-US" sz="2000" dirty="0">
                <a:solidFill>
                  <a:schemeClr val="accent1">
                    <a:lumMod val="50000"/>
                  </a:schemeClr>
                </a:solidFill>
              </a:rPr>
              <a:t>    statement </a:t>
            </a:r>
          </a:p>
          <a:p>
            <a:pPr marL="0" indent="0">
              <a:buNone/>
            </a:pPr>
            <a:endParaRPr lang="en-US" sz="2000" dirty="0">
              <a:solidFill>
                <a:schemeClr val="accent1">
                  <a:lumMod val="50000"/>
                </a:schemeClr>
              </a:solidFill>
            </a:endParaRPr>
          </a:p>
        </p:txBody>
      </p:sp>
      <p:pic>
        <p:nvPicPr>
          <p:cNvPr id="5" name="Picture 4">
            <a:extLst>
              <a:ext uri="{FF2B5EF4-FFF2-40B4-BE49-F238E27FC236}">
                <a16:creationId xmlns:a16="http://schemas.microsoft.com/office/drawing/2014/main" id="{D22CBA8B-E5E5-169D-6771-E09E585D8685}"/>
              </a:ext>
            </a:extLst>
          </p:cNvPr>
          <p:cNvPicPr>
            <a:picLocks noChangeAspect="1"/>
          </p:cNvPicPr>
          <p:nvPr/>
        </p:nvPicPr>
        <p:blipFill>
          <a:blip r:embed="rId2"/>
          <a:stretch>
            <a:fillRect/>
          </a:stretch>
        </p:blipFill>
        <p:spPr>
          <a:xfrm>
            <a:off x="7772136" y="1202379"/>
            <a:ext cx="4419864" cy="5296093"/>
          </a:xfrm>
          <a:prstGeom prst="rect">
            <a:avLst/>
          </a:prstGeom>
        </p:spPr>
      </p:pic>
    </p:spTree>
    <p:extLst>
      <p:ext uri="{BB962C8B-B14F-4D97-AF65-F5344CB8AC3E}">
        <p14:creationId xmlns:p14="http://schemas.microsoft.com/office/powerpoint/2010/main" val="4166874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2286000" lvl="5" indent="0">
              <a:buNone/>
            </a:pPr>
            <a:r>
              <a:rPr lang="en-IN" sz="3000" b="1" u="sng" dirty="0">
                <a:solidFill>
                  <a:schemeClr val="accent2">
                    <a:lumMod val="75000"/>
                  </a:schemeClr>
                </a:solidFill>
              </a:rPr>
              <a:t>If &amp; Else (Conditional Statements)</a:t>
            </a:r>
          </a:p>
          <a:p>
            <a:pPr marL="0" indent="0">
              <a:buNone/>
            </a:pPr>
            <a:r>
              <a:rPr lang="en-US" sz="2000" dirty="0">
                <a:solidFill>
                  <a:schemeClr val="accent1">
                    <a:lumMod val="50000"/>
                  </a:schemeClr>
                </a:solidFill>
              </a:rPr>
              <a:t>Python supports the logical conditions from mathematics. These conditions </a:t>
            </a:r>
          </a:p>
          <a:p>
            <a:pPr marL="0" indent="0">
              <a:buNone/>
            </a:pPr>
            <a:r>
              <a:rPr lang="en-US" sz="2000" dirty="0">
                <a:solidFill>
                  <a:schemeClr val="accent1">
                    <a:lumMod val="50000"/>
                  </a:schemeClr>
                </a:solidFill>
              </a:rPr>
              <a:t>can be used in several ways in "if statements" and loops.</a:t>
            </a:r>
          </a:p>
          <a:p>
            <a:pPr>
              <a:buFont typeface="Wingdings" panose="05000000000000000000" pitchFamily="2" charset="2"/>
              <a:buChar char="Ø"/>
            </a:pPr>
            <a:r>
              <a:rPr lang="en-US" sz="2000" dirty="0">
                <a:solidFill>
                  <a:schemeClr val="accent1">
                    <a:lumMod val="50000"/>
                  </a:schemeClr>
                </a:solidFill>
              </a:rPr>
              <a:t>Equals: x == y</a:t>
            </a:r>
          </a:p>
          <a:p>
            <a:pPr>
              <a:buFont typeface="Wingdings" panose="05000000000000000000" pitchFamily="2" charset="2"/>
              <a:buChar char="Ø"/>
            </a:pPr>
            <a:r>
              <a:rPr lang="en-US" sz="2000" dirty="0">
                <a:solidFill>
                  <a:schemeClr val="accent1">
                    <a:lumMod val="50000"/>
                  </a:schemeClr>
                </a:solidFill>
              </a:rPr>
              <a:t>Not Equals: x != y</a:t>
            </a:r>
          </a:p>
          <a:p>
            <a:pPr>
              <a:buFont typeface="Wingdings" panose="05000000000000000000" pitchFamily="2" charset="2"/>
              <a:buChar char="Ø"/>
            </a:pPr>
            <a:r>
              <a:rPr lang="en-US" sz="2000" dirty="0">
                <a:solidFill>
                  <a:schemeClr val="accent1">
                    <a:lumMod val="50000"/>
                  </a:schemeClr>
                </a:solidFill>
              </a:rPr>
              <a:t>Less than: x &lt; y</a:t>
            </a:r>
          </a:p>
          <a:p>
            <a:pPr>
              <a:buFont typeface="Wingdings" panose="05000000000000000000" pitchFamily="2" charset="2"/>
              <a:buChar char="Ø"/>
            </a:pPr>
            <a:r>
              <a:rPr lang="en-US" sz="2000" dirty="0">
                <a:solidFill>
                  <a:schemeClr val="accent1">
                    <a:lumMod val="50000"/>
                  </a:schemeClr>
                </a:solidFill>
              </a:rPr>
              <a:t>Less than or equal to: x &lt;= y</a:t>
            </a:r>
          </a:p>
          <a:p>
            <a:pPr>
              <a:buFont typeface="Wingdings" panose="05000000000000000000" pitchFamily="2" charset="2"/>
              <a:buChar char="Ø"/>
            </a:pPr>
            <a:r>
              <a:rPr lang="en-US" sz="2000" dirty="0">
                <a:solidFill>
                  <a:schemeClr val="accent1">
                    <a:lumMod val="50000"/>
                  </a:schemeClr>
                </a:solidFill>
              </a:rPr>
              <a:t>Greater than: x &gt; y</a:t>
            </a:r>
          </a:p>
          <a:p>
            <a:pPr>
              <a:buFont typeface="Wingdings" panose="05000000000000000000" pitchFamily="2" charset="2"/>
              <a:buChar char="Ø"/>
            </a:pPr>
            <a:r>
              <a:rPr lang="en-US" sz="2000" dirty="0">
                <a:solidFill>
                  <a:schemeClr val="accent1">
                    <a:lumMod val="50000"/>
                  </a:schemeClr>
                </a:solidFill>
              </a:rPr>
              <a:t>Greater than or equal to: x &gt;= y</a:t>
            </a:r>
          </a:p>
          <a:p>
            <a:pPr marL="0" indent="0">
              <a:buNone/>
            </a:pPr>
            <a:endParaRPr lang="en-US" sz="2000" dirty="0">
              <a:solidFill>
                <a:schemeClr val="accent1">
                  <a:lumMod val="50000"/>
                </a:schemeClr>
              </a:solidFill>
            </a:endParaRPr>
          </a:p>
          <a:p>
            <a:pPr marL="0" indent="0">
              <a:buNone/>
            </a:pPr>
            <a:r>
              <a:rPr lang="en-US" sz="2400" b="1" u="sng" dirty="0">
                <a:solidFill>
                  <a:schemeClr val="accent2">
                    <a:lumMod val="75000"/>
                  </a:schemeClr>
                </a:solidFill>
              </a:rPr>
              <a:t>if statement</a:t>
            </a:r>
          </a:p>
          <a:p>
            <a:pPr marL="0" indent="0">
              <a:buNone/>
            </a:pPr>
            <a:r>
              <a:rPr lang="en-US" sz="2000" dirty="0">
                <a:solidFill>
                  <a:schemeClr val="accent1">
                    <a:lumMod val="50000"/>
                  </a:schemeClr>
                </a:solidFill>
              </a:rPr>
              <a:t>In programming, the if statement is a conditional statement. It is used to </a:t>
            </a:r>
          </a:p>
          <a:p>
            <a:pPr marL="0" indent="0">
              <a:buNone/>
            </a:pPr>
            <a:r>
              <a:rPr lang="en-US" sz="2000" dirty="0">
                <a:solidFill>
                  <a:schemeClr val="accent1">
                    <a:lumMod val="50000"/>
                  </a:schemeClr>
                </a:solidFill>
              </a:rPr>
              <a:t>execute a block of code only when a specific condition is met</a:t>
            </a:r>
          </a:p>
          <a:p>
            <a:pPr marL="0" indent="0">
              <a:buNone/>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052318" y="3429000"/>
            <a:ext cx="4121020" cy="3419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r>
              <a:rPr lang="en-US" dirty="0"/>
              <a:t>num1 = 35</a:t>
            </a:r>
          </a:p>
          <a:p>
            <a:pPr algn="ctr"/>
            <a:r>
              <a:rPr lang="en-US" dirty="0"/>
              <a:t>num2= 85</a:t>
            </a:r>
          </a:p>
          <a:p>
            <a:pPr algn="ctr"/>
            <a:r>
              <a:rPr lang="en-US" dirty="0"/>
              <a:t>if num1 &gt; num2 :</a:t>
            </a:r>
          </a:p>
          <a:p>
            <a:pPr algn="ctr"/>
            <a:r>
              <a:rPr lang="en-US" dirty="0"/>
              <a:t>  print(“num1 is greater than num2")</a:t>
            </a:r>
          </a:p>
          <a:p>
            <a:pPr algn="ctr"/>
            <a:endParaRPr lang="en-US" dirty="0"/>
          </a:p>
          <a:p>
            <a:pPr algn="ctr"/>
            <a:r>
              <a:rPr lang="en-US" dirty="0"/>
              <a:t>Ex:- Age: DL, Voting, strings, input, List, Tuple, Dictionaries,  credit card eligibility, even or odd, divisible by 2, </a:t>
            </a:r>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pic>
        <p:nvPicPr>
          <p:cNvPr id="5" name="Picture 4">
            <a:extLst>
              <a:ext uri="{FF2B5EF4-FFF2-40B4-BE49-F238E27FC236}">
                <a16:creationId xmlns:a16="http://schemas.microsoft.com/office/drawing/2014/main" id="{AE4F8434-815F-36FB-1315-0E67A9512555}"/>
              </a:ext>
            </a:extLst>
          </p:cNvPr>
          <p:cNvPicPr>
            <a:picLocks noChangeAspect="1"/>
          </p:cNvPicPr>
          <p:nvPr/>
        </p:nvPicPr>
        <p:blipFill>
          <a:blip r:embed="rId2"/>
          <a:stretch>
            <a:fillRect/>
          </a:stretch>
        </p:blipFill>
        <p:spPr>
          <a:xfrm>
            <a:off x="8052318" y="583660"/>
            <a:ext cx="4121020" cy="2836009"/>
          </a:xfrm>
          <a:prstGeom prst="rect">
            <a:avLst/>
          </a:prstGeom>
        </p:spPr>
      </p:pic>
    </p:spTree>
    <p:extLst>
      <p:ext uri="{BB962C8B-B14F-4D97-AF65-F5344CB8AC3E}">
        <p14:creationId xmlns:p14="http://schemas.microsoft.com/office/powerpoint/2010/main" val="353974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BE0BA-A2E2-9EAD-3301-9051E52B5CDF}"/>
              </a:ext>
            </a:extLst>
          </p:cNvPr>
          <p:cNvSpPr>
            <a:spLocks noGrp="1"/>
          </p:cNvSpPr>
          <p:nvPr>
            <p:ph idx="1"/>
          </p:nvPr>
        </p:nvSpPr>
        <p:spPr>
          <a:xfrm>
            <a:off x="0" y="0"/>
            <a:ext cx="12192000" cy="6792686"/>
          </a:xfrm>
        </p:spPr>
        <p:txBody>
          <a:bodyPr>
            <a:normAutofit/>
          </a:bodyPr>
          <a:lstStyle/>
          <a:p>
            <a:pPr marL="0" indent="0" algn="l">
              <a:buNone/>
            </a:pPr>
            <a:r>
              <a:rPr lang="en-US" sz="2000" b="1" i="0" u="sng" dirty="0">
                <a:solidFill>
                  <a:schemeClr val="accent2">
                    <a:lumMod val="75000"/>
                  </a:schemeClr>
                </a:solidFill>
                <a:effectLst/>
                <a:highlight>
                  <a:srgbClr val="FFFFFF"/>
                </a:highlight>
                <a:latin typeface="freight-sans-pro"/>
              </a:rPr>
              <a:t>Job opportunities after Python:</a:t>
            </a:r>
          </a:p>
          <a:p>
            <a:pPr algn="l">
              <a:buFont typeface="Wingdings" panose="05000000000000000000" pitchFamily="2" charset="2"/>
              <a:buChar char="Ø"/>
            </a:pPr>
            <a:r>
              <a:rPr lang="en-US" sz="1800" b="1" i="0" dirty="0">
                <a:solidFill>
                  <a:schemeClr val="accent2">
                    <a:lumMod val="75000"/>
                  </a:schemeClr>
                </a:solidFill>
                <a:effectLst/>
                <a:highlight>
                  <a:srgbClr val="FFFFFF"/>
                </a:highlight>
                <a:latin typeface="freight-sans-pro"/>
              </a:rPr>
              <a:t>Data Science:</a:t>
            </a:r>
            <a:r>
              <a:rPr lang="en-US" sz="1800" b="0" i="0" dirty="0">
                <a:solidFill>
                  <a:schemeClr val="accent2">
                    <a:lumMod val="75000"/>
                  </a:schemeClr>
                </a:solidFill>
                <a:effectLst/>
                <a:highlight>
                  <a:srgbClr val="FFFFFF"/>
                </a:highlight>
                <a:latin typeface="freight-sans-pro"/>
              </a:rPr>
              <a:t> </a:t>
            </a:r>
            <a:r>
              <a:rPr lang="en-US" sz="1800" b="0" i="0" dirty="0">
                <a:solidFill>
                  <a:schemeClr val="accent1">
                    <a:lumMod val="50000"/>
                  </a:schemeClr>
                </a:solidFill>
                <a:effectLst/>
                <a:highlight>
                  <a:srgbClr val="FFFFFF"/>
                </a:highlight>
                <a:latin typeface="freight-sans-pro"/>
              </a:rPr>
              <a:t>Data science extends to numerous industries, and using Python to understand data is paramount. Python libraries like NumPy and Matplotlib enable Data Scientists and other professionals to use visualization to gain insights into data. Additional top Python libraries include TensorFlow, SciPy, Pandas, and Scikit-learn.</a:t>
            </a:r>
          </a:p>
          <a:p>
            <a:pPr algn="l">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Artificial Intelligence (AI) &amp; Machine Learning (ML):</a:t>
            </a:r>
            <a:r>
              <a:rPr lang="en-US" sz="1800" b="0" i="0" dirty="0">
                <a:solidFill>
                  <a:srgbClr val="000000"/>
                </a:solidFill>
                <a:effectLst/>
                <a:highlight>
                  <a:srgbClr val="FFFFFF"/>
                </a:highlight>
                <a:latin typeface="freight-sans-pro"/>
              </a:rPr>
              <a:t> </a:t>
            </a:r>
            <a:r>
              <a:rPr lang="en-US" sz="1800" dirty="0">
                <a:solidFill>
                  <a:schemeClr val="accent1">
                    <a:lumMod val="50000"/>
                  </a:schemeClr>
                </a:solidFill>
                <a:highlight>
                  <a:srgbClr val="FFFFFF"/>
                </a:highlight>
                <a:latin typeface="freight-sans-pro"/>
              </a:rPr>
              <a:t>Machine Learning Engineers and Architects use Python to build models. At the same time, AI Engineers and Architects may need this essential programming language for everything from assessing AI solutions to advanced automation.</a:t>
            </a:r>
          </a:p>
          <a:p>
            <a:pPr algn="l">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Web Development: </a:t>
            </a:r>
            <a:r>
              <a:rPr lang="en-US" sz="1800" dirty="0">
                <a:solidFill>
                  <a:schemeClr val="accent1">
                    <a:lumMod val="50000"/>
                  </a:schemeClr>
                </a:solidFill>
                <a:highlight>
                  <a:srgbClr val="FFFFFF"/>
                </a:highlight>
                <a:latin typeface="freight-sans-pro"/>
              </a:rPr>
              <a:t>The use of Python in web development goes back to its beginnings. Frameworks like Django and Flask have famously provided web development for household name companies like Instagram, Dropbox, and Pinterest. Tech pros, including Developers, report that Python is easy to integrate with other languages like C/C++ and Java. Other top frameworks include Bottle , CherryPy , and Dash.</a:t>
            </a:r>
          </a:p>
          <a:p>
            <a:pPr lvl="1">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How website works: </a:t>
            </a:r>
            <a:r>
              <a:rPr lang="en-US" sz="1600" dirty="0">
                <a:solidFill>
                  <a:schemeClr val="accent1">
                    <a:lumMod val="50000"/>
                  </a:schemeClr>
                </a:solidFill>
                <a:highlight>
                  <a:srgbClr val="FFFFFF"/>
                </a:highlight>
                <a:latin typeface="freight-sans-pro"/>
                <a:hlinkClick r:id="rId2"/>
              </a:rPr>
              <a:t>https://www.youtube.com/watch?v=kj7NCCuAUj8</a:t>
            </a:r>
            <a:endParaRPr lang="en-US" sz="1600" dirty="0">
              <a:solidFill>
                <a:schemeClr val="accent1">
                  <a:lumMod val="50000"/>
                </a:schemeClr>
              </a:solidFill>
              <a:highlight>
                <a:srgbClr val="FFFFFF"/>
              </a:highlight>
              <a:latin typeface="freight-sans-pro"/>
            </a:endParaRPr>
          </a:p>
          <a:p>
            <a:pPr lvl="1">
              <a:buFont typeface="Wingdings" panose="05000000000000000000" pitchFamily="2" charset="2"/>
              <a:buChar char="Ø"/>
            </a:pPr>
            <a:endParaRPr lang="en-US" sz="1400" dirty="0">
              <a:solidFill>
                <a:schemeClr val="accent1">
                  <a:lumMod val="50000"/>
                </a:schemeClr>
              </a:solidFill>
              <a:highlight>
                <a:srgbClr val="FFFFFF"/>
              </a:highlight>
              <a:latin typeface="freight-sans-pro"/>
            </a:endParaRPr>
          </a:p>
          <a:p>
            <a:pPr algn="l">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Game Development:</a:t>
            </a:r>
            <a:r>
              <a:rPr lang="en-US" sz="1800" b="0" i="0" dirty="0">
                <a:solidFill>
                  <a:srgbClr val="000000"/>
                </a:solidFill>
                <a:effectLst/>
                <a:highlight>
                  <a:srgbClr val="FFFFFF"/>
                </a:highlight>
                <a:latin typeface="freight-sans-pro"/>
              </a:rPr>
              <a:t> </a:t>
            </a:r>
            <a:r>
              <a:rPr lang="en-US" sz="1800" dirty="0">
                <a:solidFill>
                  <a:schemeClr val="accent1">
                    <a:lumMod val="50000"/>
                  </a:schemeClr>
                </a:solidFill>
                <a:highlight>
                  <a:srgbClr val="FFFFFF"/>
                </a:highlight>
                <a:latin typeface="freight-sans-pro"/>
              </a:rPr>
              <a:t>Frameworks for game development include </a:t>
            </a:r>
            <a:r>
              <a:rPr lang="en-US" sz="1800" dirty="0" err="1">
                <a:solidFill>
                  <a:schemeClr val="accent1">
                    <a:lumMod val="50000"/>
                  </a:schemeClr>
                </a:solidFill>
                <a:highlight>
                  <a:srgbClr val="FFFFFF"/>
                </a:highlight>
                <a:latin typeface="freight-sans-pro"/>
              </a:rPr>
              <a:t>Pygame</a:t>
            </a:r>
            <a:r>
              <a:rPr lang="en-US" sz="1800" dirty="0">
                <a:solidFill>
                  <a:schemeClr val="accent1">
                    <a:lumMod val="50000"/>
                  </a:schemeClr>
                </a:solidFill>
                <a:highlight>
                  <a:srgbClr val="FFFFFF"/>
                </a:highlight>
                <a:latin typeface="freight-sans-pro"/>
              </a:rPr>
              <a:t>, </a:t>
            </a:r>
            <a:r>
              <a:rPr lang="en-US" sz="1800" dirty="0" err="1">
                <a:solidFill>
                  <a:schemeClr val="accent1">
                    <a:lumMod val="50000"/>
                  </a:schemeClr>
                </a:solidFill>
                <a:highlight>
                  <a:srgbClr val="FFFFFF"/>
                </a:highlight>
                <a:latin typeface="freight-sans-pro"/>
              </a:rPr>
              <a:t>PyKyra</a:t>
            </a:r>
            <a:r>
              <a:rPr lang="en-US" sz="1800" dirty="0">
                <a:solidFill>
                  <a:schemeClr val="accent1">
                    <a:lumMod val="50000"/>
                  </a:schemeClr>
                </a:solidFill>
                <a:highlight>
                  <a:srgbClr val="FFFFFF"/>
                </a:highlight>
                <a:latin typeface="freight-sans-pro"/>
              </a:rPr>
              <a:t>, and Panda3D, and also Game Engine, but there are numerous others. Python continues to support the gaming industry in meaningful ways.</a:t>
            </a:r>
          </a:p>
          <a:p>
            <a:pPr algn="l">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Enterprise Applications:</a:t>
            </a:r>
            <a:r>
              <a:rPr lang="en-US" sz="1800" b="0" i="0" dirty="0">
                <a:solidFill>
                  <a:srgbClr val="000000"/>
                </a:solidFill>
                <a:effectLst/>
                <a:highlight>
                  <a:srgbClr val="FFFFFF"/>
                </a:highlight>
                <a:latin typeface="freight-sans-pro"/>
              </a:rPr>
              <a:t> </a:t>
            </a:r>
            <a:r>
              <a:rPr lang="en-US" sz="1800" dirty="0">
                <a:solidFill>
                  <a:schemeClr val="accent1">
                    <a:lumMod val="50000"/>
                  </a:schemeClr>
                </a:solidFill>
                <a:highlight>
                  <a:srgbClr val="FFFFFF"/>
                </a:highlight>
                <a:latin typeface="freight-sans-pro"/>
              </a:rPr>
              <a:t>Enterprise-grade apps built with Python include leading technology stacks like Netflix, Microsoft, and Spotify.</a:t>
            </a:r>
          </a:p>
          <a:p>
            <a:pPr algn="l">
              <a:lnSpc>
                <a:spcPct val="150000"/>
              </a:lnSpc>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Devops</a:t>
            </a:r>
          </a:p>
          <a:p>
            <a:pPr algn="l">
              <a:lnSpc>
                <a:spcPct val="150000"/>
              </a:lnSpc>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Automation </a:t>
            </a:r>
          </a:p>
          <a:p>
            <a:pPr algn="l">
              <a:lnSpc>
                <a:spcPct val="150000"/>
              </a:lnSpc>
              <a:buFont typeface="Wingdings" panose="05000000000000000000" pitchFamily="2" charset="2"/>
              <a:buChar char="Ø"/>
            </a:pPr>
            <a:r>
              <a:rPr lang="en-US" sz="1800" b="1" dirty="0">
                <a:solidFill>
                  <a:schemeClr val="accent2">
                    <a:lumMod val="75000"/>
                  </a:schemeClr>
                </a:solidFill>
                <a:highlight>
                  <a:srgbClr val="FFFFFF"/>
                </a:highlight>
                <a:latin typeface="freight-sans-pro"/>
              </a:rPr>
              <a:t>Cyber Security &amp; Ethical Hacking: </a:t>
            </a:r>
            <a:r>
              <a:rPr lang="en-US" sz="1800" dirty="0">
                <a:solidFill>
                  <a:schemeClr val="accent1">
                    <a:lumMod val="50000"/>
                  </a:schemeClr>
                </a:solidFill>
                <a:highlight>
                  <a:srgbClr val="FFFFFF"/>
                </a:highlight>
                <a:latin typeface="freight-sans-pro"/>
              </a:rPr>
              <a:t>Networking, Protocols</a:t>
            </a:r>
            <a:endParaRPr lang="en-IN" dirty="0"/>
          </a:p>
        </p:txBody>
      </p:sp>
    </p:spTree>
    <p:extLst>
      <p:ext uri="{BB962C8B-B14F-4D97-AF65-F5344CB8AC3E}">
        <p14:creationId xmlns:p14="http://schemas.microsoft.com/office/powerpoint/2010/main" val="3706395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4ED7-4997-332E-F4D3-C01523FAF6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D3115-021A-0317-3F6C-6D4DC70C484E}"/>
              </a:ext>
            </a:extLst>
          </p:cNvPr>
          <p:cNvSpPr>
            <a:spLocks noGrp="1"/>
          </p:cNvSpPr>
          <p:nvPr>
            <p:ph idx="1"/>
          </p:nvPr>
        </p:nvSpPr>
        <p:spPr>
          <a:xfrm>
            <a:off x="0" y="9332"/>
            <a:ext cx="12192000" cy="6848668"/>
          </a:xfrm>
        </p:spPr>
        <p:txBody>
          <a:bodyPr>
            <a:normAutofit/>
          </a:bodyPr>
          <a:lstStyle/>
          <a:p>
            <a:pPr marL="2286000" lvl="5" indent="0">
              <a:buNone/>
            </a:pPr>
            <a:r>
              <a:rPr lang="en-IN" sz="2400" b="1" u="sng" dirty="0">
                <a:solidFill>
                  <a:schemeClr val="accent2">
                    <a:lumMod val="75000"/>
                  </a:schemeClr>
                </a:solidFill>
              </a:rPr>
              <a:t>If &amp; Else (Conditional Statements)</a:t>
            </a:r>
          </a:p>
          <a:p>
            <a:pPr marL="0" indent="0">
              <a:buNone/>
            </a:pPr>
            <a:r>
              <a:rPr lang="en-US" sz="2000" b="1" u="sng" dirty="0">
                <a:solidFill>
                  <a:schemeClr val="accent2">
                    <a:lumMod val="75000"/>
                  </a:schemeClr>
                </a:solidFill>
                <a:highlight>
                  <a:srgbClr val="FFFF00"/>
                </a:highlight>
              </a:rPr>
              <a:t>Ternary Statement | Short Hand If Else Statement</a:t>
            </a:r>
          </a:p>
          <a:p>
            <a:pPr marL="0" indent="0">
              <a:buNone/>
            </a:pPr>
            <a:endParaRPr lang="en-US" sz="2000" dirty="0">
              <a:solidFill>
                <a:schemeClr val="accent1">
                  <a:lumMod val="50000"/>
                </a:schemeClr>
              </a:solidFill>
              <a:highlight>
                <a:srgbClr val="FFFF00"/>
              </a:highlight>
            </a:endParaRPr>
          </a:p>
          <a:p>
            <a:pPr>
              <a:buFont typeface="Wingdings" panose="05000000000000000000" pitchFamily="2" charset="2"/>
              <a:buChar char="Ø"/>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0CB93F77-D7EE-8989-2EB9-F472E439557F}"/>
              </a:ext>
            </a:extLst>
          </p:cNvPr>
          <p:cNvSpPr/>
          <p:nvPr/>
        </p:nvSpPr>
        <p:spPr>
          <a:xfrm>
            <a:off x="8052318" y="9332"/>
            <a:ext cx="4121020" cy="683933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r>
              <a:rPr lang="en-US" dirty="0"/>
              <a:t>num1 = 35</a:t>
            </a:r>
          </a:p>
          <a:p>
            <a:pPr algn="ctr"/>
            <a:endParaRPr lang="en-US" dirty="0"/>
          </a:p>
          <a:p>
            <a:pPr algn="ctr"/>
            <a:endParaRPr lang="en-US" dirty="0"/>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1271634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buNone/>
            </a:pPr>
            <a:endParaRPr lang="en-US" sz="2000" dirty="0">
              <a:solidFill>
                <a:schemeClr val="accent1">
                  <a:lumMod val="50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
        <p:nvSpPr>
          <p:cNvPr id="4" name="Rectangle 3">
            <a:hlinkClick r:id="rId2" action="ppaction://hlinkpres?slideindex=1&amp;slidetitle="/>
            <a:extLst>
              <a:ext uri="{FF2B5EF4-FFF2-40B4-BE49-F238E27FC236}">
                <a16:creationId xmlns:a16="http://schemas.microsoft.com/office/drawing/2014/main" id="{5BE30241-A1B2-A59D-FD55-F3F314D070EA}"/>
              </a:ext>
            </a:extLst>
          </p:cNvPr>
          <p:cNvSpPr/>
          <p:nvPr/>
        </p:nvSpPr>
        <p:spPr>
          <a:xfrm>
            <a:off x="0" y="0"/>
            <a:ext cx="12173338" cy="68486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endParaRPr lang="en-US" dirty="0"/>
          </a:p>
          <a:p>
            <a:pPr algn="ctr"/>
            <a:r>
              <a:rPr lang="en-US" sz="2000" dirty="0">
                <a:solidFill>
                  <a:schemeClr val="accent1">
                    <a:lumMod val="50000"/>
                  </a:schemeClr>
                </a:solidFill>
              </a:rPr>
              <a:t>Practice questions: </a:t>
            </a:r>
            <a:r>
              <a:rPr lang="en-US" sz="2000" dirty="0">
                <a:solidFill>
                  <a:schemeClr val="accent1">
                    <a:lumMod val="50000"/>
                  </a:schemeClr>
                </a:solidFill>
                <a:hlinkClick r:id="rId2" action="ppaction://hlinkpres?slideindex=1&amp;slidetitle=">
                  <a:extLst>
                    <a:ext uri="{A12FA001-AC4F-418D-AE19-62706E023703}">
                      <ahyp:hlinkClr xmlns:ahyp="http://schemas.microsoft.com/office/drawing/2018/hyperlinkcolor" val="tx"/>
                    </a:ext>
                  </a:extLst>
                </a:hlinkClick>
              </a:rPr>
              <a:t>..\</a:t>
            </a:r>
            <a:r>
              <a:rPr lang="en-US" sz="2000" dirty="0" err="1">
                <a:solidFill>
                  <a:schemeClr val="accent1">
                    <a:lumMod val="50000"/>
                  </a:schemeClr>
                </a:solidFill>
                <a:hlinkClick r:id="rId2" action="ppaction://hlinkpres?slideindex=1&amp;slidetitle=">
                  <a:extLst>
                    <a:ext uri="{A12FA001-AC4F-418D-AE19-62706E023703}">
                      <ahyp:hlinkClr xmlns:ahyp="http://schemas.microsoft.com/office/drawing/2018/hyperlinkcolor" val="tx"/>
                    </a:ext>
                  </a:extLst>
                </a:hlinkClick>
              </a:rPr>
              <a:t>btoc</a:t>
            </a:r>
            <a:r>
              <a:rPr lang="en-US" sz="2000" dirty="0">
                <a:solidFill>
                  <a:schemeClr val="accent1">
                    <a:lumMod val="50000"/>
                  </a:schemeClr>
                </a:solidFill>
                <a:hlinkClick r:id="rId2" action="ppaction://hlinkpres?slideindex=1&amp;slidetitle=">
                  <a:extLst>
                    <a:ext uri="{A12FA001-AC4F-418D-AE19-62706E023703}">
                      <ahyp:hlinkClr xmlns:ahyp="http://schemas.microsoft.com/office/drawing/2018/hyperlinkcolor" val="tx"/>
                    </a:ext>
                  </a:extLst>
                </a:hlinkClick>
              </a:rPr>
              <a:t>\Python\Python  Practice Question.pptx</a:t>
            </a:r>
            <a:endParaRPr lang="en-US" sz="2000" dirty="0">
              <a:solidFill>
                <a:schemeClr val="accent1">
                  <a:lumMod val="50000"/>
                </a:schemeClr>
              </a:solidFill>
            </a:endParaRPr>
          </a:p>
          <a:p>
            <a:pPr algn="ctr"/>
            <a:endParaRPr lang="en-IN" sz="2000" dirty="0">
              <a:solidFill>
                <a:schemeClr val="accent1">
                  <a:lumMod val="50000"/>
                </a:schemeClr>
              </a:solidFill>
            </a:endParaRP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Tree>
    <p:extLst>
      <p:ext uri="{BB962C8B-B14F-4D97-AF65-F5344CB8AC3E}">
        <p14:creationId xmlns:p14="http://schemas.microsoft.com/office/powerpoint/2010/main" val="4110571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2286000" lvl="5" indent="0">
              <a:buNone/>
            </a:pPr>
            <a:r>
              <a:rPr lang="en-IN" sz="2800" b="1" u="sng" dirty="0">
                <a:solidFill>
                  <a:schemeClr val="accent2">
                    <a:lumMod val="75000"/>
                  </a:schemeClr>
                </a:solidFill>
              </a:rPr>
              <a:t>If &amp; Else (Conditional Statements)</a:t>
            </a:r>
          </a:p>
          <a:p>
            <a:pPr marL="0" indent="0">
              <a:buNone/>
            </a:pPr>
            <a:r>
              <a:rPr lang="en-US" sz="2000" b="1" u="sng" dirty="0" err="1">
                <a:solidFill>
                  <a:schemeClr val="accent2">
                    <a:lumMod val="75000"/>
                  </a:schemeClr>
                </a:solidFill>
              </a:rPr>
              <a:t>Elif</a:t>
            </a:r>
            <a:endParaRPr lang="en-US" sz="2000" b="1" u="sng" dirty="0">
              <a:solidFill>
                <a:schemeClr val="accent2">
                  <a:lumMod val="75000"/>
                </a:schemeClr>
              </a:solidFill>
            </a:endParaRPr>
          </a:p>
          <a:p>
            <a:pPr marL="0" indent="0">
              <a:buNone/>
            </a:pPr>
            <a:r>
              <a:rPr lang="en-US" sz="1800" dirty="0">
                <a:solidFill>
                  <a:schemeClr val="accent1">
                    <a:lumMod val="50000"/>
                  </a:schemeClr>
                </a:solidFill>
              </a:rPr>
              <a:t>if the previous conditions were not true, then try this condition</a:t>
            </a:r>
          </a:p>
          <a:p>
            <a:pPr marL="0" indent="0">
              <a:buNone/>
            </a:pPr>
            <a:r>
              <a:rPr lang="en-US" sz="2000" b="1" u="sng" dirty="0">
                <a:solidFill>
                  <a:schemeClr val="accent2">
                    <a:lumMod val="75000"/>
                  </a:schemeClr>
                </a:solidFill>
              </a:rPr>
              <a:t>Else</a:t>
            </a:r>
          </a:p>
          <a:p>
            <a:pPr marL="0" indent="0">
              <a:buNone/>
            </a:pPr>
            <a:r>
              <a:rPr lang="en-US" sz="1800" dirty="0">
                <a:solidFill>
                  <a:schemeClr val="accent1">
                    <a:lumMod val="50000"/>
                  </a:schemeClr>
                </a:solidFill>
              </a:rPr>
              <a:t>Anything which isn't caught by the preceding conditions</a:t>
            </a:r>
          </a:p>
          <a:p>
            <a:pPr marL="0" indent="0">
              <a:buNone/>
            </a:pPr>
            <a:r>
              <a:rPr lang="en-US" sz="2000" b="1" u="sng" dirty="0">
                <a:solidFill>
                  <a:schemeClr val="accent2">
                    <a:lumMod val="75000"/>
                  </a:schemeClr>
                </a:solidFill>
              </a:rPr>
              <a:t>Short Hand If</a:t>
            </a:r>
          </a:p>
          <a:p>
            <a:pPr marL="0" indent="0">
              <a:buNone/>
            </a:pPr>
            <a:r>
              <a:rPr lang="en-US" sz="1800" dirty="0">
                <a:solidFill>
                  <a:schemeClr val="accent1">
                    <a:lumMod val="50000"/>
                  </a:schemeClr>
                </a:solidFill>
              </a:rPr>
              <a:t>If you have only one statement to execute, you can put it on the same line as</a:t>
            </a:r>
          </a:p>
          <a:p>
            <a:pPr marL="0" indent="0">
              <a:buNone/>
            </a:pPr>
            <a:r>
              <a:rPr lang="en-US" sz="1800" dirty="0">
                <a:solidFill>
                  <a:schemeClr val="accent1">
                    <a:lumMod val="50000"/>
                  </a:schemeClr>
                </a:solidFill>
              </a:rPr>
              <a:t>the if statement</a:t>
            </a:r>
          </a:p>
          <a:p>
            <a:pPr marL="0" indent="0">
              <a:buNone/>
            </a:pPr>
            <a:r>
              <a:rPr lang="en-US" sz="2000" b="1" u="sng" dirty="0">
                <a:solidFill>
                  <a:schemeClr val="accent2">
                    <a:lumMod val="75000"/>
                  </a:schemeClr>
                </a:solidFill>
              </a:rPr>
              <a:t>Short Hand If ... Else</a:t>
            </a:r>
          </a:p>
          <a:p>
            <a:pPr marL="0" indent="0">
              <a:buNone/>
            </a:pPr>
            <a:r>
              <a:rPr lang="en-US" sz="2000" dirty="0">
                <a:solidFill>
                  <a:schemeClr val="accent1">
                    <a:lumMod val="50000"/>
                  </a:schemeClr>
                </a:solidFill>
              </a:rPr>
              <a:t>Ex: </a:t>
            </a:r>
            <a:r>
              <a:rPr lang="en-US" sz="2000" dirty="0" err="1">
                <a:solidFill>
                  <a:schemeClr val="accent1">
                    <a:lumMod val="50000"/>
                  </a:schemeClr>
                </a:solidFill>
              </a:rPr>
              <a:t>i</a:t>
            </a:r>
            <a:r>
              <a:rPr lang="en-US" sz="2000" dirty="0">
                <a:solidFill>
                  <a:schemeClr val="accent1">
                    <a:lumMod val="50000"/>
                  </a:schemeClr>
                </a:solidFill>
              </a:rPr>
              <a:t> = 10, if </a:t>
            </a:r>
            <a:r>
              <a:rPr lang="en-US" sz="2000" dirty="0" err="1">
                <a:solidFill>
                  <a:schemeClr val="accent1">
                    <a:lumMod val="50000"/>
                  </a:schemeClr>
                </a:solidFill>
              </a:rPr>
              <a:t>i</a:t>
            </a:r>
            <a:r>
              <a:rPr lang="en-US" sz="2000" dirty="0">
                <a:solidFill>
                  <a:schemeClr val="accent1">
                    <a:lumMod val="50000"/>
                  </a:schemeClr>
                </a:solidFill>
              </a:rPr>
              <a:t> &lt; 15: print("</a:t>
            </a:r>
            <a:r>
              <a:rPr lang="en-US" sz="2000" dirty="0" err="1">
                <a:solidFill>
                  <a:schemeClr val="accent1">
                    <a:lumMod val="50000"/>
                  </a:schemeClr>
                </a:solidFill>
              </a:rPr>
              <a:t>i</a:t>
            </a:r>
            <a:r>
              <a:rPr lang="en-US" sz="2000" dirty="0">
                <a:solidFill>
                  <a:schemeClr val="accent1">
                    <a:lumMod val="50000"/>
                  </a:schemeClr>
                </a:solidFill>
              </a:rPr>
              <a:t> is less than 15")</a:t>
            </a:r>
          </a:p>
          <a:p>
            <a:pPr marL="0" indent="0">
              <a:buNone/>
            </a:pPr>
            <a:r>
              <a:rPr lang="en-US" sz="2000" dirty="0">
                <a:solidFill>
                  <a:schemeClr val="accent1">
                    <a:lumMod val="50000"/>
                  </a:schemeClr>
                </a:solidFill>
              </a:rPr>
              <a:t>Ex: a=6, b=2, if a &gt; b: print("a is greater than b")</a:t>
            </a:r>
          </a:p>
          <a:p>
            <a:pPr marL="0" indent="0">
              <a:buNone/>
            </a:pPr>
            <a:r>
              <a:rPr lang="en-US" sz="2000" dirty="0">
                <a:solidFill>
                  <a:schemeClr val="accent1">
                    <a:lumMod val="50000"/>
                  </a:schemeClr>
                </a:solidFill>
              </a:rPr>
              <a:t>Ex: x = 2, y = 1342, print("Divisible") if </a:t>
            </a:r>
            <a:r>
              <a:rPr lang="en-US" sz="2000" dirty="0" err="1">
                <a:solidFill>
                  <a:schemeClr val="accent1">
                    <a:lumMod val="50000"/>
                  </a:schemeClr>
                </a:solidFill>
              </a:rPr>
              <a:t>y%x</a:t>
            </a:r>
            <a:r>
              <a:rPr lang="en-US" sz="2000" dirty="0">
                <a:solidFill>
                  <a:schemeClr val="accent1">
                    <a:lumMod val="50000"/>
                  </a:schemeClr>
                </a:solidFill>
              </a:rPr>
              <a:t> == 0 else print("Non-Divisible")</a:t>
            </a:r>
          </a:p>
          <a:p>
            <a:pPr marL="0" indent="0">
              <a:buNone/>
            </a:pPr>
            <a:r>
              <a:rPr lang="en-US" sz="2000" b="1" u="sng" dirty="0">
                <a:solidFill>
                  <a:schemeClr val="accent2">
                    <a:lumMod val="75000"/>
                  </a:schemeClr>
                </a:solidFill>
              </a:rPr>
              <a:t>if </a:t>
            </a:r>
            <a:r>
              <a:rPr lang="en-US" sz="2000" b="1" u="sng" dirty="0" err="1">
                <a:solidFill>
                  <a:schemeClr val="accent2">
                    <a:lumMod val="75000"/>
                  </a:schemeClr>
                </a:solidFill>
              </a:rPr>
              <a:t>elif</a:t>
            </a:r>
            <a:r>
              <a:rPr lang="en-US" sz="2000" b="1" u="sng" dirty="0">
                <a:solidFill>
                  <a:schemeClr val="accent2">
                    <a:lumMod val="75000"/>
                  </a:schemeClr>
                </a:solidFill>
              </a:rPr>
              <a:t> else</a:t>
            </a:r>
          </a:p>
          <a:p>
            <a:pPr marL="0" indent="0">
              <a:lnSpc>
                <a:spcPct val="100000"/>
              </a:lnSpc>
              <a:buNone/>
            </a:pPr>
            <a:r>
              <a:rPr lang="en-US" sz="1800" dirty="0">
                <a:solidFill>
                  <a:schemeClr val="accent1">
                    <a:lumMod val="50000"/>
                  </a:schemeClr>
                </a:solidFill>
              </a:rPr>
              <a:t>if statement evaluates to false, subsequent </a:t>
            </a:r>
            <a:r>
              <a:rPr lang="en-US" sz="1800" dirty="0" err="1">
                <a:solidFill>
                  <a:schemeClr val="accent1">
                    <a:lumMod val="50000"/>
                  </a:schemeClr>
                </a:solidFill>
              </a:rPr>
              <a:t>elif</a:t>
            </a:r>
            <a:r>
              <a:rPr lang="en-US" sz="1800" dirty="0">
                <a:solidFill>
                  <a:schemeClr val="accent1">
                    <a:lumMod val="50000"/>
                  </a:schemeClr>
                </a:solidFill>
              </a:rPr>
              <a:t> statements are evaluated one </a:t>
            </a:r>
          </a:p>
          <a:p>
            <a:pPr marL="0" indent="0">
              <a:lnSpc>
                <a:spcPct val="100000"/>
              </a:lnSpc>
              <a:buNone/>
            </a:pPr>
            <a:r>
              <a:rPr lang="en-US" sz="1800" dirty="0">
                <a:solidFill>
                  <a:schemeClr val="accent1">
                    <a:lumMod val="50000"/>
                  </a:schemeClr>
                </a:solidFill>
              </a:rPr>
              <a:t>by one and comes out of the loop if any one is satisfied. Last is the else block</a:t>
            </a:r>
          </a:p>
          <a:p>
            <a:pPr marL="0" indent="0">
              <a:lnSpc>
                <a:spcPct val="100000"/>
              </a:lnSpc>
              <a:buNone/>
            </a:pPr>
            <a:r>
              <a:rPr lang="en-US" sz="1800" dirty="0">
                <a:solidFill>
                  <a:schemeClr val="accent1">
                    <a:lumMod val="50000"/>
                  </a:schemeClr>
                </a:solidFill>
              </a:rPr>
              <a:t>which will come in picture when all preceding if/</a:t>
            </a:r>
            <a:r>
              <a:rPr lang="en-US" sz="1800" dirty="0" err="1">
                <a:solidFill>
                  <a:schemeClr val="accent1">
                    <a:lumMod val="50000"/>
                  </a:schemeClr>
                </a:solidFill>
              </a:rPr>
              <a:t>elif</a:t>
            </a:r>
            <a:r>
              <a:rPr lang="en-US" sz="1800" dirty="0">
                <a:solidFill>
                  <a:schemeClr val="accent1">
                    <a:lumMod val="50000"/>
                  </a:schemeClr>
                </a:solidFill>
              </a:rPr>
              <a:t> conditions fails.</a:t>
            </a: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r>
              <a:rPr lang="en-US" dirty="0"/>
              <a:t>x = 42</a:t>
            </a:r>
          </a:p>
          <a:p>
            <a:pPr algn="ctr"/>
            <a:r>
              <a:rPr lang="en-US" dirty="0"/>
              <a:t>y = 56</a:t>
            </a:r>
          </a:p>
          <a:p>
            <a:pPr algn="ctr"/>
            <a:r>
              <a:rPr lang="en-US" dirty="0"/>
              <a:t>if x &gt; y:</a:t>
            </a:r>
          </a:p>
          <a:p>
            <a:pPr algn="ctr"/>
            <a:r>
              <a:rPr lang="en-US" dirty="0"/>
              <a:t>  print(“x is greater than y")</a:t>
            </a:r>
          </a:p>
          <a:p>
            <a:pPr algn="ctr"/>
            <a:r>
              <a:rPr lang="en-US" dirty="0" err="1"/>
              <a:t>elif</a:t>
            </a:r>
            <a:r>
              <a:rPr lang="en-US" dirty="0"/>
              <a:t> x == y:</a:t>
            </a:r>
          </a:p>
          <a:p>
            <a:pPr algn="ctr"/>
            <a:r>
              <a:rPr lang="en-US" dirty="0"/>
              <a:t>  print(“x and y are equal")</a:t>
            </a:r>
          </a:p>
          <a:p>
            <a:pPr algn="ctr"/>
            <a:endParaRPr lang="en-US" dirty="0"/>
          </a:p>
          <a:p>
            <a:pPr algn="ctr"/>
            <a:endParaRPr lang="en-US" dirty="0"/>
          </a:p>
          <a:p>
            <a:pPr algn="ctr"/>
            <a:r>
              <a:rPr lang="en-US" dirty="0"/>
              <a:t>if x &gt; y: print(“x is greater than y")</a:t>
            </a:r>
          </a:p>
          <a:p>
            <a:pPr algn="ctr"/>
            <a:endParaRPr lang="en-US" dirty="0"/>
          </a:p>
          <a:p>
            <a:pPr algn="ctr"/>
            <a:r>
              <a:rPr lang="en-US" dirty="0"/>
              <a:t>print(“x") if x &gt; y else print(“y")</a:t>
            </a:r>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165217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2286000" lvl="5" indent="0">
              <a:buNone/>
            </a:pPr>
            <a:r>
              <a:rPr lang="en-IN" sz="2400" b="1" u="sng" dirty="0">
                <a:solidFill>
                  <a:schemeClr val="accent2">
                    <a:lumMod val="75000"/>
                  </a:schemeClr>
                </a:solidFill>
              </a:rPr>
              <a:t>If &amp; Else (Conditional Statements)</a:t>
            </a:r>
          </a:p>
          <a:p>
            <a:pPr marL="0" indent="0">
              <a:buNone/>
            </a:pPr>
            <a:r>
              <a:rPr lang="en-US" sz="2400" b="1" u="sng" dirty="0">
                <a:solidFill>
                  <a:schemeClr val="accent2">
                    <a:lumMod val="75000"/>
                  </a:schemeClr>
                </a:solidFill>
              </a:rPr>
              <a:t>Nested If</a:t>
            </a:r>
          </a:p>
          <a:p>
            <a:pPr>
              <a:buFont typeface="Wingdings" panose="05000000000000000000" pitchFamily="2" charset="2"/>
              <a:buChar char="Ø"/>
            </a:pPr>
            <a:r>
              <a:rPr lang="en-US" sz="2000" dirty="0">
                <a:solidFill>
                  <a:schemeClr val="accent1">
                    <a:lumMod val="50000"/>
                  </a:schemeClr>
                </a:solidFill>
              </a:rPr>
              <a:t>A nested if is an if statement that is the target of another if statement. Nested</a:t>
            </a:r>
          </a:p>
          <a:p>
            <a:pPr marL="0" indent="0">
              <a:buNone/>
            </a:pPr>
            <a:r>
              <a:rPr lang="en-US" sz="2000" dirty="0">
                <a:solidFill>
                  <a:schemeClr val="accent1">
                    <a:lumMod val="50000"/>
                  </a:schemeClr>
                </a:solidFill>
              </a:rPr>
              <a:t>if statements mean an if statement inside another if statement.</a:t>
            </a: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400" b="1" u="sng" dirty="0">
              <a:solidFill>
                <a:schemeClr val="accent2">
                  <a:lumMod val="75000"/>
                </a:schemeClr>
              </a:solidFill>
            </a:endParaRPr>
          </a:p>
          <a:p>
            <a:pPr marL="0" indent="0">
              <a:buNone/>
            </a:pPr>
            <a:endParaRPr lang="en-US" sz="2400" b="1" u="sng" dirty="0">
              <a:solidFill>
                <a:schemeClr val="accent2">
                  <a:lumMod val="75000"/>
                </a:schemeClr>
              </a:solidFill>
            </a:endParaRPr>
          </a:p>
        </p:txBody>
      </p:sp>
      <p:sp>
        <p:nvSpPr>
          <p:cNvPr id="4" name="Rectangle 3">
            <a:extLst>
              <a:ext uri="{FF2B5EF4-FFF2-40B4-BE49-F238E27FC236}">
                <a16:creationId xmlns:a16="http://schemas.microsoft.com/office/drawing/2014/main" id="{5BE30241-A1B2-A59D-FD55-F3F314D070EA}"/>
              </a:ext>
            </a:extLst>
          </p:cNvPr>
          <p:cNvSpPr/>
          <p:nvPr/>
        </p:nvSpPr>
        <p:spPr>
          <a:xfrm>
            <a:off x="8192278" y="0"/>
            <a:ext cx="3981060" cy="68486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pPr algn="ctr"/>
            <a:r>
              <a:rPr lang="en-US" dirty="0"/>
              <a:t>number = 5</a:t>
            </a:r>
          </a:p>
          <a:p>
            <a:pPr algn="ctr"/>
            <a:endParaRPr lang="en-US" dirty="0"/>
          </a:p>
          <a:p>
            <a:pPr algn="ctr"/>
            <a:r>
              <a:rPr lang="en-US" dirty="0"/>
              <a:t># outer if statement</a:t>
            </a:r>
          </a:p>
          <a:p>
            <a:pPr algn="ctr"/>
            <a:r>
              <a:rPr lang="en-US" dirty="0"/>
              <a:t>if number &gt;= 0:</a:t>
            </a:r>
          </a:p>
          <a:p>
            <a:pPr algn="ctr"/>
            <a:r>
              <a:rPr lang="en-US" dirty="0"/>
              <a:t>    # inner if statement</a:t>
            </a:r>
          </a:p>
          <a:p>
            <a:pPr algn="ctr"/>
            <a:r>
              <a:rPr lang="en-US" dirty="0"/>
              <a:t>    if number == 0:</a:t>
            </a:r>
          </a:p>
          <a:p>
            <a:pPr algn="ctr"/>
            <a:r>
              <a:rPr lang="en-US" dirty="0"/>
              <a:t>      print('Number is 0')</a:t>
            </a:r>
          </a:p>
          <a:p>
            <a:pPr algn="ctr"/>
            <a:r>
              <a:rPr lang="en-US" dirty="0"/>
              <a:t>    </a:t>
            </a:r>
          </a:p>
          <a:p>
            <a:pPr algn="ctr"/>
            <a:r>
              <a:rPr lang="en-US" dirty="0"/>
              <a:t>    # inner else statement</a:t>
            </a:r>
          </a:p>
          <a:p>
            <a:pPr algn="ctr"/>
            <a:r>
              <a:rPr lang="en-US" dirty="0"/>
              <a:t>    else:</a:t>
            </a:r>
          </a:p>
          <a:p>
            <a:pPr algn="ctr"/>
            <a:r>
              <a:rPr lang="en-US" dirty="0"/>
              <a:t>        print('Number is positive')</a:t>
            </a:r>
          </a:p>
          <a:p>
            <a:pPr algn="ctr"/>
            <a:endParaRPr lang="en-US" dirty="0"/>
          </a:p>
          <a:p>
            <a:pPr algn="ctr"/>
            <a:r>
              <a:rPr lang="en-US" dirty="0"/>
              <a:t># outer else statement</a:t>
            </a:r>
          </a:p>
          <a:p>
            <a:pPr algn="ctr"/>
            <a:r>
              <a:rPr lang="en-US" dirty="0"/>
              <a:t>else:</a:t>
            </a:r>
          </a:p>
          <a:p>
            <a:pPr algn="ctr"/>
            <a:r>
              <a:rPr lang="en-US" dirty="0"/>
              <a:t>    print('Number is negative')</a:t>
            </a:r>
          </a:p>
          <a:p>
            <a:pPr algn="ctr"/>
            <a:endParaRPr lang="en-US" dirty="0"/>
          </a:p>
          <a:p>
            <a:pPr algn="ctr"/>
            <a:endParaRPr lang="en-US" dirty="0"/>
          </a:p>
          <a:p>
            <a:pPr algn="ctr"/>
            <a:endParaRPr lang="en-US" dirty="0"/>
          </a:p>
          <a:p>
            <a:pPr algn="ctr"/>
            <a:endParaRPr lang="en-US" dirty="0"/>
          </a:p>
          <a:p>
            <a:pPr algn="ctr"/>
            <a:endParaRPr lang="en-IN" dirty="0"/>
          </a:p>
        </p:txBody>
      </p:sp>
      <p:pic>
        <p:nvPicPr>
          <p:cNvPr id="5" name="Picture 4">
            <a:extLst>
              <a:ext uri="{FF2B5EF4-FFF2-40B4-BE49-F238E27FC236}">
                <a16:creationId xmlns:a16="http://schemas.microsoft.com/office/drawing/2014/main" id="{59D74819-7866-C310-31A5-A57FFFBAF37B}"/>
              </a:ext>
            </a:extLst>
          </p:cNvPr>
          <p:cNvPicPr>
            <a:picLocks noChangeAspect="1"/>
          </p:cNvPicPr>
          <p:nvPr/>
        </p:nvPicPr>
        <p:blipFill>
          <a:blip r:embed="rId2"/>
          <a:stretch>
            <a:fillRect/>
          </a:stretch>
        </p:blipFill>
        <p:spPr>
          <a:xfrm>
            <a:off x="4432041" y="4143910"/>
            <a:ext cx="3741574" cy="2704757"/>
          </a:xfrm>
          <a:prstGeom prst="rect">
            <a:avLst/>
          </a:prstGeom>
        </p:spPr>
      </p:pic>
    </p:spTree>
    <p:extLst>
      <p:ext uri="{BB962C8B-B14F-4D97-AF65-F5344CB8AC3E}">
        <p14:creationId xmlns:p14="http://schemas.microsoft.com/office/powerpoint/2010/main" val="2319771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US" sz="2400" b="1" u="sng" dirty="0">
                <a:solidFill>
                  <a:schemeClr val="accent2">
                    <a:lumMod val="75000"/>
                  </a:schemeClr>
                </a:solidFill>
              </a:rPr>
              <a:t>While Loops</a:t>
            </a:r>
          </a:p>
          <a:p>
            <a:pPr marL="0" indent="0">
              <a:buNone/>
            </a:pPr>
            <a:r>
              <a:rPr lang="en-US" sz="2000" dirty="0">
                <a:solidFill>
                  <a:schemeClr val="accent1">
                    <a:lumMod val="50000"/>
                  </a:schemeClr>
                </a:solidFill>
              </a:rPr>
              <a:t>A program needs to repeat (similar action) until something happens and you don’t know in advance when or if that something happens, we use while loop. A particular set of instructions to be executed repeatedly until a specific condition is met. Ex: music player loop</a:t>
            </a:r>
          </a:p>
          <a:p>
            <a:pPr marL="0" indent="0">
              <a:buNone/>
            </a:pPr>
            <a:r>
              <a:rPr lang="en-US" sz="1900" b="1" u="sng" dirty="0">
                <a:solidFill>
                  <a:schemeClr val="accent2">
                    <a:lumMod val="75000"/>
                  </a:schemeClr>
                </a:solidFill>
              </a:rPr>
              <a:t>While</a:t>
            </a:r>
          </a:p>
          <a:p>
            <a:pPr>
              <a:buFont typeface="Wingdings" panose="05000000000000000000" pitchFamily="2" charset="2"/>
              <a:buChar char="Ø"/>
            </a:pPr>
            <a:r>
              <a:rPr lang="en-US" sz="2000" dirty="0">
                <a:solidFill>
                  <a:schemeClr val="accent1">
                    <a:lumMod val="50000"/>
                  </a:schemeClr>
                </a:solidFill>
              </a:rPr>
              <a:t>To execute a block of statements repeatedly until a given condition is satisfied.</a:t>
            </a:r>
          </a:p>
          <a:p>
            <a:pPr>
              <a:buFont typeface="Wingdings" panose="05000000000000000000" pitchFamily="2" charset="2"/>
              <a:buChar char="Ø"/>
            </a:pPr>
            <a:r>
              <a:rPr lang="en-US" sz="2000" dirty="0">
                <a:solidFill>
                  <a:schemeClr val="accent1">
                    <a:lumMod val="50000"/>
                  </a:schemeClr>
                </a:solidFill>
              </a:rPr>
              <a:t>Indefinite iteration: means that the number of times the loop is executed isn’t specified explicitly in advance.</a:t>
            </a:r>
          </a:p>
          <a:p>
            <a:pPr>
              <a:buFont typeface="Wingdings" panose="05000000000000000000" pitchFamily="2" charset="2"/>
              <a:buChar char="Ø"/>
            </a:pPr>
            <a:r>
              <a:rPr lang="en-US" sz="2000" dirty="0">
                <a:solidFill>
                  <a:schemeClr val="accent1">
                    <a:lumMod val="50000"/>
                  </a:schemeClr>
                </a:solidFill>
              </a:rPr>
              <a:t>While loop is executed, expr is first evaluated in a Boolean context and if it is true, the loop body is executed. Then the expr is checked again, if it is still true then the body is executed again and this continues until the expression becomes false.</a:t>
            </a:r>
          </a:p>
          <a:p>
            <a:pPr>
              <a:buFont typeface="Wingdings" panose="05000000000000000000" pitchFamily="2" charset="2"/>
              <a:buChar char="Ø"/>
            </a:pPr>
            <a:r>
              <a:rPr lang="en-US" sz="2000" dirty="0">
                <a:solidFill>
                  <a:schemeClr val="accent1">
                    <a:lumMod val="50000"/>
                  </a:schemeClr>
                </a:solidFill>
              </a:rPr>
              <a:t>While loop: Used in situations where we do not know how many times loop needs to be executed beforehand.</a:t>
            </a:r>
          </a:p>
          <a:p>
            <a:pPr>
              <a:buFont typeface="Wingdings" panose="05000000000000000000" pitchFamily="2" charset="2"/>
              <a:buChar char="Ø"/>
            </a:pPr>
            <a:r>
              <a:rPr lang="en-US" sz="2000" dirty="0">
                <a:solidFill>
                  <a:schemeClr val="accent1">
                    <a:lumMod val="50000"/>
                  </a:schemeClr>
                </a:solidFill>
              </a:rPr>
              <a:t>For loop: Used where we already know about the number of times loop needs to be executed. </a:t>
            </a:r>
          </a:p>
          <a:p>
            <a:pPr marL="0" indent="0">
              <a:buNone/>
            </a:pPr>
            <a:endParaRPr lang="en-US" sz="1900" dirty="0">
              <a:solidFill>
                <a:schemeClr val="accent1">
                  <a:lumMod val="50000"/>
                </a:schemeClr>
              </a:solidFill>
            </a:endParaRPr>
          </a:p>
          <a:p>
            <a:pPr marL="0" indent="0">
              <a:buNone/>
            </a:pPr>
            <a:r>
              <a:rPr lang="en-US" sz="2000" dirty="0">
                <a:solidFill>
                  <a:schemeClr val="accent1">
                    <a:lumMod val="50000"/>
                  </a:schemeClr>
                </a:solidFill>
              </a:rPr>
              <a:t>Ex: i=0</a:t>
            </a:r>
          </a:p>
          <a:p>
            <a:pPr marL="0" indent="0">
              <a:buNone/>
            </a:pPr>
            <a:r>
              <a:rPr lang="en-US" sz="2000" dirty="0">
                <a:solidFill>
                  <a:schemeClr val="accent1">
                    <a:lumMod val="50000"/>
                  </a:schemeClr>
                </a:solidFill>
              </a:rPr>
              <a:t>While i&lt;8:</a:t>
            </a:r>
          </a:p>
          <a:p>
            <a:pPr marL="0" indent="0">
              <a:buNone/>
            </a:pPr>
            <a:r>
              <a:rPr lang="en-US" sz="2000" dirty="0">
                <a:solidFill>
                  <a:schemeClr val="accent1">
                    <a:lumMod val="50000"/>
                  </a:schemeClr>
                </a:solidFill>
              </a:rPr>
              <a:t>Print(“Hello world”)</a:t>
            </a:r>
          </a:p>
          <a:p>
            <a:pPr marL="0" indent="0">
              <a:buNone/>
            </a:pPr>
            <a:r>
              <a:rPr lang="en-US" sz="2000" dirty="0">
                <a:solidFill>
                  <a:schemeClr val="accent1">
                    <a:lumMod val="50000"/>
                  </a:schemeClr>
                </a:solidFill>
              </a:rPr>
              <a:t>i+=1</a:t>
            </a:r>
          </a:p>
          <a:p>
            <a:pPr marL="0" indent="0">
              <a:buNone/>
            </a:pPr>
            <a:r>
              <a:rPr lang="en-US" sz="2000" dirty="0">
                <a:solidFill>
                  <a:schemeClr val="accent1">
                    <a:lumMod val="50000"/>
                  </a:schemeClr>
                </a:solidFill>
              </a:rPr>
              <a:t>This while loop keeps running as long as the expression i &lt; 8 evaluates to True.</a:t>
            </a:r>
          </a:p>
        </p:txBody>
      </p:sp>
      <p:pic>
        <p:nvPicPr>
          <p:cNvPr id="4" name="Picture 3">
            <a:extLst>
              <a:ext uri="{FF2B5EF4-FFF2-40B4-BE49-F238E27FC236}">
                <a16:creationId xmlns:a16="http://schemas.microsoft.com/office/drawing/2014/main" id="{476C8948-67B1-4FA0-5015-8464D4F80DCC}"/>
              </a:ext>
            </a:extLst>
          </p:cNvPr>
          <p:cNvPicPr>
            <a:picLocks noChangeAspect="1"/>
          </p:cNvPicPr>
          <p:nvPr/>
        </p:nvPicPr>
        <p:blipFill>
          <a:blip r:embed="rId2"/>
          <a:stretch>
            <a:fillRect/>
          </a:stretch>
        </p:blipFill>
        <p:spPr>
          <a:xfrm>
            <a:off x="8959173" y="5123527"/>
            <a:ext cx="3232827" cy="1694660"/>
          </a:xfrm>
          <a:prstGeom prst="rect">
            <a:avLst/>
          </a:prstGeom>
        </p:spPr>
      </p:pic>
    </p:spTree>
    <p:extLst>
      <p:ext uri="{BB962C8B-B14F-4D97-AF65-F5344CB8AC3E}">
        <p14:creationId xmlns:p14="http://schemas.microsoft.com/office/powerpoint/2010/main" val="980756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lnSpcReduction="10000"/>
          </a:bodyPr>
          <a:lstStyle/>
          <a:p>
            <a:pPr marL="0" indent="0" algn="ctr">
              <a:buNone/>
            </a:pPr>
            <a:r>
              <a:rPr lang="en-IN" b="1" u="sng" dirty="0">
                <a:solidFill>
                  <a:schemeClr val="accent2">
                    <a:lumMod val="75000"/>
                  </a:schemeClr>
                </a:solidFill>
              </a:rPr>
              <a:t>While Loops</a:t>
            </a:r>
          </a:p>
          <a:p>
            <a:pPr algn="l" rtl="0">
              <a:buFont typeface="Wingdings" panose="05000000000000000000" pitchFamily="2" charset="2"/>
              <a:buChar char="Ø"/>
            </a:pPr>
            <a:r>
              <a:rPr lang="en-US" sz="2000" dirty="0">
                <a:solidFill>
                  <a:schemeClr val="accent1">
                    <a:lumMod val="50000"/>
                  </a:schemeClr>
                </a:solidFill>
              </a:rPr>
              <a:t>‘if’ is like a gatekeeper checking a condition before letting you through once. ‘while’ is like a machine that keeps doing something as long as a condition is met. Take it another way,</a:t>
            </a:r>
          </a:p>
          <a:p>
            <a:pPr algn="l" rtl="0">
              <a:buFont typeface="Wingdings" panose="05000000000000000000" pitchFamily="2" charset="2"/>
              <a:buChar char="Ø"/>
            </a:pPr>
            <a:r>
              <a:rPr lang="en-US" sz="2000" dirty="0">
                <a:solidFill>
                  <a:schemeClr val="accent1">
                    <a:lumMod val="50000"/>
                  </a:schemeClr>
                </a:solidFill>
              </a:rPr>
              <a:t>if' statement: Think of a squirrel gathering nuts. The squirrel climbs a tree, finds a nut, and inspects it. If the nut is good and healthy, the squirrel will take it back to its nest. If the nut is spoiled, the squirrel leaves it behind. It's a one-time decision for each nut the squirrel encounters.</a:t>
            </a:r>
          </a:p>
          <a:p>
            <a:pPr algn="l" rtl="0">
              <a:buFont typeface="Wingdings" panose="05000000000000000000" pitchFamily="2" charset="2"/>
              <a:buChar char="Ø"/>
            </a:pPr>
            <a:r>
              <a:rPr lang="en-US" sz="2000" dirty="0">
                <a:solidFill>
                  <a:schemeClr val="accent1">
                    <a:lumMod val="50000"/>
                  </a:schemeClr>
                </a:solidFill>
              </a:rPr>
              <a:t>while' statement: Now, consider a beehive with bees collecting nectar. Bees fly out to flowers, collect nectar, and return to the hive. They continue this process repeatedly until they've collected enough nectar to make honey. The bees don't stop until they've gathered sufficient nectar. It's a repetitive action based on the condition of needing more nectar.</a:t>
            </a:r>
          </a:p>
          <a:p>
            <a:pPr marL="0" indent="0">
              <a:buNone/>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endParaRPr lang="en-US" sz="2400" dirty="0">
              <a:solidFill>
                <a:schemeClr val="accent1">
                  <a:lumMod val="50000"/>
                </a:schemeClr>
              </a:solidFill>
            </a:endParaRPr>
          </a:p>
          <a:p>
            <a:pPr>
              <a:buFont typeface="Wingdings" panose="05000000000000000000" pitchFamily="2" charset="2"/>
              <a:buChar char="Ø"/>
            </a:pPr>
            <a:r>
              <a:rPr lang="en-US" sz="1900" dirty="0">
                <a:solidFill>
                  <a:schemeClr val="accent1">
                    <a:lumMod val="50000"/>
                  </a:schemeClr>
                </a:solidFill>
                <a:hlinkClick r:id="rId2"/>
              </a:rPr>
              <a:t>https://30dayscoding.com/blog/python-while-loop-exercises</a:t>
            </a:r>
            <a:endParaRPr lang="en-US" sz="2400" dirty="0">
              <a:solidFill>
                <a:schemeClr val="accent1">
                  <a:lumMod val="50000"/>
                </a:schemeClr>
              </a:solidFill>
            </a:endParaRPr>
          </a:p>
          <a:p>
            <a:pPr>
              <a:buFont typeface="Wingdings" panose="05000000000000000000" pitchFamily="2" charset="2"/>
              <a:buChar char="Ø"/>
            </a:pPr>
            <a:r>
              <a:rPr lang="en-US" sz="1900" dirty="0">
                <a:solidFill>
                  <a:schemeClr val="accent1">
                    <a:lumMod val="50000"/>
                  </a:schemeClr>
                </a:solidFill>
                <a:hlinkClick r:id="rId3"/>
              </a:rPr>
              <a:t>https://csiplearninghub.com/questions-of-while-loop-in-python/</a:t>
            </a:r>
            <a:endParaRPr lang="en-US" sz="1900" dirty="0">
              <a:solidFill>
                <a:schemeClr val="accent1">
                  <a:lumMod val="50000"/>
                </a:schemeClr>
              </a:solidFill>
            </a:endParaRPr>
          </a:p>
          <a:p>
            <a:pPr marL="0" indent="0">
              <a:buNone/>
            </a:pPr>
            <a:endParaRPr lang="en-US" sz="2400" dirty="0">
              <a:solidFill>
                <a:schemeClr val="accent1">
                  <a:lumMod val="50000"/>
                </a:schemeClr>
              </a:solidFill>
            </a:endParaRPr>
          </a:p>
        </p:txBody>
      </p:sp>
      <p:sp>
        <p:nvSpPr>
          <p:cNvPr id="7" name="Rectangle 6">
            <a:extLst>
              <a:ext uri="{FF2B5EF4-FFF2-40B4-BE49-F238E27FC236}">
                <a16:creationId xmlns:a16="http://schemas.microsoft.com/office/drawing/2014/main" id="{D7078D1D-DE1A-F40B-010D-3CBBC509EE10}"/>
              </a:ext>
            </a:extLst>
          </p:cNvPr>
          <p:cNvSpPr/>
          <p:nvPr/>
        </p:nvSpPr>
        <p:spPr>
          <a:xfrm>
            <a:off x="7905750" y="2985796"/>
            <a:ext cx="4267588" cy="3862873"/>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u="sng" dirty="0">
              <a:solidFill>
                <a:schemeClr val="tx2">
                  <a:lumMod val="75000"/>
                </a:schemeClr>
              </a:solidFill>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endParaRPr lang="en-US" b="1" u="sng" dirty="0">
              <a:solidFill>
                <a:schemeClr val="tx2">
                  <a:lumMod val="75000"/>
                </a:schemeClr>
              </a:solidFill>
              <a:highlight>
                <a:srgbClr val="FFFF00"/>
              </a:highlight>
            </a:endParaRPr>
          </a:p>
          <a:p>
            <a:pPr algn="ctr">
              <a:lnSpc>
                <a:spcPct val="150000"/>
              </a:lnSpc>
            </a:pPr>
            <a:endParaRPr lang="en-US" b="1" u="sng" dirty="0">
              <a:solidFill>
                <a:schemeClr val="tx2">
                  <a:lumMod val="75000"/>
                </a:schemeClr>
              </a:solidFill>
              <a:highlight>
                <a:srgbClr val="FFFF00"/>
              </a:highlight>
            </a:endParaRPr>
          </a:p>
          <a:p>
            <a:pPr algn="ctr">
              <a:lnSpc>
                <a:spcPct val="150000"/>
              </a:lnSpc>
            </a:pPr>
            <a:r>
              <a:rPr lang="en-US" b="1" u="sng" dirty="0">
                <a:solidFill>
                  <a:schemeClr val="tx2">
                    <a:lumMod val="75000"/>
                  </a:schemeClr>
                </a:solidFill>
                <a:highlight>
                  <a:srgbClr val="FFFF00"/>
                </a:highlight>
              </a:rPr>
              <a:t>Examples</a:t>
            </a:r>
          </a:p>
          <a:p>
            <a:r>
              <a:rPr lang="en-US" dirty="0"/>
              <a:t>count = 0</a:t>
            </a:r>
          </a:p>
          <a:p>
            <a:r>
              <a:rPr lang="en-US" dirty="0"/>
              <a:t>while (count &lt; 5): </a:t>
            </a:r>
          </a:p>
          <a:p>
            <a:r>
              <a:rPr lang="en-US" dirty="0"/>
              <a:t>count = count + 1</a:t>
            </a:r>
          </a:p>
          <a:p>
            <a:r>
              <a:rPr lang="en-US" dirty="0"/>
              <a:t>print("Hello Bengaluru, how are u doing today")</a:t>
            </a:r>
          </a:p>
          <a:p>
            <a:endParaRPr lang="en-US" dirty="0"/>
          </a:p>
          <a:p>
            <a:endParaRPr lang="en-US" dirty="0"/>
          </a:p>
          <a:p>
            <a:r>
              <a:rPr lang="en-US" dirty="0"/>
              <a:t>Infinite loop</a:t>
            </a:r>
          </a:p>
          <a:p>
            <a:r>
              <a:rPr lang="en-US" dirty="0"/>
              <a:t>age = 28</a:t>
            </a:r>
          </a:p>
          <a:p>
            <a:r>
              <a:rPr lang="en-US" dirty="0"/>
              <a:t>condition is always True </a:t>
            </a:r>
          </a:p>
          <a:p>
            <a:r>
              <a:rPr lang="en-US" dirty="0"/>
              <a:t>while age &gt; 19: </a:t>
            </a:r>
          </a:p>
          <a:p>
            <a:r>
              <a:rPr lang="en-US" dirty="0"/>
              <a:t>print('Infinite Loop')</a:t>
            </a:r>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923221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FEE2-58F5-A081-3D4C-2231C50A6A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D5A6A2-D153-4994-40CC-2627A9290F08}"/>
              </a:ext>
            </a:extLst>
          </p:cNvPr>
          <p:cNvSpPr>
            <a:spLocks noGrp="1"/>
          </p:cNvSpPr>
          <p:nvPr>
            <p:ph idx="1"/>
          </p:nvPr>
        </p:nvSpPr>
        <p:spPr>
          <a:xfrm>
            <a:off x="0" y="9332"/>
            <a:ext cx="6096000" cy="6848668"/>
          </a:xfrm>
        </p:spPr>
        <p:txBody>
          <a:bodyPr>
            <a:normAutofit/>
          </a:bodyPr>
          <a:lstStyle/>
          <a:p>
            <a:pPr marL="0" indent="0" algn="ctr">
              <a:buNone/>
            </a:pPr>
            <a:r>
              <a:rPr lang="en-IN" sz="2000" b="1" u="sng" dirty="0">
                <a:solidFill>
                  <a:schemeClr val="accent2">
                    <a:lumMod val="75000"/>
                  </a:schemeClr>
                </a:solidFill>
              </a:rPr>
              <a:t>break, continue and pass</a:t>
            </a:r>
          </a:p>
          <a:p>
            <a:pPr marL="0" indent="0">
              <a:buNone/>
            </a:pPr>
            <a:r>
              <a:rPr lang="en-US" sz="2000" dirty="0">
                <a:solidFill>
                  <a:schemeClr val="accent1">
                    <a:lumMod val="50000"/>
                  </a:schemeClr>
                </a:solidFill>
              </a:rPr>
              <a:t>break, continue, and pass are flow control statements used inside loops or conditional blocks. </a:t>
            </a:r>
          </a:p>
          <a:p>
            <a:pPr marL="0" indent="0">
              <a:buNone/>
            </a:pPr>
            <a:r>
              <a:rPr lang="en-US" sz="2000" b="1" dirty="0">
                <a:solidFill>
                  <a:schemeClr val="accent1">
                    <a:lumMod val="50000"/>
                  </a:schemeClr>
                </a:solidFill>
              </a:rPr>
              <a:t>Purpose: </a:t>
            </a:r>
            <a:r>
              <a:rPr lang="en-US" sz="2000" dirty="0">
                <a:solidFill>
                  <a:schemeClr val="accent1">
                    <a:lumMod val="50000"/>
                  </a:schemeClr>
                </a:solidFill>
              </a:rPr>
              <a:t>Exit (terminate) the loop completely, no matter if iterations are still left. Once break is hit, the loop is abandoned.</a:t>
            </a:r>
          </a:p>
          <a:p>
            <a:pPr marL="0" indent="0">
              <a:buNone/>
            </a:pPr>
            <a:endParaRPr lang="en-US" sz="2000" dirty="0">
              <a:solidFill>
                <a:schemeClr val="accent1">
                  <a:lumMod val="50000"/>
                </a:schemeClr>
              </a:solidFill>
            </a:endParaRPr>
          </a:p>
          <a:p>
            <a:pPr marL="0" indent="0">
              <a:buNone/>
            </a:pPr>
            <a:r>
              <a:rPr lang="en-US" sz="2000" dirty="0">
                <a:solidFill>
                  <a:srgbClr val="FF0000"/>
                </a:solidFill>
              </a:rPr>
              <a:t>Pass: </a:t>
            </a:r>
            <a:r>
              <a:rPr lang="en-US" sz="2000" dirty="0">
                <a:solidFill>
                  <a:schemeClr val="accent1">
                    <a:lumMod val="50000"/>
                  </a:schemeClr>
                </a:solidFill>
              </a:rPr>
              <a:t>write syntactically correct code where Python expects a statement, but don’t want to do anything yet. As a placeholder for future code</a:t>
            </a:r>
          </a:p>
          <a:p>
            <a:pPr marL="0" indent="0">
              <a:buNone/>
            </a:pPr>
            <a:r>
              <a:rPr lang="en-US" sz="2000" dirty="0">
                <a:solidFill>
                  <a:schemeClr val="accent1">
                    <a:lumMod val="50000"/>
                  </a:schemeClr>
                </a:solidFill>
              </a:rPr>
              <a:t>for </a:t>
            </a:r>
            <a:r>
              <a:rPr lang="en-US" sz="2000" dirty="0" err="1">
                <a:solidFill>
                  <a:schemeClr val="accent1">
                    <a:lumMod val="50000"/>
                  </a:schemeClr>
                </a:solidFill>
              </a:rPr>
              <a:t>i</a:t>
            </a:r>
            <a:r>
              <a:rPr lang="en-US" sz="2000" dirty="0">
                <a:solidFill>
                  <a:schemeClr val="accent1">
                    <a:lumMod val="50000"/>
                  </a:schemeClr>
                </a:solidFill>
              </a:rPr>
              <a:t> in range(1, 6):</a:t>
            </a:r>
          </a:p>
          <a:p>
            <a:pPr marL="0" indent="0">
              <a:buNone/>
            </a:pPr>
            <a:r>
              <a:rPr lang="en-US" sz="2000" dirty="0">
                <a:solidFill>
                  <a:schemeClr val="accent1">
                    <a:lumMod val="50000"/>
                  </a:schemeClr>
                </a:solidFill>
              </a:rPr>
              <a:t>    if </a:t>
            </a:r>
            <a:r>
              <a:rPr lang="en-US" sz="2000" dirty="0" err="1">
                <a:solidFill>
                  <a:schemeClr val="accent1">
                    <a:lumMod val="50000"/>
                  </a:schemeClr>
                </a:solidFill>
              </a:rPr>
              <a:t>i</a:t>
            </a:r>
            <a:r>
              <a:rPr lang="en-US" sz="2000" dirty="0">
                <a:solidFill>
                  <a:schemeClr val="accent1">
                    <a:lumMod val="50000"/>
                  </a:schemeClr>
                </a:solidFill>
              </a:rPr>
              <a:t> == 3:</a:t>
            </a:r>
          </a:p>
          <a:p>
            <a:pPr marL="0" indent="0">
              <a:buNone/>
            </a:pPr>
            <a:r>
              <a:rPr lang="en-US" sz="2000" dirty="0">
                <a:solidFill>
                  <a:schemeClr val="accent1">
                    <a:lumMod val="50000"/>
                  </a:schemeClr>
                </a:solidFill>
              </a:rPr>
              <a:t>        pass   # placeholder, does nothing</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i</a:t>
            </a:r>
            <a:r>
              <a:rPr lang="en-US" sz="2000" dirty="0">
                <a:solidFill>
                  <a:schemeClr val="accent1">
                    <a:lumMod val="50000"/>
                  </a:schemeClr>
                </a:solidFill>
              </a:rPr>
              <a:t>)</a:t>
            </a:r>
          </a:p>
          <a:p>
            <a:pPr marL="0" indent="0">
              <a:buNone/>
            </a:pPr>
            <a:endParaRPr lang="en-US" sz="2000" dirty="0">
              <a:solidFill>
                <a:schemeClr val="accent1">
                  <a:lumMod val="50000"/>
                </a:schemeClr>
              </a:solidFill>
            </a:endParaRPr>
          </a:p>
          <a:p>
            <a:pPr marL="0" indent="0">
              <a:buNone/>
            </a:pPr>
            <a:r>
              <a:rPr lang="en-US" sz="2000" dirty="0">
                <a:solidFill>
                  <a:schemeClr val="accent1">
                    <a:lumMod val="50000"/>
                  </a:schemeClr>
                </a:solidFill>
              </a:rPr>
              <a:t>def </a:t>
            </a:r>
            <a:r>
              <a:rPr lang="en-US" sz="2000" dirty="0" err="1">
                <a:solidFill>
                  <a:schemeClr val="accent1">
                    <a:lumMod val="50000"/>
                  </a:schemeClr>
                </a:solidFill>
              </a:rPr>
              <a:t>future_function</a:t>
            </a:r>
            <a:r>
              <a:rPr lang="en-US" sz="2000" dirty="0">
                <a:solidFill>
                  <a:schemeClr val="accent1">
                    <a:lumMod val="50000"/>
                  </a:schemeClr>
                </a:solidFill>
              </a:rPr>
              <a:t>():</a:t>
            </a:r>
          </a:p>
          <a:p>
            <a:pPr marL="0" indent="0">
              <a:buNone/>
            </a:pPr>
            <a:r>
              <a:rPr lang="en-US" sz="2000" dirty="0">
                <a:solidFill>
                  <a:schemeClr val="accent1">
                    <a:lumMod val="50000"/>
                  </a:schemeClr>
                </a:solidFill>
              </a:rPr>
              <a:t>    pass   # I will implement this later</a:t>
            </a:r>
          </a:p>
          <a:p>
            <a:pPr marL="0" indent="0">
              <a:buNone/>
            </a:pPr>
            <a:endParaRPr lang="en-US" sz="2000" dirty="0">
              <a:solidFill>
                <a:schemeClr val="accent1">
                  <a:lumMod val="50000"/>
                </a:schemeClr>
              </a:solidFill>
            </a:endParaRPr>
          </a:p>
        </p:txBody>
      </p:sp>
      <p:sp>
        <p:nvSpPr>
          <p:cNvPr id="2" name="Content Placeholder 2">
            <a:extLst>
              <a:ext uri="{FF2B5EF4-FFF2-40B4-BE49-F238E27FC236}">
                <a16:creationId xmlns:a16="http://schemas.microsoft.com/office/drawing/2014/main" id="{9303136C-BF00-0276-0DDE-0489DC93448E}"/>
              </a:ext>
            </a:extLst>
          </p:cNvPr>
          <p:cNvSpPr txBox="1">
            <a:spLocks/>
          </p:cNvSpPr>
          <p:nvPr/>
        </p:nvSpPr>
        <p:spPr>
          <a:xfrm>
            <a:off x="6096000" y="9332"/>
            <a:ext cx="5959812" cy="684866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accent1">
                  <a:lumMod val="50000"/>
                </a:schemeClr>
              </a:solidFill>
            </a:endParaRPr>
          </a:p>
          <a:p>
            <a:pPr marL="0" indent="0">
              <a:buNone/>
            </a:pPr>
            <a:r>
              <a:rPr lang="en-US" sz="2000" dirty="0">
                <a:solidFill>
                  <a:srgbClr val="FF0000"/>
                </a:solidFill>
              </a:rPr>
              <a:t>Break</a:t>
            </a:r>
          </a:p>
          <a:p>
            <a:pPr marL="0" indent="0">
              <a:buNone/>
            </a:pPr>
            <a:r>
              <a:rPr lang="en-US" sz="2000" dirty="0">
                <a:solidFill>
                  <a:schemeClr val="accent1">
                    <a:lumMod val="50000"/>
                  </a:schemeClr>
                </a:solidFill>
              </a:rPr>
              <a:t>for </a:t>
            </a:r>
            <a:r>
              <a:rPr lang="en-US" sz="2000" dirty="0" err="1">
                <a:solidFill>
                  <a:schemeClr val="accent1">
                    <a:lumMod val="50000"/>
                  </a:schemeClr>
                </a:solidFill>
              </a:rPr>
              <a:t>i</a:t>
            </a:r>
            <a:r>
              <a:rPr lang="en-US" sz="2000" dirty="0">
                <a:solidFill>
                  <a:schemeClr val="accent1">
                    <a:lumMod val="50000"/>
                  </a:schemeClr>
                </a:solidFill>
              </a:rPr>
              <a:t> in range(1, 6):</a:t>
            </a:r>
          </a:p>
          <a:p>
            <a:pPr marL="0" indent="0">
              <a:buNone/>
            </a:pPr>
            <a:r>
              <a:rPr lang="en-US" sz="2000" dirty="0">
                <a:solidFill>
                  <a:schemeClr val="accent1">
                    <a:lumMod val="50000"/>
                  </a:schemeClr>
                </a:solidFill>
              </a:rPr>
              <a:t>    if </a:t>
            </a:r>
            <a:r>
              <a:rPr lang="en-US" sz="2000" dirty="0" err="1">
                <a:solidFill>
                  <a:schemeClr val="accent1">
                    <a:lumMod val="50000"/>
                  </a:schemeClr>
                </a:solidFill>
              </a:rPr>
              <a:t>i</a:t>
            </a:r>
            <a:r>
              <a:rPr lang="en-US" sz="2000" dirty="0">
                <a:solidFill>
                  <a:schemeClr val="accent1">
                    <a:lumMod val="50000"/>
                  </a:schemeClr>
                </a:solidFill>
              </a:rPr>
              <a:t> == 4:</a:t>
            </a:r>
          </a:p>
          <a:p>
            <a:pPr marL="0" indent="0">
              <a:buNone/>
            </a:pPr>
            <a:r>
              <a:rPr lang="en-US" sz="2000" dirty="0">
                <a:solidFill>
                  <a:schemeClr val="accent1">
                    <a:lumMod val="50000"/>
                  </a:schemeClr>
                </a:solidFill>
              </a:rPr>
              <a:t>        break   # stops loop when </a:t>
            </a:r>
            <a:r>
              <a:rPr lang="en-US" sz="2000" dirty="0" err="1">
                <a:solidFill>
                  <a:schemeClr val="accent1">
                    <a:lumMod val="50000"/>
                  </a:schemeClr>
                </a:solidFill>
              </a:rPr>
              <a:t>i</a:t>
            </a:r>
            <a:r>
              <a:rPr lang="en-US" sz="2000" dirty="0">
                <a:solidFill>
                  <a:schemeClr val="accent1">
                    <a:lumMod val="50000"/>
                  </a:schemeClr>
                </a:solidFill>
              </a:rPr>
              <a:t> = 3</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i</a:t>
            </a:r>
            <a:r>
              <a:rPr lang="en-US" sz="2000" dirty="0">
                <a:solidFill>
                  <a:schemeClr val="accent1">
                    <a:lumMod val="50000"/>
                  </a:schemeClr>
                </a:solidFill>
              </a:rPr>
              <a:t>)</a:t>
            </a:r>
          </a:p>
          <a:p>
            <a:pPr marL="0" indent="0">
              <a:buNone/>
            </a:pPr>
            <a:r>
              <a:rPr lang="en-US" sz="2000" dirty="0">
                <a:solidFill>
                  <a:schemeClr val="accent1">
                    <a:lumMod val="50000"/>
                  </a:schemeClr>
                </a:solidFill>
              </a:rPr>
              <a:t>After break, the loop ends immediately.</a:t>
            </a:r>
          </a:p>
          <a:p>
            <a:pPr marL="0" indent="0">
              <a:buFont typeface="Arial" panose="020B0604020202020204" pitchFamily="34" charset="0"/>
              <a:buNone/>
            </a:pPr>
            <a:endParaRPr lang="en-US" sz="2000" dirty="0">
              <a:solidFill>
                <a:schemeClr val="accent1">
                  <a:lumMod val="50000"/>
                </a:schemeClr>
              </a:solidFill>
            </a:endParaRPr>
          </a:p>
          <a:p>
            <a:pPr marL="0" indent="0">
              <a:buFont typeface="Arial" panose="020B0604020202020204" pitchFamily="34" charset="0"/>
              <a:buNone/>
            </a:pPr>
            <a:r>
              <a:rPr lang="en-US" sz="2000" dirty="0">
                <a:solidFill>
                  <a:schemeClr val="accent1">
                    <a:lumMod val="50000"/>
                  </a:schemeClr>
                </a:solidFill>
              </a:rPr>
              <a:t>students = ["Ravi", "Anu", "Kiran", "Meera"]</a:t>
            </a:r>
          </a:p>
          <a:p>
            <a:pPr marL="0" indent="0">
              <a:buFont typeface="Arial" panose="020B0604020202020204" pitchFamily="34" charset="0"/>
              <a:buNone/>
            </a:pPr>
            <a:r>
              <a:rPr lang="en-US" sz="2000" dirty="0">
                <a:solidFill>
                  <a:schemeClr val="accent1">
                    <a:lumMod val="50000"/>
                  </a:schemeClr>
                </a:solidFill>
              </a:rPr>
              <a:t>for name in students:</a:t>
            </a:r>
          </a:p>
          <a:p>
            <a:pPr marL="0" indent="0">
              <a:buFont typeface="Arial" panose="020B0604020202020204" pitchFamily="34" charset="0"/>
              <a:buNone/>
            </a:pPr>
            <a:r>
              <a:rPr lang="en-US" sz="2000" dirty="0">
                <a:solidFill>
                  <a:schemeClr val="accent1">
                    <a:lumMod val="50000"/>
                  </a:schemeClr>
                </a:solidFill>
              </a:rPr>
              <a:t>    if name == "Kiran":</a:t>
            </a:r>
          </a:p>
          <a:p>
            <a:pPr marL="0" indent="0">
              <a:buFont typeface="Arial" panose="020B0604020202020204" pitchFamily="34" charset="0"/>
              <a:buNone/>
            </a:pPr>
            <a:r>
              <a:rPr lang="en-US" sz="2000" dirty="0">
                <a:solidFill>
                  <a:schemeClr val="accent1">
                    <a:lumMod val="50000"/>
                  </a:schemeClr>
                </a:solidFill>
              </a:rPr>
              <a:t>        print("Kiran found, stop searching.")</a:t>
            </a:r>
          </a:p>
          <a:p>
            <a:pPr marL="0" indent="0">
              <a:buFont typeface="Arial" panose="020B0604020202020204" pitchFamily="34" charset="0"/>
              <a:buNone/>
            </a:pPr>
            <a:r>
              <a:rPr lang="en-US" sz="2000" dirty="0">
                <a:solidFill>
                  <a:schemeClr val="accent1">
                    <a:lumMod val="50000"/>
                  </a:schemeClr>
                </a:solidFill>
              </a:rPr>
              <a:t>        break</a:t>
            </a:r>
          </a:p>
          <a:p>
            <a:pPr marL="0" indent="0">
              <a:buFont typeface="Arial" panose="020B0604020202020204" pitchFamily="34" charset="0"/>
              <a:buNone/>
            </a:pPr>
            <a:r>
              <a:rPr lang="en-US" sz="2000" dirty="0">
                <a:solidFill>
                  <a:schemeClr val="accent1">
                    <a:lumMod val="50000"/>
                  </a:schemeClr>
                </a:solidFill>
              </a:rPr>
              <a:t>    print("Checking:", name)</a:t>
            </a:r>
          </a:p>
          <a:p>
            <a:pPr marL="0" indent="0">
              <a:buFont typeface="Arial" panose="020B0604020202020204" pitchFamily="34" charset="0"/>
              <a:buNone/>
            </a:pPr>
            <a:endParaRPr lang="en-US" sz="2000" dirty="0">
              <a:solidFill>
                <a:schemeClr val="accent1">
                  <a:lumMod val="50000"/>
                </a:schemeClr>
              </a:solidFill>
            </a:endParaRPr>
          </a:p>
          <a:p>
            <a:pPr marL="0" indent="0">
              <a:buNone/>
            </a:pPr>
            <a:r>
              <a:rPr lang="en-IN" sz="2000" dirty="0">
                <a:solidFill>
                  <a:srgbClr val="FF0000"/>
                </a:solidFill>
              </a:rPr>
              <a:t>Continue:</a:t>
            </a:r>
            <a:r>
              <a:rPr lang="en-IN" sz="2000" dirty="0">
                <a:solidFill>
                  <a:schemeClr val="accent1">
                    <a:lumMod val="50000"/>
                  </a:schemeClr>
                </a:solidFill>
              </a:rPr>
              <a:t> s</a:t>
            </a:r>
            <a:r>
              <a:rPr lang="en-US" sz="2000" dirty="0">
                <a:solidFill>
                  <a:schemeClr val="accent1">
                    <a:lumMod val="50000"/>
                  </a:schemeClr>
                </a:solidFill>
              </a:rPr>
              <a:t>kip only the current loop iteration and move to the next one. The loop itself continues until all iterations are done.</a:t>
            </a:r>
            <a:endParaRPr lang="en-IN" sz="2000" dirty="0">
              <a:solidFill>
                <a:schemeClr val="accent1">
                  <a:lumMod val="50000"/>
                </a:schemeClr>
              </a:solidFill>
            </a:endParaRPr>
          </a:p>
          <a:p>
            <a:pPr marL="0" indent="0">
              <a:buNone/>
            </a:pPr>
            <a:r>
              <a:rPr lang="en-US" sz="2000" dirty="0">
                <a:solidFill>
                  <a:schemeClr val="accent1">
                    <a:lumMod val="50000"/>
                  </a:schemeClr>
                </a:solidFill>
              </a:rPr>
              <a:t>for </a:t>
            </a:r>
            <a:r>
              <a:rPr lang="en-US" sz="2000" dirty="0" err="1">
                <a:solidFill>
                  <a:schemeClr val="accent1">
                    <a:lumMod val="50000"/>
                  </a:schemeClr>
                </a:solidFill>
              </a:rPr>
              <a:t>i</a:t>
            </a:r>
            <a:r>
              <a:rPr lang="en-US" sz="2000" dirty="0">
                <a:solidFill>
                  <a:schemeClr val="accent1">
                    <a:lumMod val="50000"/>
                  </a:schemeClr>
                </a:solidFill>
              </a:rPr>
              <a:t> in range(1, 6):</a:t>
            </a:r>
          </a:p>
          <a:p>
            <a:pPr marL="0" indent="0">
              <a:buNone/>
            </a:pPr>
            <a:r>
              <a:rPr lang="en-US" sz="2000" dirty="0">
                <a:solidFill>
                  <a:schemeClr val="accent1">
                    <a:lumMod val="50000"/>
                  </a:schemeClr>
                </a:solidFill>
              </a:rPr>
              <a:t>    if </a:t>
            </a:r>
            <a:r>
              <a:rPr lang="en-US" sz="2000" dirty="0" err="1">
                <a:solidFill>
                  <a:schemeClr val="accent1">
                    <a:lumMod val="50000"/>
                  </a:schemeClr>
                </a:solidFill>
              </a:rPr>
              <a:t>i</a:t>
            </a:r>
            <a:r>
              <a:rPr lang="en-US" sz="2000" dirty="0">
                <a:solidFill>
                  <a:schemeClr val="accent1">
                    <a:lumMod val="50000"/>
                  </a:schemeClr>
                </a:solidFill>
              </a:rPr>
              <a:t> % 2 == 0:   # Skip even numbers</a:t>
            </a:r>
          </a:p>
          <a:p>
            <a:pPr marL="0" indent="0">
              <a:buNone/>
            </a:pPr>
            <a:r>
              <a:rPr lang="en-US" sz="2000" dirty="0">
                <a:solidFill>
                  <a:schemeClr val="accent1">
                    <a:lumMod val="50000"/>
                  </a:schemeClr>
                </a:solidFill>
              </a:rPr>
              <a:t>        continue</a:t>
            </a:r>
          </a:p>
          <a:p>
            <a:pPr marL="0" indent="0">
              <a:buNone/>
            </a:pPr>
            <a:r>
              <a:rPr lang="en-US" sz="2000" dirty="0">
                <a:solidFill>
                  <a:schemeClr val="accent1">
                    <a:lumMod val="50000"/>
                  </a:schemeClr>
                </a:solidFill>
              </a:rPr>
              <a:t>    print("Odd number:", </a:t>
            </a:r>
            <a:r>
              <a:rPr lang="en-US" sz="2000" dirty="0" err="1">
                <a:solidFill>
                  <a:schemeClr val="accent1">
                    <a:lumMod val="50000"/>
                  </a:schemeClr>
                </a:solidFill>
              </a:rPr>
              <a:t>i</a:t>
            </a:r>
            <a:r>
              <a:rPr lang="en-US" sz="2000" dirty="0">
                <a:solidFill>
                  <a:schemeClr val="accent1">
                    <a:lumMod val="50000"/>
                  </a:schemeClr>
                </a:solidFill>
              </a:rPr>
              <a:t>)</a:t>
            </a:r>
          </a:p>
          <a:p>
            <a:pPr marL="0" indent="0">
              <a:buNone/>
            </a:pPr>
            <a:endParaRPr lang="en-US" sz="2000" dirty="0">
              <a:solidFill>
                <a:srgbClr val="FF0000"/>
              </a:solidFill>
            </a:endParaRPr>
          </a:p>
        </p:txBody>
      </p:sp>
    </p:spTree>
    <p:extLst>
      <p:ext uri="{BB962C8B-B14F-4D97-AF65-F5344CB8AC3E}">
        <p14:creationId xmlns:p14="http://schemas.microsoft.com/office/powerpoint/2010/main" val="886779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5FCB-CA68-FB52-CD6D-1396A706DA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14490-455C-EF9F-8726-90E41EB90578}"/>
              </a:ext>
            </a:extLst>
          </p:cNvPr>
          <p:cNvSpPr>
            <a:spLocks noGrp="1"/>
          </p:cNvSpPr>
          <p:nvPr>
            <p:ph idx="1"/>
          </p:nvPr>
        </p:nvSpPr>
        <p:spPr>
          <a:xfrm>
            <a:off x="0" y="9332"/>
            <a:ext cx="6096000" cy="6848668"/>
          </a:xfrm>
        </p:spPr>
        <p:txBody>
          <a:bodyPr>
            <a:normAutofit fontScale="40000" lnSpcReduction="20000"/>
          </a:bodyPr>
          <a:lstStyle/>
          <a:p>
            <a:pPr marL="0" indent="0">
              <a:buNone/>
            </a:pPr>
            <a:r>
              <a:rPr lang="en-US" sz="2000" dirty="0">
                <a:solidFill>
                  <a:schemeClr val="accent1">
                    <a:lumMod val="50000"/>
                  </a:schemeClr>
                </a:solidFill>
              </a:rPr>
              <a:t>break, continue, and pass are flow control statements used inside loops or conditional blocks. </a:t>
            </a:r>
          </a:p>
          <a:p>
            <a:pPr marL="0" indent="0">
              <a:buNone/>
            </a:pPr>
            <a:r>
              <a:rPr lang="en-US" sz="2000" dirty="0">
                <a:solidFill>
                  <a:schemeClr val="accent1">
                    <a:lumMod val="50000"/>
                  </a:schemeClr>
                </a:solidFill>
              </a:rPr>
              <a:t>print("Welcome to the ATM")</a:t>
            </a:r>
          </a:p>
          <a:p>
            <a:pPr marL="0" indent="0">
              <a:buNone/>
            </a:pPr>
            <a:r>
              <a:rPr lang="en-US" sz="2000" dirty="0">
                <a:solidFill>
                  <a:schemeClr val="accent1">
                    <a:lumMod val="50000"/>
                  </a:schemeClr>
                </a:solidFill>
              </a:rPr>
              <a:t>balance = 5000   # starting balance</a:t>
            </a:r>
          </a:p>
          <a:p>
            <a:pPr marL="0" indent="0">
              <a:buNone/>
            </a:pPr>
            <a:r>
              <a:rPr lang="en-US" sz="2000" dirty="0">
                <a:solidFill>
                  <a:schemeClr val="accent1">
                    <a:lumMod val="50000"/>
                  </a:schemeClr>
                </a:solidFill>
              </a:rPr>
              <a:t>while True:   # infinite loop until user exits</a:t>
            </a:r>
          </a:p>
          <a:p>
            <a:pPr marL="0" indent="0">
              <a:buNone/>
            </a:pPr>
            <a:r>
              <a:rPr lang="en-US" sz="2000" dirty="0">
                <a:solidFill>
                  <a:schemeClr val="accent1">
                    <a:lumMod val="50000"/>
                  </a:schemeClr>
                </a:solidFill>
              </a:rPr>
              <a:t>    print("\</a:t>
            </a:r>
            <a:r>
              <a:rPr lang="en-US" sz="2000" dirty="0" err="1">
                <a:solidFill>
                  <a:schemeClr val="accent1">
                    <a:lumMod val="50000"/>
                  </a:schemeClr>
                </a:solidFill>
              </a:rPr>
              <a:t>nMenu</a:t>
            </a:r>
            <a:r>
              <a:rPr lang="en-US" sz="2000" dirty="0">
                <a:solidFill>
                  <a:schemeClr val="accent1">
                    <a:lumMod val="50000"/>
                  </a:schemeClr>
                </a:solidFill>
              </a:rPr>
              <a:t>:")</a:t>
            </a:r>
          </a:p>
          <a:p>
            <a:pPr marL="0" indent="0">
              <a:buNone/>
            </a:pPr>
            <a:r>
              <a:rPr lang="en-US" sz="2000" dirty="0">
                <a:solidFill>
                  <a:schemeClr val="accent1">
                    <a:lumMod val="50000"/>
                  </a:schemeClr>
                </a:solidFill>
              </a:rPr>
              <a:t>    print("1. Check Balance")</a:t>
            </a:r>
          </a:p>
          <a:p>
            <a:pPr marL="0" indent="0">
              <a:buNone/>
            </a:pPr>
            <a:r>
              <a:rPr lang="en-US" sz="2000" dirty="0">
                <a:solidFill>
                  <a:schemeClr val="accent1">
                    <a:lumMod val="50000"/>
                  </a:schemeClr>
                </a:solidFill>
              </a:rPr>
              <a:t>    print("2. Withdraw Money")</a:t>
            </a:r>
          </a:p>
          <a:p>
            <a:pPr marL="0" indent="0">
              <a:buNone/>
            </a:pPr>
            <a:r>
              <a:rPr lang="en-US" sz="2000" dirty="0">
                <a:solidFill>
                  <a:schemeClr val="accent1">
                    <a:lumMod val="50000"/>
                  </a:schemeClr>
                </a:solidFill>
              </a:rPr>
              <a:t>    print("3. Deposit Money")</a:t>
            </a:r>
          </a:p>
          <a:p>
            <a:pPr marL="0" indent="0">
              <a:buNone/>
            </a:pPr>
            <a:r>
              <a:rPr lang="en-US" sz="2000" dirty="0">
                <a:solidFill>
                  <a:schemeClr val="accent1">
                    <a:lumMod val="50000"/>
                  </a:schemeClr>
                </a:solidFill>
              </a:rPr>
              <a:t>    print("4. Future Option (Not yet ready)")</a:t>
            </a:r>
          </a:p>
          <a:p>
            <a:pPr marL="0" indent="0">
              <a:buNone/>
            </a:pPr>
            <a:r>
              <a:rPr lang="en-US" sz="2000" dirty="0">
                <a:solidFill>
                  <a:schemeClr val="accent1">
                    <a:lumMod val="50000"/>
                  </a:schemeClr>
                </a:solidFill>
              </a:rPr>
              <a:t>    print("5. Exit")</a:t>
            </a:r>
          </a:p>
          <a:p>
            <a:pPr marL="0" indent="0">
              <a:buNone/>
            </a:pPr>
            <a:r>
              <a:rPr lang="en-US" sz="2000" dirty="0">
                <a:solidFill>
                  <a:schemeClr val="accent1">
                    <a:lumMod val="50000"/>
                  </a:schemeClr>
                </a:solidFill>
              </a:rPr>
              <a:t>    choice = int(input("Enter your choice: "))</a:t>
            </a:r>
          </a:p>
          <a:p>
            <a:pPr marL="0" indent="0">
              <a:buNone/>
            </a:pPr>
            <a:r>
              <a:rPr lang="en-US" sz="2000" dirty="0">
                <a:solidFill>
                  <a:schemeClr val="accent1">
                    <a:lumMod val="50000"/>
                  </a:schemeClr>
                </a:solidFill>
              </a:rPr>
              <a:t>    if choice == 1:</a:t>
            </a:r>
          </a:p>
          <a:p>
            <a:pPr marL="0" indent="0">
              <a:buNone/>
            </a:pPr>
            <a:r>
              <a:rPr lang="en-US" sz="2000" dirty="0">
                <a:solidFill>
                  <a:schemeClr val="accent1">
                    <a:lumMod val="50000"/>
                  </a:schemeClr>
                </a:solidFill>
              </a:rPr>
              <a:t>        print("Your Balance:", balance)</a:t>
            </a:r>
          </a:p>
          <a:p>
            <a:pPr marL="0" indent="0">
              <a:buNone/>
            </a:pPr>
            <a:r>
              <a:rPr lang="en-US" sz="2000" dirty="0">
                <a:solidFill>
                  <a:schemeClr val="accent1">
                    <a:lumMod val="50000"/>
                  </a:schemeClr>
                </a:solidFill>
              </a:rPr>
              <a:t>    </a:t>
            </a:r>
            <a:r>
              <a:rPr lang="en-US" sz="2000" dirty="0" err="1">
                <a:solidFill>
                  <a:schemeClr val="accent1">
                    <a:lumMod val="50000"/>
                  </a:schemeClr>
                </a:solidFill>
              </a:rPr>
              <a:t>elif</a:t>
            </a:r>
            <a:r>
              <a:rPr lang="en-US" sz="2000" dirty="0">
                <a:solidFill>
                  <a:schemeClr val="accent1">
                    <a:lumMod val="50000"/>
                  </a:schemeClr>
                </a:solidFill>
              </a:rPr>
              <a:t> choice == 2:</a:t>
            </a:r>
          </a:p>
          <a:p>
            <a:pPr marL="0" indent="0">
              <a:buNone/>
            </a:pPr>
            <a:r>
              <a:rPr lang="en-US" sz="2000" dirty="0">
                <a:solidFill>
                  <a:schemeClr val="accent1">
                    <a:lumMod val="50000"/>
                  </a:schemeClr>
                </a:solidFill>
              </a:rPr>
              <a:t>        amount = int(input("Enter amount to withdraw: "))</a:t>
            </a:r>
          </a:p>
          <a:p>
            <a:pPr marL="0" indent="0">
              <a:buNone/>
            </a:pPr>
            <a:r>
              <a:rPr lang="en-US" sz="2000" dirty="0">
                <a:solidFill>
                  <a:schemeClr val="accent1">
                    <a:lumMod val="50000"/>
                  </a:schemeClr>
                </a:solidFill>
              </a:rPr>
              <a:t>        if amount &gt; balance:</a:t>
            </a:r>
          </a:p>
          <a:p>
            <a:pPr marL="0" indent="0">
              <a:buNone/>
            </a:pPr>
            <a:r>
              <a:rPr lang="en-US" sz="2000" dirty="0">
                <a:solidFill>
                  <a:schemeClr val="accent1">
                    <a:lumMod val="50000"/>
                  </a:schemeClr>
                </a:solidFill>
              </a:rPr>
              <a:t>            print("Insufficient balance! Try again.")</a:t>
            </a:r>
          </a:p>
          <a:p>
            <a:pPr marL="0" indent="0">
              <a:buNone/>
            </a:pPr>
            <a:r>
              <a:rPr lang="en-US" sz="2000" dirty="0">
                <a:solidFill>
                  <a:schemeClr val="accent1">
                    <a:lumMod val="50000"/>
                  </a:schemeClr>
                </a:solidFill>
              </a:rPr>
              <a:t>            continue   # skip rest of this iteration, show menu again</a:t>
            </a:r>
          </a:p>
          <a:p>
            <a:pPr marL="0" indent="0">
              <a:buNone/>
            </a:pPr>
            <a:r>
              <a:rPr lang="en-US" sz="2000" dirty="0">
                <a:solidFill>
                  <a:schemeClr val="accent1">
                    <a:lumMod val="50000"/>
                  </a:schemeClr>
                </a:solidFill>
              </a:rPr>
              <a:t>        balance -= amount</a:t>
            </a:r>
          </a:p>
          <a:p>
            <a:pPr marL="0" indent="0">
              <a:buNone/>
            </a:pPr>
            <a:r>
              <a:rPr lang="en-US" sz="2000" dirty="0">
                <a:solidFill>
                  <a:schemeClr val="accent1">
                    <a:lumMod val="50000"/>
                  </a:schemeClr>
                </a:solidFill>
              </a:rPr>
              <a:t>        print("Withdrawal Successful. New Balance:", balance)</a:t>
            </a:r>
          </a:p>
          <a:p>
            <a:pPr marL="0" indent="0">
              <a:buNone/>
            </a:pPr>
            <a:r>
              <a:rPr lang="en-US" sz="2000" dirty="0">
                <a:solidFill>
                  <a:schemeClr val="accent1">
                    <a:lumMod val="50000"/>
                  </a:schemeClr>
                </a:solidFill>
              </a:rPr>
              <a:t>    </a:t>
            </a:r>
            <a:r>
              <a:rPr lang="en-US" sz="2000" dirty="0" err="1">
                <a:solidFill>
                  <a:schemeClr val="accent1">
                    <a:lumMod val="50000"/>
                  </a:schemeClr>
                </a:solidFill>
              </a:rPr>
              <a:t>elif</a:t>
            </a:r>
            <a:r>
              <a:rPr lang="en-US" sz="2000" dirty="0">
                <a:solidFill>
                  <a:schemeClr val="accent1">
                    <a:lumMod val="50000"/>
                  </a:schemeClr>
                </a:solidFill>
              </a:rPr>
              <a:t> choice == 3:</a:t>
            </a:r>
          </a:p>
          <a:p>
            <a:pPr marL="0" indent="0">
              <a:buNone/>
            </a:pPr>
            <a:r>
              <a:rPr lang="en-US" sz="2000" dirty="0">
                <a:solidFill>
                  <a:schemeClr val="accent1">
                    <a:lumMod val="50000"/>
                  </a:schemeClr>
                </a:solidFill>
              </a:rPr>
              <a:t>        amount = int(input("Enter amount to deposit: "))</a:t>
            </a:r>
          </a:p>
          <a:p>
            <a:pPr marL="0" indent="0">
              <a:buNone/>
            </a:pPr>
            <a:r>
              <a:rPr lang="en-US" sz="2000" dirty="0">
                <a:solidFill>
                  <a:schemeClr val="accent1">
                    <a:lumMod val="50000"/>
                  </a:schemeClr>
                </a:solidFill>
              </a:rPr>
              <a:t>        balance += amount</a:t>
            </a:r>
          </a:p>
          <a:p>
            <a:pPr marL="0" indent="0">
              <a:buNone/>
            </a:pPr>
            <a:r>
              <a:rPr lang="en-US" sz="2000" dirty="0">
                <a:solidFill>
                  <a:schemeClr val="accent1">
                    <a:lumMod val="50000"/>
                  </a:schemeClr>
                </a:solidFill>
              </a:rPr>
              <a:t>        print("Deposit Successful. New Balance:", balance)</a:t>
            </a:r>
          </a:p>
          <a:p>
            <a:pPr marL="0" indent="0">
              <a:buNone/>
            </a:pPr>
            <a:r>
              <a:rPr lang="en-US" sz="2000" dirty="0">
                <a:solidFill>
                  <a:schemeClr val="accent1">
                    <a:lumMod val="50000"/>
                  </a:schemeClr>
                </a:solidFill>
              </a:rPr>
              <a:t>    </a:t>
            </a:r>
            <a:r>
              <a:rPr lang="en-US" sz="2000" dirty="0" err="1">
                <a:solidFill>
                  <a:schemeClr val="accent1">
                    <a:lumMod val="50000"/>
                  </a:schemeClr>
                </a:solidFill>
              </a:rPr>
              <a:t>elif</a:t>
            </a:r>
            <a:r>
              <a:rPr lang="en-US" sz="2000" dirty="0">
                <a:solidFill>
                  <a:schemeClr val="accent1">
                    <a:lumMod val="50000"/>
                  </a:schemeClr>
                </a:solidFill>
              </a:rPr>
              <a:t> choice == 4:</a:t>
            </a:r>
          </a:p>
          <a:p>
            <a:pPr marL="0" indent="0">
              <a:buNone/>
            </a:pPr>
            <a:r>
              <a:rPr lang="en-US" sz="2000" dirty="0">
                <a:solidFill>
                  <a:schemeClr val="accent1">
                    <a:lumMod val="50000"/>
                  </a:schemeClr>
                </a:solidFill>
              </a:rPr>
              <a:t>        pass   # placeholder (feature not implemented yet)</a:t>
            </a:r>
          </a:p>
          <a:p>
            <a:pPr marL="0" indent="0">
              <a:buNone/>
            </a:pPr>
            <a:r>
              <a:rPr lang="en-US" sz="2000" dirty="0">
                <a:solidFill>
                  <a:schemeClr val="accent1">
                    <a:lumMod val="50000"/>
                  </a:schemeClr>
                </a:solidFill>
              </a:rPr>
              <a:t>        print("This option is coming soon...")</a:t>
            </a:r>
          </a:p>
          <a:p>
            <a:pPr marL="0" indent="0">
              <a:buNone/>
            </a:pPr>
            <a:r>
              <a:rPr lang="en-US" sz="2000" dirty="0">
                <a:solidFill>
                  <a:schemeClr val="accent1">
                    <a:lumMod val="50000"/>
                  </a:schemeClr>
                </a:solidFill>
              </a:rPr>
              <a:t>    </a:t>
            </a:r>
            <a:r>
              <a:rPr lang="en-US" sz="2000" dirty="0" err="1">
                <a:solidFill>
                  <a:schemeClr val="accent1">
                    <a:lumMod val="50000"/>
                  </a:schemeClr>
                </a:solidFill>
              </a:rPr>
              <a:t>elif</a:t>
            </a:r>
            <a:r>
              <a:rPr lang="en-US" sz="2000" dirty="0">
                <a:solidFill>
                  <a:schemeClr val="accent1">
                    <a:lumMod val="50000"/>
                  </a:schemeClr>
                </a:solidFill>
              </a:rPr>
              <a:t> choice == 5:</a:t>
            </a:r>
          </a:p>
          <a:p>
            <a:pPr marL="0" indent="0">
              <a:buNone/>
            </a:pPr>
            <a:r>
              <a:rPr lang="en-US" sz="2000" dirty="0">
                <a:solidFill>
                  <a:schemeClr val="accent1">
                    <a:lumMod val="50000"/>
                  </a:schemeClr>
                </a:solidFill>
              </a:rPr>
              <a:t>        print("Thank you for using the ATM. Goodbye!")</a:t>
            </a:r>
          </a:p>
          <a:p>
            <a:pPr marL="0" indent="0">
              <a:buNone/>
            </a:pPr>
            <a:r>
              <a:rPr lang="en-US" sz="2000" dirty="0">
                <a:solidFill>
                  <a:schemeClr val="accent1">
                    <a:lumMod val="50000"/>
                  </a:schemeClr>
                </a:solidFill>
              </a:rPr>
              <a:t>        break   # exit loop completely</a:t>
            </a:r>
          </a:p>
          <a:p>
            <a:pPr marL="0" indent="0">
              <a:buNone/>
            </a:pPr>
            <a:r>
              <a:rPr lang="en-US" sz="2000" dirty="0">
                <a:solidFill>
                  <a:schemeClr val="accent1">
                    <a:lumMod val="50000"/>
                  </a:schemeClr>
                </a:solidFill>
              </a:rPr>
              <a:t>    else:</a:t>
            </a:r>
          </a:p>
          <a:p>
            <a:pPr marL="0" indent="0">
              <a:buNone/>
            </a:pPr>
            <a:r>
              <a:rPr lang="en-US" sz="2000" dirty="0">
                <a:solidFill>
                  <a:schemeClr val="accent1">
                    <a:lumMod val="50000"/>
                  </a:schemeClr>
                </a:solidFill>
              </a:rPr>
              <a:t>        print("Invalid choice, try again.")</a:t>
            </a:r>
          </a:p>
        </p:txBody>
      </p:sp>
      <p:sp>
        <p:nvSpPr>
          <p:cNvPr id="2" name="Content Placeholder 2">
            <a:extLst>
              <a:ext uri="{FF2B5EF4-FFF2-40B4-BE49-F238E27FC236}">
                <a16:creationId xmlns:a16="http://schemas.microsoft.com/office/drawing/2014/main" id="{F6437DC3-54EE-3B06-1D18-861A0CACAB3A}"/>
              </a:ext>
            </a:extLst>
          </p:cNvPr>
          <p:cNvSpPr txBox="1">
            <a:spLocks/>
          </p:cNvSpPr>
          <p:nvPr/>
        </p:nvSpPr>
        <p:spPr>
          <a:xfrm>
            <a:off x="6096000" y="9332"/>
            <a:ext cx="5959812" cy="6848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accent1">
                    <a:lumMod val="50000"/>
                  </a:schemeClr>
                </a:solidFill>
              </a:rPr>
              <a:t>#######</a:t>
            </a:r>
            <a:endParaRPr lang="en-US" sz="2000" dirty="0">
              <a:solidFill>
                <a:srgbClr val="FF0000"/>
              </a:solidFill>
            </a:endParaRPr>
          </a:p>
        </p:txBody>
      </p:sp>
    </p:spTree>
    <p:extLst>
      <p:ext uri="{BB962C8B-B14F-4D97-AF65-F5344CB8AC3E}">
        <p14:creationId xmlns:p14="http://schemas.microsoft.com/office/powerpoint/2010/main" val="2116132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55BE9-B0BE-2C60-D684-B36499A19CE4}"/>
              </a:ext>
            </a:extLst>
          </p:cNvPr>
          <p:cNvSpPr>
            <a:spLocks noGrp="1"/>
          </p:cNvSpPr>
          <p:nvPr>
            <p:ph idx="1"/>
          </p:nvPr>
        </p:nvSpPr>
        <p:spPr>
          <a:xfrm>
            <a:off x="838200" y="1253331"/>
            <a:ext cx="10515600" cy="4351338"/>
          </a:xfrm>
        </p:spPr>
        <p:txBody>
          <a:bodyPr>
            <a:normAutofit/>
          </a:bodyPr>
          <a:lstStyle/>
          <a:p>
            <a:pPr marL="0" indent="0">
              <a:buNone/>
            </a:pPr>
            <a:r>
              <a:rPr lang="en-US" sz="7200" b="0" dirty="0">
                <a:solidFill>
                  <a:schemeClr val="accent6">
                    <a:lumMod val="75000"/>
                  </a:schemeClr>
                </a:solidFill>
                <a:effectLst/>
                <a:latin typeface="Baskerville Old Face" panose="02020602080505020303" pitchFamily="18" charset="0"/>
              </a:rPr>
              <a:t>“The key is not the will to win. Everybody has that. It is the will to prepare to win that is important.”</a:t>
            </a:r>
            <a:endParaRPr lang="en-IN" sz="7200" dirty="0">
              <a:solidFill>
                <a:schemeClr val="accent6">
                  <a:lumMod val="75000"/>
                </a:schemeClr>
              </a:solidFill>
              <a:latin typeface="Baskerville Old Face" panose="02020602080505020303" pitchFamily="18" charset="0"/>
            </a:endParaRPr>
          </a:p>
        </p:txBody>
      </p:sp>
    </p:spTree>
    <p:extLst>
      <p:ext uri="{BB962C8B-B14F-4D97-AF65-F5344CB8AC3E}">
        <p14:creationId xmlns:p14="http://schemas.microsoft.com/office/powerpoint/2010/main" val="115398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3200" b="1" u="sng" dirty="0">
                <a:solidFill>
                  <a:schemeClr val="accent2">
                    <a:lumMod val="75000"/>
                  </a:schemeClr>
                </a:solidFill>
              </a:rPr>
              <a:t>Functions</a:t>
            </a:r>
            <a:endParaRPr lang="en-IN" sz="4000" b="1" u="sng" dirty="0">
              <a:solidFill>
                <a:schemeClr val="accent2">
                  <a:lumMod val="75000"/>
                </a:schemeClr>
              </a:solidFill>
            </a:endParaRPr>
          </a:p>
          <a:p>
            <a:pPr marL="0" indent="0" algn="l" rtl="0">
              <a:buNone/>
            </a:pPr>
            <a:r>
              <a:rPr lang="en-US" b="1" dirty="0">
                <a:solidFill>
                  <a:schemeClr val="accent1">
                    <a:lumMod val="50000"/>
                  </a:schemeClr>
                </a:solidFill>
              </a:rPr>
              <a:t>functions</a:t>
            </a:r>
            <a:r>
              <a:rPr lang="en-US" sz="2000" dirty="0">
                <a:solidFill>
                  <a:schemeClr val="accent1">
                    <a:lumMod val="50000"/>
                  </a:schemeClr>
                </a:solidFill>
              </a:rPr>
              <a:t> are defined in the mathematical sense, as a mapping from some collection of elements (i.e. a type called the domain) to another collection (i.e. a type called the codomain) with the condition that every input maps to a single output. This is all that a function can do: map values to other values.</a:t>
            </a:r>
          </a:p>
          <a:p>
            <a:pPr marL="0" indent="0" algn="l" rtl="0">
              <a:buNone/>
            </a:pPr>
            <a:endParaRPr lang="en-US" sz="1800" dirty="0">
              <a:solidFill>
                <a:schemeClr val="accent1">
                  <a:lumMod val="50000"/>
                </a:schemeClr>
              </a:solidFill>
            </a:endParaRPr>
          </a:p>
          <a:p>
            <a:pPr marL="0" indent="0" algn="l" rtl="0">
              <a:buNone/>
            </a:pPr>
            <a:endParaRPr lang="en-US" sz="1800" dirty="0">
              <a:solidFill>
                <a:schemeClr val="accent1">
                  <a:lumMod val="50000"/>
                </a:schemeClr>
              </a:solidFill>
            </a:endParaRPr>
          </a:p>
          <a:p>
            <a:pPr marL="0" indent="0" algn="l" rtl="0">
              <a:buNone/>
            </a:pPr>
            <a:endParaRPr lang="en-US" sz="1800" dirty="0">
              <a:solidFill>
                <a:schemeClr val="accent1">
                  <a:lumMod val="50000"/>
                </a:schemeClr>
              </a:solidFill>
            </a:endParaRPr>
          </a:p>
          <a:p>
            <a:pPr marL="0" indent="0" algn="l" rtl="0">
              <a:buNone/>
            </a:pPr>
            <a:endParaRPr lang="en-US" sz="1800" dirty="0">
              <a:solidFill>
                <a:schemeClr val="accent1">
                  <a:lumMod val="50000"/>
                </a:schemeClr>
              </a:solidFill>
            </a:endParaRPr>
          </a:p>
          <a:p>
            <a:pPr marL="0" indent="0" algn="l" rtl="0">
              <a:buNone/>
            </a:pPr>
            <a:endParaRPr lang="en-US" sz="1800" dirty="0">
              <a:solidFill>
                <a:schemeClr val="accent1">
                  <a:lumMod val="50000"/>
                </a:schemeClr>
              </a:solidFill>
            </a:endParaRPr>
          </a:p>
          <a:p>
            <a:pPr algn="l" rtl="0">
              <a:buFont typeface="Wingdings" panose="05000000000000000000" pitchFamily="2" charset="2"/>
              <a:buChar char="Ø"/>
            </a:pPr>
            <a:r>
              <a:rPr lang="en-US" sz="2000" dirty="0">
                <a:solidFill>
                  <a:schemeClr val="accent1">
                    <a:lumMod val="50000"/>
                  </a:schemeClr>
                </a:solidFill>
              </a:rPr>
              <a:t>Functions are the most important aspect of an application. A function can be defined as the organized block of reusable code which can be called whenever required.</a:t>
            </a:r>
          </a:p>
          <a:p>
            <a:pPr>
              <a:buFont typeface="Wingdings" panose="05000000000000000000" pitchFamily="2" charset="2"/>
              <a:buChar char="Ø"/>
            </a:pPr>
            <a:r>
              <a:rPr lang="en-US" sz="2000" dirty="0">
                <a:solidFill>
                  <a:schemeClr val="accent1">
                    <a:lumMod val="50000"/>
                  </a:schemeClr>
                </a:solidFill>
              </a:rPr>
              <a:t>Python allows us to divide a large program into the basic building blocks known as function.</a:t>
            </a:r>
          </a:p>
          <a:p>
            <a:pPr>
              <a:buFont typeface="Wingdings" panose="05000000000000000000" pitchFamily="2" charset="2"/>
              <a:buChar char="Ø"/>
            </a:pPr>
            <a:r>
              <a:rPr lang="en-US" sz="2000" dirty="0">
                <a:solidFill>
                  <a:schemeClr val="accent1">
                    <a:lumMod val="50000"/>
                  </a:schemeClr>
                </a:solidFill>
              </a:rPr>
              <a:t>The function contains the set of programming statements. </a:t>
            </a:r>
          </a:p>
          <a:p>
            <a:pPr>
              <a:buFont typeface="Wingdings" panose="05000000000000000000" pitchFamily="2" charset="2"/>
              <a:buChar char="Ø"/>
            </a:pPr>
            <a:r>
              <a:rPr lang="en-US" sz="2000" dirty="0">
                <a:solidFill>
                  <a:schemeClr val="accent1">
                    <a:lumMod val="50000"/>
                  </a:schemeClr>
                </a:solidFill>
              </a:rPr>
              <a:t>A function can be called multiple times to provide reusability and modularity to the python program.</a:t>
            </a:r>
          </a:p>
          <a:p>
            <a:pPr>
              <a:buFont typeface="Wingdings" panose="05000000000000000000" pitchFamily="2" charset="2"/>
              <a:buChar char="Ø"/>
            </a:pPr>
            <a:r>
              <a:rPr lang="en-US" sz="2000" dirty="0">
                <a:solidFill>
                  <a:schemeClr val="accent1">
                    <a:lumMod val="50000"/>
                  </a:schemeClr>
                </a:solidFill>
              </a:rPr>
              <a:t>In other words, we can say that the collection of functions creates a program. </a:t>
            </a:r>
          </a:p>
          <a:p>
            <a:pPr>
              <a:buFont typeface="Wingdings" panose="05000000000000000000" pitchFamily="2" charset="2"/>
              <a:buChar char="Ø"/>
            </a:pPr>
            <a:r>
              <a:rPr lang="en-US" sz="2000" dirty="0">
                <a:solidFill>
                  <a:schemeClr val="accent1">
                    <a:lumMod val="50000"/>
                  </a:schemeClr>
                </a:solidFill>
              </a:rPr>
              <a:t>Python provide us various inbuilt functions like range() or print(). Although, the user can create its functions which can be called user-defined functions</a:t>
            </a:r>
          </a:p>
          <a:p>
            <a:pPr marL="0" indent="0">
              <a:buNone/>
            </a:pPr>
            <a:r>
              <a:rPr lang="en-IN" sz="1400" dirty="0">
                <a:hlinkClick r:id="rId2"/>
              </a:rPr>
              <a:t>functions.pdf</a:t>
            </a:r>
            <a:endParaRPr lang="en-IN" sz="1400" dirty="0"/>
          </a:p>
          <a:p>
            <a:pPr marL="0" indent="0">
              <a:buNone/>
            </a:pPr>
            <a:endParaRPr lang="en-US" sz="18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p:txBody>
      </p:sp>
      <p:pic>
        <p:nvPicPr>
          <p:cNvPr id="4" name="Picture 3">
            <a:extLst>
              <a:ext uri="{FF2B5EF4-FFF2-40B4-BE49-F238E27FC236}">
                <a16:creationId xmlns:a16="http://schemas.microsoft.com/office/drawing/2014/main" id="{6FA5DDB7-0B5E-A093-1C77-0FC2E16DE56F}"/>
              </a:ext>
            </a:extLst>
          </p:cNvPr>
          <p:cNvPicPr>
            <a:picLocks noChangeAspect="1"/>
          </p:cNvPicPr>
          <p:nvPr/>
        </p:nvPicPr>
        <p:blipFill>
          <a:blip r:embed="rId3"/>
          <a:stretch>
            <a:fillRect/>
          </a:stretch>
        </p:blipFill>
        <p:spPr>
          <a:xfrm>
            <a:off x="3492230" y="1660850"/>
            <a:ext cx="5262994" cy="1659637"/>
          </a:xfrm>
          <a:prstGeom prst="rect">
            <a:avLst/>
          </a:prstGeom>
        </p:spPr>
      </p:pic>
    </p:spTree>
    <p:extLst>
      <p:ext uri="{BB962C8B-B14F-4D97-AF65-F5344CB8AC3E}">
        <p14:creationId xmlns:p14="http://schemas.microsoft.com/office/powerpoint/2010/main" val="387115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3ABE62-31A1-D425-5395-E93E3EC11EF6}"/>
              </a:ext>
            </a:extLst>
          </p:cNvPr>
          <p:cNvSpPr>
            <a:spLocks noGrp="1"/>
          </p:cNvSpPr>
          <p:nvPr>
            <p:ph idx="1"/>
          </p:nvPr>
        </p:nvSpPr>
        <p:spPr>
          <a:xfrm>
            <a:off x="0" y="0"/>
            <a:ext cx="12192000" cy="6858000"/>
          </a:xfrm>
        </p:spPr>
        <p:txBody>
          <a:bodyPr>
            <a:normAutofit fontScale="92500" lnSpcReduction="10000"/>
          </a:bodyPr>
          <a:lstStyle/>
          <a:p>
            <a:pPr marL="0" indent="0">
              <a:buNone/>
            </a:pPr>
            <a:r>
              <a:rPr lang="en-US" sz="2000" b="1" u="sng" dirty="0">
                <a:solidFill>
                  <a:schemeClr val="accent2">
                    <a:lumMod val="75000"/>
                  </a:schemeClr>
                </a:solidFill>
                <a:highlight>
                  <a:srgbClr val="FFFFFF"/>
                </a:highlight>
                <a:latin typeface="freight-sans-pro"/>
              </a:rPr>
              <a:t>Web development:</a:t>
            </a:r>
          </a:p>
          <a:p>
            <a:pPr marL="571500" indent="-571500">
              <a:buFont typeface="+mj-lt"/>
              <a:buAutoNum type="romanLcPeriod"/>
            </a:pPr>
            <a:r>
              <a:rPr lang="en-IN" sz="1800" dirty="0">
                <a:solidFill>
                  <a:schemeClr val="accent1">
                    <a:lumMod val="50000"/>
                  </a:schemeClr>
                </a:solidFill>
                <a:highlight>
                  <a:srgbClr val="FFFFFF"/>
                </a:highlight>
                <a:latin typeface="freight-sans-pro"/>
              </a:rPr>
              <a:t>Frontend: HTML, CSS &amp; JAVASCRIPT, React JS</a:t>
            </a:r>
          </a:p>
          <a:p>
            <a:pPr marL="571500" indent="-571500">
              <a:buFont typeface="+mj-lt"/>
              <a:buAutoNum type="romanLcPeriod"/>
            </a:pPr>
            <a:r>
              <a:rPr lang="en-IN" sz="1800" dirty="0">
                <a:solidFill>
                  <a:schemeClr val="accent1">
                    <a:lumMod val="50000"/>
                  </a:schemeClr>
                </a:solidFill>
                <a:highlight>
                  <a:srgbClr val="FFFFFF"/>
                </a:highlight>
                <a:latin typeface="freight-sans-pro"/>
              </a:rPr>
              <a:t>Backend Frameworks: Flask/ Django, </a:t>
            </a:r>
            <a:r>
              <a:rPr lang="en-IN" sz="1800" dirty="0" err="1">
                <a:solidFill>
                  <a:schemeClr val="accent1">
                    <a:lumMod val="50000"/>
                  </a:schemeClr>
                </a:solidFill>
                <a:highlight>
                  <a:srgbClr val="FFFFFF"/>
                </a:highlight>
                <a:latin typeface="freight-sans-pro"/>
              </a:rPr>
              <a:t>NodeJs</a:t>
            </a:r>
            <a:r>
              <a:rPr lang="en-IN" sz="1800" dirty="0">
                <a:solidFill>
                  <a:schemeClr val="accent1">
                    <a:lumMod val="50000"/>
                  </a:schemeClr>
                </a:solidFill>
                <a:highlight>
                  <a:srgbClr val="FFFFFF"/>
                </a:highlight>
                <a:latin typeface="freight-sans-pro"/>
              </a:rPr>
              <a:t>, </a:t>
            </a:r>
            <a:r>
              <a:rPr lang="en-IN" sz="1800" dirty="0" err="1">
                <a:solidFill>
                  <a:schemeClr val="accent1">
                    <a:lumMod val="50000"/>
                  </a:schemeClr>
                </a:solidFill>
                <a:highlight>
                  <a:srgbClr val="FFFFFF"/>
                </a:highlight>
                <a:latin typeface="freight-sans-pro"/>
              </a:rPr>
              <a:t>ExpressJs</a:t>
            </a:r>
            <a:endParaRPr lang="en-IN" sz="1800" dirty="0">
              <a:solidFill>
                <a:schemeClr val="accent1">
                  <a:lumMod val="50000"/>
                </a:schemeClr>
              </a:solidFill>
              <a:highlight>
                <a:srgbClr val="FFFFFF"/>
              </a:highlight>
              <a:latin typeface="freight-sans-pro"/>
            </a:endParaRPr>
          </a:p>
          <a:p>
            <a:pPr marL="571500" indent="-571500">
              <a:buFont typeface="+mj-lt"/>
              <a:buAutoNum type="romanLcPeriod"/>
            </a:pPr>
            <a:r>
              <a:rPr lang="en-IN" sz="1800" dirty="0" err="1">
                <a:solidFill>
                  <a:schemeClr val="accent1">
                    <a:lumMod val="50000"/>
                  </a:schemeClr>
                </a:solidFill>
                <a:highlight>
                  <a:srgbClr val="FFFFFF"/>
                </a:highlight>
                <a:latin typeface="freight-sans-pro"/>
              </a:rPr>
              <a:t>Mysql</a:t>
            </a:r>
            <a:endParaRPr lang="en-IN" sz="1800" dirty="0">
              <a:solidFill>
                <a:schemeClr val="accent1">
                  <a:lumMod val="50000"/>
                </a:schemeClr>
              </a:solidFill>
              <a:highlight>
                <a:srgbClr val="FFFFFF"/>
              </a:highlight>
              <a:latin typeface="freight-sans-pro"/>
            </a:endParaRPr>
          </a:p>
          <a:p>
            <a:pPr marL="571500" indent="-571500">
              <a:buFont typeface="+mj-lt"/>
              <a:buAutoNum type="romanLcPeriod"/>
            </a:pPr>
            <a:endParaRPr lang="en-IN" sz="1800" dirty="0">
              <a:solidFill>
                <a:schemeClr val="accent1">
                  <a:lumMod val="50000"/>
                </a:schemeClr>
              </a:solidFill>
              <a:highlight>
                <a:srgbClr val="FFFFFF"/>
              </a:highlight>
              <a:latin typeface="freight-sans-pro"/>
            </a:endParaRPr>
          </a:p>
          <a:p>
            <a:pPr marL="0" indent="0">
              <a:buNone/>
            </a:pPr>
            <a:r>
              <a:rPr lang="en-IN" sz="2000" b="1" u="sng" dirty="0">
                <a:solidFill>
                  <a:schemeClr val="accent2">
                    <a:lumMod val="75000"/>
                  </a:schemeClr>
                </a:solidFill>
                <a:highlight>
                  <a:srgbClr val="FFFFFF"/>
                </a:highlight>
                <a:latin typeface="freight-sans-pro"/>
              </a:rPr>
              <a:t>Data Science: </a:t>
            </a:r>
          </a:p>
          <a:p>
            <a:pPr marL="400050" indent="-400050">
              <a:buFont typeface="+mj-lt"/>
              <a:buAutoNum type="romanLcPeriod"/>
            </a:pPr>
            <a:r>
              <a:rPr lang="en-IN" sz="1800" dirty="0">
                <a:solidFill>
                  <a:schemeClr val="accent1">
                    <a:lumMod val="50000"/>
                  </a:schemeClr>
                </a:solidFill>
                <a:highlight>
                  <a:srgbClr val="FFFFFF"/>
                </a:highlight>
                <a:latin typeface="freight-sans-pro"/>
              </a:rPr>
              <a:t>Statistics &amp; Python Libraries (Pandas, NumPy, scikit-learn, TensorFlow, Pytorch)</a:t>
            </a:r>
          </a:p>
          <a:p>
            <a:pPr marL="400050" indent="-400050">
              <a:buFont typeface="+mj-lt"/>
              <a:buAutoNum type="romanLcPeriod"/>
            </a:pPr>
            <a:endParaRPr lang="en-IN" sz="1800" dirty="0">
              <a:solidFill>
                <a:schemeClr val="accent1">
                  <a:lumMod val="50000"/>
                </a:schemeClr>
              </a:solidFill>
              <a:highlight>
                <a:srgbClr val="FFFFFF"/>
              </a:highlight>
              <a:latin typeface="freight-sans-pro"/>
            </a:endParaRPr>
          </a:p>
          <a:p>
            <a:pPr marL="0" indent="0">
              <a:buNone/>
            </a:pPr>
            <a:r>
              <a:rPr lang="en-IN" sz="2000" b="1" u="sng" dirty="0">
                <a:solidFill>
                  <a:schemeClr val="accent2">
                    <a:lumMod val="75000"/>
                  </a:schemeClr>
                </a:solidFill>
                <a:highlight>
                  <a:srgbClr val="FFFFFF"/>
                </a:highlight>
                <a:latin typeface="freight-sans-pro"/>
              </a:rPr>
              <a:t>Machine Learning:</a:t>
            </a:r>
          </a:p>
          <a:p>
            <a:pPr marL="400050" indent="-400050">
              <a:buFont typeface="+mj-lt"/>
              <a:buAutoNum type="romanLcPeriod"/>
            </a:pPr>
            <a:r>
              <a:rPr lang="en-IN" sz="1800" dirty="0">
                <a:solidFill>
                  <a:schemeClr val="accent1">
                    <a:lumMod val="50000"/>
                  </a:schemeClr>
                </a:solidFill>
                <a:highlight>
                  <a:srgbClr val="FFFFFF"/>
                </a:highlight>
                <a:latin typeface="freight-sans-pro"/>
              </a:rPr>
              <a:t>statistics, Python modules </a:t>
            </a:r>
          </a:p>
          <a:p>
            <a:pPr marL="400050" indent="-400050">
              <a:buFont typeface="+mj-lt"/>
              <a:buAutoNum type="romanLcPeriod"/>
            </a:pPr>
            <a:r>
              <a:rPr lang="en-IN" sz="1800" dirty="0">
                <a:solidFill>
                  <a:schemeClr val="accent1">
                    <a:lumMod val="50000"/>
                  </a:schemeClr>
                </a:solidFill>
                <a:highlight>
                  <a:srgbClr val="FFFFFF"/>
                </a:highlight>
                <a:latin typeface="freight-sans-pro"/>
              </a:rPr>
              <a:t>Supervised: Regression, Decision Tree, Random Forest, Classification</a:t>
            </a:r>
          </a:p>
          <a:p>
            <a:pPr marL="400050" indent="-400050">
              <a:buFont typeface="+mj-lt"/>
              <a:buAutoNum type="romanLcPeriod"/>
            </a:pPr>
            <a:r>
              <a:rPr lang="en-IN" sz="1800" dirty="0">
                <a:solidFill>
                  <a:schemeClr val="accent1">
                    <a:lumMod val="50000"/>
                  </a:schemeClr>
                </a:solidFill>
                <a:highlight>
                  <a:srgbClr val="FFFFFF"/>
                </a:highlight>
                <a:latin typeface="freight-sans-pro"/>
              </a:rPr>
              <a:t>Unsupervised: Unsupervised, Clustering, Association Analytics, Hidden Model</a:t>
            </a:r>
          </a:p>
          <a:p>
            <a:pPr marL="400050" indent="-400050">
              <a:buFont typeface="+mj-lt"/>
              <a:buAutoNum type="romanLcPeriod"/>
            </a:pPr>
            <a:endParaRPr lang="en-IN" sz="1800" dirty="0">
              <a:solidFill>
                <a:schemeClr val="accent1">
                  <a:lumMod val="50000"/>
                </a:schemeClr>
              </a:solidFill>
              <a:highlight>
                <a:srgbClr val="FFFFFF"/>
              </a:highlight>
              <a:latin typeface="freight-sans-pro"/>
            </a:endParaRPr>
          </a:p>
          <a:p>
            <a:pPr marL="0" indent="0">
              <a:buNone/>
            </a:pPr>
            <a:r>
              <a:rPr lang="en-IN" sz="2000" b="1" u="sng" dirty="0">
                <a:solidFill>
                  <a:schemeClr val="accent2">
                    <a:lumMod val="75000"/>
                  </a:schemeClr>
                </a:solidFill>
                <a:highlight>
                  <a:srgbClr val="FFFFFF"/>
                </a:highlight>
                <a:latin typeface="freight-sans-pro"/>
              </a:rPr>
              <a:t>Software Development:</a:t>
            </a:r>
          </a:p>
          <a:p>
            <a:pPr marL="400050" indent="-400050">
              <a:buFont typeface="+mj-lt"/>
              <a:buAutoNum type="romanLcPeriod"/>
            </a:pPr>
            <a:r>
              <a:rPr lang="en-US" sz="1800" dirty="0">
                <a:solidFill>
                  <a:schemeClr val="accent1">
                    <a:lumMod val="50000"/>
                  </a:schemeClr>
                </a:solidFill>
                <a:highlight>
                  <a:srgbClr val="FFFFFF"/>
                </a:highlight>
                <a:latin typeface="freight-sans-pro"/>
              </a:rPr>
              <a:t>Data Structures and Algorithms (DSA)</a:t>
            </a:r>
          </a:p>
          <a:p>
            <a:pPr marL="400050" indent="-400050">
              <a:buFont typeface="+mj-lt"/>
              <a:buAutoNum type="romanLcPeriod"/>
            </a:pPr>
            <a:r>
              <a:rPr lang="en-US" sz="1800" dirty="0">
                <a:solidFill>
                  <a:schemeClr val="accent1">
                    <a:lumMod val="50000"/>
                  </a:schemeClr>
                </a:solidFill>
                <a:highlight>
                  <a:srgbClr val="FFFFFF"/>
                </a:highlight>
                <a:latin typeface="freight-sans-pro"/>
              </a:rPr>
              <a:t>OS</a:t>
            </a:r>
          </a:p>
          <a:p>
            <a:pPr marL="400050" indent="-400050">
              <a:buFont typeface="+mj-lt"/>
              <a:buAutoNum type="romanLcPeriod"/>
            </a:pPr>
            <a:r>
              <a:rPr lang="en-US" sz="1800" dirty="0">
                <a:solidFill>
                  <a:schemeClr val="accent1">
                    <a:lumMod val="50000"/>
                  </a:schemeClr>
                </a:solidFill>
                <a:highlight>
                  <a:srgbClr val="FFFFFF"/>
                </a:highlight>
                <a:latin typeface="freight-sans-pro"/>
              </a:rPr>
              <a:t>Networking</a:t>
            </a:r>
          </a:p>
          <a:p>
            <a:pPr marL="400050" indent="-400050">
              <a:buFont typeface="+mj-lt"/>
              <a:buAutoNum type="romanLcPeriod"/>
            </a:pPr>
            <a:r>
              <a:rPr lang="en-US" sz="1800" dirty="0">
                <a:solidFill>
                  <a:schemeClr val="accent1">
                    <a:lumMod val="50000"/>
                  </a:schemeClr>
                </a:solidFill>
                <a:highlight>
                  <a:srgbClr val="FFFFFF"/>
                </a:highlight>
                <a:latin typeface="freight-sans-pro"/>
              </a:rPr>
              <a:t>GIT (Version Control), </a:t>
            </a:r>
          </a:p>
          <a:p>
            <a:pPr marL="400050" indent="-400050">
              <a:buFont typeface="+mj-lt"/>
              <a:buAutoNum type="romanLcPeriod"/>
            </a:pPr>
            <a:r>
              <a:rPr lang="en-US" sz="1800" dirty="0">
                <a:solidFill>
                  <a:schemeClr val="accent1">
                    <a:lumMod val="50000"/>
                  </a:schemeClr>
                </a:solidFill>
                <a:highlight>
                  <a:srgbClr val="FFFFFF"/>
                </a:highlight>
                <a:latin typeface="freight-sans-pro"/>
              </a:rPr>
              <a:t>SDLC</a:t>
            </a:r>
            <a:r>
              <a:rPr lang="en-IN" sz="1800" dirty="0">
                <a:solidFill>
                  <a:schemeClr val="accent1">
                    <a:lumMod val="50000"/>
                  </a:schemeClr>
                </a:solidFill>
                <a:highlight>
                  <a:srgbClr val="FFFFFF"/>
                </a:highlight>
                <a:latin typeface="freight-sans-pro"/>
              </a:rPr>
              <a:t> </a:t>
            </a:r>
          </a:p>
          <a:p>
            <a:pPr marL="0" indent="0">
              <a:buNone/>
            </a:pPr>
            <a:endParaRPr lang="en-IN" sz="1800" dirty="0">
              <a:solidFill>
                <a:schemeClr val="accent1">
                  <a:lumMod val="50000"/>
                </a:schemeClr>
              </a:solidFill>
              <a:highlight>
                <a:srgbClr val="FFFFFF"/>
              </a:highlight>
              <a:latin typeface="freight-sans-pro"/>
            </a:endParaRPr>
          </a:p>
          <a:p>
            <a:pPr marL="0" indent="0">
              <a:buNone/>
            </a:pPr>
            <a:endParaRPr lang="en-IN" dirty="0"/>
          </a:p>
        </p:txBody>
      </p:sp>
      <p:pic>
        <p:nvPicPr>
          <p:cNvPr id="4" name="Picture 3">
            <a:extLst>
              <a:ext uri="{FF2B5EF4-FFF2-40B4-BE49-F238E27FC236}">
                <a16:creationId xmlns:a16="http://schemas.microsoft.com/office/drawing/2014/main" id="{BCD7E624-FAFB-E3DC-FC7F-13F26F60E974}"/>
              </a:ext>
            </a:extLst>
          </p:cNvPr>
          <p:cNvPicPr>
            <a:picLocks noChangeAspect="1"/>
          </p:cNvPicPr>
          <p:nvPr/>
        </p:nvPicPr>
        <p:blipFill>
          <a:blip r:embed="rId2"/>
          <a:stretch>
            <a:fillRect/>
          </a:stretch>
        </p:blipFill>
        <p:spPr>
          <a:xfrm>
            <a:off x="7529209" y="0"/>
            <a:ext cx="4662791" cy="6858000"/>
          </a:xfrm>
          <a:prstGeom prst="rect">
            <a:avLst/>
          </a:prstGeom>
        </p:spPr>
      </p:pic>
      <p:pic>
        <p:nvPicPr>
          <p:cNvPr id="2" name="Picture 1">
            <a:extLst>
              <a:ext uri="{FF2B5EF4-FFF2-40B4-BE49-F238E27FC236}">
                <a16:creationId xmlns:a16="http://schemas.microsoft.com/office/drawing/2014/main" id="{D4E4AACC-9E12-4CE8-BF58-BB9AF9B8E973}"/>
              </a:ext>
            </a:extLst>
          </p:cNvPr>
          <p:cNvPicPr>
            <a:picLocks noChangeAspect="1"/>
          </p:cNvPicPr>
          <p:nvPr/>
        </p:nvPicPr>
        <p:blipFill>
          <a:blip r:embed="rId3"/>
          <a:stretch>
            <a:fillRect/>
          </a:stretch>
        </p:blipFill>
        <p:spPr>
          <a:xfrm>
            <a:off x="6096000" y="6147881"/>
            <a:ext cx="783579" cy="710119"/>
          </a:xfrm>
          <a:prstGeom prst="rect">
            <a:avLst/>
          </a:prstGeom>
        </p:spPr>
      </p:pic>
    </p:spTree>
    <p:extLst>
      <p:ext uri="{BB962C8B-B14F-4D97-AF65-F5344CB8AC3E}">
        <p14:creationId xmlns:p14="http://schemas.microsoft.com/office/powerpoint/2010/main" val="1548143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a:extLst>
              <a:ext uri="{FF2B5EF4-FFF2-40B4-BE49-F238E27FC236}">
                <a16:creationId xmlns:a16="http://schemas.microsoft.com/office/drawing/2014/main" id="{03ECA9C3-CBAD-8A10-9347-4D17E6DD3B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11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0"/>
            <a:ext cx="12192000" cy="6858000"/>
          </a:xfrm>
          <a:solidFill>
            <a:schemeClr val="bg2"/>
          </a:solidFill>
        </p:spPr>
        <p:txBody>
          <a:bodyPr>
            <a:normAutofit/>
          </a:bodyPr>
          <a:lstStyle/>
          <a:p>
            <a:pPr marL="0" indent="0" algn="ctr">
              <a:buNone/>
            </a:pPr>
            <a:r>
              <a:rPr lang="en-IN" sz="3200" b="1" u="sng" dirty="0">
                <a:solidFill>
                  <a:schemeClr val="accent2">
                    <a:lumMod val="75000"/>
                  </a:schemeClr>
                </a:solidFill>
              </a:rPr>
              <a:t>Functions</a:t>
            </a:r>
            <a:endParaRPr lang="en-IN" sz="4200" b="1" u="sng" dirty="0">
              <a:solidFill>
                <a:schemeClr val="accent2">
                  <a:lumMod val="75000"/>
                </a:schemeClr>
              </a:solidFill>
            </a:endParaRPr>
          </a:p>
          <a:p>
            <a:pPr marL="0" indent="0" algn="l" rtl="0">
              <a:buNone/>
            </a:pPr>
            <a:r>
              <a:rPr lang="en-IN" sz="2000" b="1" u="sng" dirty="0">
                <a:solidFill>
                  <a:schemeClr val="accent2">
                    <a:lumMod val="75000"/>
                  </a:schemeClr>
                </a:solidFill>
              </a:rPr>
              <a:t>Creating a function</a:t>
            </a:r>
          </a:p>
          <a:p>
            <a:pPr>
              <a:buFont typeface="Wingdings" panose="05000000000000000000" pitchFamily="2" charset="2"/>
              <a:buChar char="Ø"/>
            </a:pPr>
            <a:r>
              <a:rPr lang="en-US" sz="2000" dirty="0">
                <a:solidFill>
                  <a:schemeClr val="accent1">
                    <a:lumMod val="50000"/>
                  </a:schemeClr>
                </a:solidFill>
              </a:rPr>
              <a:t>We can use def keyword to define the function. The syntax to define a function in python is given below.</a:t>
            </a:r>
          </a:p>
          <a:p>
            <a:pPr marL="0" indent="0">
              <a:buNone/>
            </a:pPr>
            <a:r>
              <a:rPr lang="en-US" sz="2000" dirty="0">
                <a:solidFill>
                  <a:schemeClr val="accent1">
                    <a:lumMod val="50000"/>
                  </a:schemeClr>
                </a:solidFill>
              </a:rPr>
              <a:t>def </a:t>
            </a:r>
            <a:r>
              <a:rPr lang="en-US" sz="2000" dirty="0" err="1">
                <a:solidFill>
                  <a:schemeClr val="accent1">
                    <a:lumMod val="50000"/>
                  </a:schemeClr>
                </a:solidFill>
              </a:rPr>
              <a:t>my_fun</a:t>
            </a:r>
            <a:r>
              <a:rPr lang="en-US" sz="2000" dirty="0">
                <a:solidFill>
                  <a:schemeClr val="accent1">
                    <a:lumMod val="50000"/>
                  </a:schemeClr>
                </a:solidFill>
              </a:rPr>
              <a:t>():</a:t>
            </a:r>
            <a:br>
              <a:rPr lang="en-US" sz="2000" dirty="0">
                <a:solidFill>
                  <a:schemeClr val="accent1">
                    <a:lumMod val="50000"/>
                  </a:schemeClr>
                </a:solidFill>
              </a:rPr>
            </a:br>
            <a:r>
              <a:rPr lang="en-US" sz="2000" dirty="0">
                <a:solidFill>
                  <a:schemeClr val="accent1">
                    <a:lumMod val="50000"/>
                  </a:schemeClr>
                </a:solidFill>
              </a:rPr>
              <a:t>    print("Hello Blore, how r u")</a:t>
            </a:r>
          </a:p>
          <a:p>
            <a:pPr marL="0" indent="0">
              <a:buNone/>
            </a:pPr>
            <a:endParaRPr lang="en-US" sz="2000" dirty="0">
              <a:solidFill>
                <a:schemeClr val="accent1">
                  <a:lumMod val="50000"/>
                </a:schemeClr>
              </a:solidFill>
            </a:endParaRPr>
          </a:p>
          <a:p>
            <a:pPr marL="0" indent="0">
              <a:buNone/>
            </a:pPr>
            <a:r>
              <a:rPr lang="en-US" sz="2000" dirty="0">
                <a:solidFill>
                  <a:schemeClr val="accent1">
                    <a:lumMod val="50000"/>
                  </a:schemeClr>
                </a:solidFill>
              </a:rPr>
              <a:t>def greet(name):</a:t>
            </a:r>
          </a:p>
          <a:p>
            <a:pPr marL="0" indent="0">
              <a:buNone/>
            </a:pPr>
            <a:r>
              <a:rPr lang="en-US" sz="2000" dirty="0">
                <a:solidFill>
                  <a:schemeClr val="accent1">
                    <a:lumMod val="50000"/>
                  </a:schemeClr>
                </a:solidFill>
              </a:rPr>
              <a:t>    print("Hello, " + name + ". How are you doing today?")</a:t>
            </a:r>
          </a:p>
          <a:p>
            <a:pPr marL="0" indent="0">
              <a:buNone/>
            </a:pPr>
            <a:r>
              <a:rPr lang="en-US" sz="2000" dirty="0">
                <a:solidFill>
                  <a:schemeClr val="accent1">
                    <a:lumMod val="50000"/>
                  </a:schemeClr>
                </a:solidFill>
              </a:rPr>
              <a:t>greet("John"), greet(“Dhoni”), greet(“Sachin”),greet(“Sachin”)</a:t>
            </a:r>
          </a:p>
          <a:p>
            <a:pPr marL="0" indent="0">
              <a:buNone/>
            </a:pPr>
            <a:endParaRPr lang="en-US" sz="1600" dirty="0">
              <a:solidFill>
                <a:srgbClr val="FFFFFF"/>
              </a:solidFill>
              <a:highlight>
                <a:srgbClr val="15202B"/>
              </a:highlight>
              <a:latin typeface="Consolas" panose="020B0609020204030204" pitchFamily="49" charset="0"/>
            </a:endParaRPr>
          </a:p>
          <a:p>
            <a:pPr marL="0" indent="0">
              <a:buNone/>
            </a:pPr>
            <a:r>
              <a:rPr lang="en-IN" sz="2000" b="1" u="sng" dirty="0">
                <a:solidFill>
                  <a:schemeClr val="accent2">
                    <a:lumMod val="75000"/>
                  </a:schemeClr>
                </a:solidFill>
              </a:rPr>
              <a:t>Function calling</a:t>
            </a:r>
          </a:p>
          <a:p>
            <a:pPr>
              <a:buFont typeface="Wingdings" panose="05000000000000000000" pitchFamily="2" charset="2"/>
              <a:buChar char="Ø"/>
            </a:pPr>
            <a:r>
              <a:rPr lang="en-US" sz="2000" dirty="0">
                <a:solidFill>
                  <a:schemeClr val="accent1">
                    <a:lumMod val="50000"/>
                  </a:schemeClr>
                </a:solidFill>
              </a:rPr>
              <a:t>A function must be defined before the function calling otherwise the Python interpreter gives an error. Use the function name followed by parenthesis.</a:t>
            </a:r>
            <a:endParaRPr lang="en-US" sz="1400" dirty="0"/>
          </a:p>
          <a:p>
            <a:pPr marL="0" indent="0">
              <a:buNone/>
            </a:pPr>
            <a:endParaRPr lang="en-US" sz="2000" dirty="0">
              <a:solidFill>
                <a:schemeClr val="accent1">
                  <a:lumMod val="50000"/>
                </a:schemeClr>
              </a:solidFill>
            </a:endParaRPr>
          </a:p>
        </p:txBody>
      </p:sp>
      <p:pic>
        <p:nvPicPr>
          <p:cNvPr id="6" name="Picture 5">
            <a:extLst>
              <a:ext uri="{FF2B5EF4-FFF2-40B4-BE49-F238E27FC236}">
                <a16:creationId xmlns:a16="http://schemas.microsoft.com/office/drawing/2014/main" id="{8A0E7F38-A96C-02DE-112A-49432650B068}"/>
              </a:ext>
            </a:extLst>
          </p:cNvPr>
          <p:cNvPicPr>
            <a:picLocks noChangeAspect="1"/>
          </p:cNvPicPr>
          <p:nvPr/>
        </p:nvPicPr>
        <p:blipFill>
          <a:blip r:embed="rId2"/>
          <a:stretch>
            <a:fillRect/>
          </a:stretch>
        </p:blipFill>
        <p:spPr>
          <a:xfrm>
            <a:off x="4404050" y="1525156"/>
            <a:ext cx="1490197" cy="603716"/>
          </a:xfrm>
          <a:prstGeom prst="rect">
            <a:avLst/>
          </a:prstGeom>
        </p:spPr>
      </p:pic>
      <p:sp>
        <p:nvSpPr>
          <p:cNvPr id="4" name="Rectangle 3">
            <a:extLst>
              <a:ext uri="{FF2B5EF4-FFF2-40B4-BE49-F238E27FC236}">
                <a16:creationId xmlns:a16="http://schemas.microsoft.com/office/drawing/2014/main" id="{38C10754-4DD7-311A-08F2-EA86424DA335}"/>
              </a:ext>
            </a:extLst>
          </p:cNvPr>
          <p:cNvSpPr/>
          <p:nvPr/>
        </p:nvSpPr>
        <p:spPr>
          <a:xfrm>
            <a:off x="7787951" y="1642188"/>
            <a:ext cx="3928188" cy="194077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dirty="0">
              <a:solidFill>
                <a:srgbClr val="CC99CD"/>
              </a:solidFill>
              <a:effectLst/>
              <a:highlight>
                <a:srgbClr val="2D2D2D"/>
              </a:highlight>
              <a:latin typeface="Courier New" panose="02070309020205020404" pitchFamily="49" charset="0"/>
            </a:endParaRPr>
          </a:p>
          <a:p>
            <a:endParaRPr lang="en-US" dirty="0">
              <a:solidFill>
                <a:srgbClr val="CC99CD"/>
              </a:solidFill>
              <a:highlight>
                <a:srgbClr val="2D2D2D"/>
              </a:highlight>
              <a:latin typeface="Courier New" panose="02070309020205020404" pitchFamily="49" charset="0"/>
            </a:endParaRPr>
          </a:p>
          <a:p>
            <a:endParaRPr lang="en-US" b="0" i="0" dirty="0">
              <a:solidFill>
                <a:srgbClr val="CC99CD"/>
              </a:solidFill>
              <a:effectLst/>
              <a:highlight>
                <a:srgbClr val="2D2D2D"/>
              </a:highlight>
              <a:latin typeface="Courier New" panose="02070309020205020404" pitchFamily="49" charset="0"/>
            </a:endParaRPr>
          </a:p>
          <a:p>
            <a:r>
              <a:rPr lang="en-US" b="0" i="0" dirty="0">
                <a:solidFill>
                  <a:srgbClr val="CC99CD"/>
                </a:solidFill>
                <a:effectLst/>
                <a:highlight>
                  <a:srgbClr val="2D2D2D"/>
                </a:highlight>
                <a:latin typeface="Courier New" panose="02070309020205020404" pitchFamily="49" charset="0"/>
              </a:rPr>
              <a:t>def</a:t>
            </a:r>
            <a:r>
              <a:rPr lang="en-US" b="0" i="0" dirty="0">
                <a:solidFill>
                  <a:srgbClr val="CCCCCC"/>
                </a:solidFill>
                <a:effectLst/>
                <a:highlight>
                  <a:srgbClr val="2D2D2D"/>
                </a:highlight>
                <a:latin typeface="Courier New" panose="02070309020205020404" pitchFamily="49" charset="0"/>
              </a:rPr>
              <a:t> </a:t>
            </a:r>
            <a:r>
              <a:rPr lang="en-US" b="0" i="0" dirty="0">
                <a:solidFill>
                  <a:srgbClr val="F08D49"/>
                </a:solidFill>
                <a:effectLst/>
                <a:highlight>
                  <a:srgbClr val="2D2D2D"/>
                </a:highlight>
                <a:latin typeface="Courier New" panose="02070309020205020404" pitchFamily="49" charset="0"/>
              </a:rPr>
              <a:t>greetings</a:t>
            </a:r>
            <a:r>
              <a:rPr lang="en-US" b="0" i="0" dirty="0">
                <a:solidFill>
                  <a:srgbClr val="CCCCCC"/>
                </a:solidFill>
                <a:effectLst/>
                <a:highlight>
                  <a:srgbClr val="2D2D2D"/>
                </a:highlight>
                <a:latin typeface="Courier New" panose="02070309020205020404" pitchFamily="49" charset="0"/>
              </a:rPr>
              <a:t>(name):</a:t>
            </a:r>
          </a:p>
          <a:p>
            <a:r>
              <a:rPr lang="en-US" b="0" i="0" dirty="0">
                <a:solidFill>
                  <a:srgbClr val="CC99CD"/>
                </a:solidFill>
                <a:effectLst/>
                <a:highlight>
                  <a:srgbClr val="2D2D2D"/>
                </a:highlight>
                <a:latin typeface="Courier New" panose="02070309020205020404" pitchFamily="49" charset="0"/>
              </a:rPr>
              <a:t>print</a:t>
            </a:r>
            <a:r>
              <a:rPr lang="en-US" b="0" i="0" dirty="0">
                <a:solidFill>
                  <a:srgbClr val="CCCCCC"/>
                </a:solidFill>
                <a:effectLst/>
                <a:highlight>
                  <a:srgbClr val="2D2D2D"/>
                </a:highlight>
                <a:latin typeface="Courier New" panose="02070309020205020404" pitchFamily="49" charset="0"/>
              </a:rPr>
              <a:t> (</a:t>
            </a:r>
            <a:r>
              <a:rPr lang="en-US" b="0" i="0" dirty="0">
                <a:solidFill>
                  <a:srgbClr val="7EC699"/>
                </a:solidFill>
                <a:effectLst/>
                <a:highlight>
                  <a:srgbClr val="2D2D2D"/>
                </a:highlight>
                <a:latin typeface="Courier New" panose="02070309020205020404" pitchFamily="49" charset="0"/>
              </a:rPr>
              <a:t>"Hello {}"</a:t>
            </a:r>
            <a:r>
              <a:rPr lang="en-US" b="0" i="0" dirty="0">
                <a:solidFill>
                  <a:srgbClr val="CCCCCC"/>
                </a:solidFill>
                <a:effectLst/>
                <a:highlight>
                  <a:srgbClr val="2D2D2D"/>
                </a:highlight>
                <a:latin typeface="Courier New" panose="02070309020205020404" pitchFamily="49" charset="0"/>
              </a:rPr>
              <a:t>.</a:t>
            </a:r>
            <a:r>
              <a:rPr lang="en-US" b="0" i="0" dirty="0">
                <a:solidFill>
                  <a:srgbClr val="CC99CD"/>
                </a:solidFill>
                <a:effectLst/>
                <a:highlight>
                  <a:srgbClr val="2D2D2D"/>
                </a:highlight>
                <a:latin typeface="Courier New" panose="02070309020205020404" pitchFamily="49" charset="0"/>
              </a:rPr>
              <a:t>format</a:t>
            </a:r>
            <a:r>
              <a:rPr lang="en-US" b="0" i="0" dirty="0">
                <a:solidFill>
                  <a:srgbClr val="CCCCCC"/>
                </a:solidFill>
                <a:effectLst/>
                <a:highlight>
                  <a:srgbClr val="2D2D2D"/>
                </a:highlight>
                <a:latin typeface="Courier New" panose="02070309020205020404" pitchFamily="49" charset="0"/>
              </a:rPr>
              <a:t>(name)) </a:t>
            </a:r>
            <a:r>
              <a:rPr lang="en-US" b="0" i="0" dirty="0">
                <a:solidFill>
                  <a:srgbClr val="CC99CD"/>
                </a:solidFill>
                <a:effectLst/>
                <a:highlight>
                  <a:srgbClr val="2D2D2D"/>
                </a:highlight>
                <a:latin typeface="Courier New" panose="02070309020205020404" pitchFamily="49" charset="0"/>
              </a:rPr>
              <a:t>return</a:t>
            </a:r>
            <a:r>
              <a:rPr lang="en-US" b="0" i="0" dirty="0">
                <a:solidFill>
                  <a:srgbClr val="CCCCCC"/>
                </a:solidFill>
                <a:effectLst/>
                <a:highlight>
                  <a:srgbClr val="2D2D2D"/>
                </a:highlight>
                <a:latin typeface="Courier New" panose="02070309020205020404" pitchFamily="49" charset="0"/>
              </a:rPr>
              <a:t> greetings(</a:t>
            </a:r>
            <a:r>
              <a:rPr lang="en-US" b="0" i="0" dirty="0">
                <a:solidFill>
                  <a:srgbClr val="7EC699"/>
                </a:solidFill>
                <a:effectLst/>
                <a:highlight>
                  <a:srgbClr val="2D2D2D"/>
                </a:highlight>
                <a:latin typeface="Courier New" panose="02070309020205020404" pitchFamily="49" charset="0"/>
              </a:rPr>
              <a:t>"Sachin"</a:t>
            </a:r>
            <a:r>
              <a:rPr lang="en-US" b="0" i="0" dirty="0">
                <a:solidFill>
                  <a:srgbClr val="CCCCCC"/>
                </a:solidFill>
                <a:effectLst/>
                <a:highlight>
                  <a:srgbClr val="2D2D2D"/>
                </a:highlight>
                <a:latin typeface="Courier New" panose="02070309020205020404" pitchFamily="49" charset="0"/>
              </a:rPr>
              <a:t>) greetings(</a:t>
            </a:r>
            <a:r>
              <a:rPr lang="en-US" b="0" i="0" dirty="0">
                <a:solidFill>
                  <a:srgbClr val="7EC699"/>
                </a:solidFill>
                <a:effectLst/>
                <a:highlight>
                  <a:srgbClr val="2D2D2D"/>
                </a:highlight>
                <a:latin typeface="Courier New" panose="02070309020205020404" pitchFamily="49" charset="0"/>
              </a:rPr>
              <a:t>“Dhoni"</a:t>
            </a:r>
            <a:r>
              <a:rPr lang="en-US" b="0" i="0" dirty="0">
                <a:solidFill>
                  <a:srgbClr val="CCCCCC"/>
                </a:solidFill>
                <a:effectLst/>
                <a:highlight>
                  <a:srgbClr val="2D2D2D"/>
                </a:highlight>
                <a:latin typeface="Courier New" panose="02070309020205020404" pitchFamily="49" charset="0"/>
              </a:rPr>
              <a:t>) greetings(</a:t>
            </a:r>
            <a:r>
              <a:rPr lang="en-US" b="0" i="0" dirty="0">
                <a:solidFill>
                  <a:srgbClr val="7EC699"/>
                </a:solidFill>
                <a:effectLst/>
                <a:highlight>
                  <a:srgbClr val="2D2D2D"/>
                </a:highlight>
                <a:latin typeface="Courier New" panose="02070309020205020404" pitchFamily="49" charset="0"/>
              </a:rPr>
              <a:t>“Kohli"</a:t>
            </a:r>
            <a:r>
              <a:rPr lang="en-US" b="0" i="0" dirty="0">
                <a:solidFill>
                  <a:srgbClr val="CCCCCC"/>
                </a:solidFill>
                <a:effectLst/>
                <a:highlight>
                  <a:srgbClr val="2D2D2D"/>
                </a:highlight>
                <a:latin typeface="Courier New" panose="02070309020205020404" pitchFamily="49" charset="0"/>
              </a:rPr>
              <a:t>)</a:t>
            </a:r>
          </a:p>
          <a:p>
            <a:endParaRPr lang="en-US" dirty="0">
              <a:solidFill>
                <a:srgbClr val="CCCCCC"/>
              </a:solidFill>
              <a:highlight>
                <a:srgbClr val="2D2D2D"/>
              </a:highlight>
              <a:latin typeface="Courier New" panose="02070309020205020404" pitchFamily="49" charset="0"/>
            </a:endParaRPr>
          </a:p>
          <a:p>
            <a:endParaRPr lang="en-US" dirty="0">
              <a:solidFill>
                <a:srgbClr val="CCCCCC"/>
              </a:solidFill>
              <a:highlight>
                <a:srgbClr val="2D2D2D"/>
              </a:highlight>
              <a:latin typeface="Courier New" panose="02070309020205020404" pitchFamily="49" charset="0"/>
            </a:endParaRPr>
          </a:p>
          <a:p>
            <a:endParaRPr lang="en-US" b="0" i="0" dirty="0">
              <a:solidFill>
                <a:srgbClr val="CCCCCC"/>
              </a:solidFill>
              <a:effectLst/>
              <a:highlight>
                <a:srgbClr val="2D2D2D"/>
              </a:highlight>
              <a:latin typeface="Courier New" panose="02070309020205020404" pitchFamily="49" charset="0"/>
            </a:endParaRPr>
          </a:p>
        </p:txBody>
      </p:sp>
      <p:sp>
        <p:nvSpPr>
          <p:cNvPr id="7" name="Rectangle 6">
            <a:extLst>
              <a:ext uri="{FF2B5EF4-FFF2-40B4-BE49-F238E27FC236}">
                <a16:creationId xmlns:a16="http://schemas.microsoft.com/office/drawing/2014/main" id="{9207CBD4-EED6-9D0E-F5D9-75DD740585B5}"/>
              </a:ext>
            </a:extLst>
          </p:cNvPr>
          <p:cNvSpPr/>
          <p:nvPr/>
        </p:nvSpPr>
        <p:spPr>
          <a:xfrm>
            <a:off x="0" y="5418306"/>
            <a:ext cx="12192000" cy="14396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buFont typeface="Arial" panose="020B0604020202020204" pitchFamily="34" charset="0"/>
              <a:buChar char="•"/>
            </a:pPr>
            <a:r>
              <a:rPr lang="en-US" b="1" i="1" dirty="0">
                <a:solidFill>
                  <a:srgbClr val="273239"/>
                </a:solidFill>
                <a:effectLst/>
                <a:latin typeface="Nunito" pitchFamily="2" charset="0"/>
              </a:rPr>
              <a:t>Parameters</a:t>
            </a:r>
            <a:r>
              <a:rPr lang="en-US" b="0" i="1" dirty="0">
                <a:solidFill>
                  <a:srgbClr val="273239"/>
                </a:solidFill>
                <a:effectLst/>
                <a:latin typeface="Nunito" pitchFamily="2" charset="0"/>
              </a:rPr>
              <a:t> are the variables listed inside the parentheses in the function definition.</a:t>
            </a:r>
          </a:p>
          <a:p>
            <a:pPr algn="l" fontAlgn="base">
              <a:buFont typeface="Arial" panose="020B0604020202020204" pitchFamily="34" charset="0"/>
              <a:buChar char="•"/>
            </a:pPr>
            <a:r>
              <a:rPr lang="en-US" b="1" i="1" dirty="0">
                <a:solidFill>
                  <a:srgbClr val="273239"/>
                </a:solidFill>
                <a:effectLst/>
                <a:latin typeface="Nunito" pitchFamily="2" charset="0"/>
              </a:rPr>
              <a:t>Arguments</a:t>
            </a:r>
            <a:r>
              <a:rPr lang="en-US" b="0" i="1" dirty="0">
                <a:solidFill>
                  <a:srgbClr val="273239"/>
                </a:solidFill>
                <a:effectLst/>
                <a:latin typeface="Nunito" pitchFamily="2" charset="0"/>
              </a:rPr>
              <a:t> are the values passed to the function when it is called.</a:t>
            </a:r>
            <a:endParaRPr lang="en-US" b="0" i="0" dirty="0">
              <a:solidFill>
                <a:srgbClr val="CCCCCC"/>
              </a:solidFill>
              <a:effectLst/>
              <a:highlight>
                <a:srgbClr val="2D2D2D"/>
              </a:highlight>
              <a:latin typeface="Courier New" panose="02070309020205020404" pitchFamily="49" charset="0"/>
            </a:endParaRPr>
          </a:p>
        </p:txBody>
      </p:sp>
    </p:spTree>
    <p:extLst>
      <p:ext uri="{BB962C8B-B14F-4D97-AF65-F5344CB8AC3E}">
        <p14:creationId xmlns:p14="http://schemas.microsoft.com/office/powerpoint/2010/main" val="359828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a:solidFill>
            <a:schemeClr val="bg2"/>
          </a:solidFill>
        </p:spPr>
        <p:txBody>
          <a:bodyPr>
            <a:normAutofit/>
          </a:bodyPr>
          <a:lstStyle/>
          <a:p>
            <a:pPr marL="0" indent="0" algn="ctr">
              <a:buNone/>
            </a:pPr>
            <a:r>
              <a:rPr lang="en-IN" sz="3200" b="1" u="sng" dirty="0">
                <a:solidFill>
                  <a:schemeClr val="accent2">
                    <a:lumMod val="75000"/>
                  </a:schemeClr>
                </a:solidFill>
              </a:rPr>
              <a:t>Functions</a:t>
            </a:r>
            <a:endParaRPr lang="en-IN" sz="4200" b="1" u="sng" dirty="0">
              <a:solidFill>
                <a:schemeClr val="accent2">
                  <a:lumMod val="75000"/>
                </a:schemeClr>
              </a:solidFill>
            </a:endParaRPr>
          </a:p>
        </p:txBody>
      </p:sp>
      <p:sp>
        <p:nvSpPr>
          <p:cNvPr id="5" name="Rectangle 4">
            <a:extLst>
              <a:ext uri="{FF2B5EF4-FFF2-40B4-BE49-F238E27FC236}">
                <a16:creationId xmlns:a16="http://schemas.microsoft.com/office/drawing/2014/main" id="{AE548B5E-1AB9-47E7-F17C-182C20558689}"/>
              </a:ext>
            </a:extLst>
          </p:cNvPr>
          <p:cNvSpPr/>
          <p:nvPr/>
        </p:nvSpPr>
        <p:spPr>
          <a:xfrm>
            <a:off x="0" y="951722"/>
            <a:ext cx="5990253" cy="590627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accent1">
                    <a:lumMod val="50000"/>
                  </a:schemeClr>
                </a:solidFill>
              </a:rPr>
              <a:t>Let’s take an example, To print a number after taking its square. Without a function</a:t>
            </a:r>
          </a:p>
          <a:p>
            <a:pPr marL="0" indent="0">
              <a:buNone/>
            </a:pPr>
            <a:r>
              <a:rPr lang="en-US" sz="1800" dirty="0">
                <a:solidFill>
                  <a:schemeClr val="accent1">
                    <a:lumMod val="50000"/>
                  </a:schemeClr>
                </a:solidFill>
              </a:rPr>
              <a:t>x=15 </a:t>
            </a:r>
          </a:p>
          <a:p>
            <a:pPr marL="0" indent="0">
              <a:buNone/>
            </a:pPr>
            <a:r>
              <a:rPr lang="en-US" sz="1800" dirty="0">
                <a:solidFill>
                  <a:schemeClr val="accent1">
                    <a:lumMod val="50000"/>
                  </a:schemeClr>
                </a:solidFill>
              </a:rPr>
              <a:t>y=x**2 </a:t>
            </a:r>
          </a:p>
          <a:p>
            <a:pPr marL="0" indent="0">
              <a:buNone/>
            </a:pPr>
            <a:r>
              <a:rPr lang="en-US" sz="1800" dirty="0">
                <a:solidFill>
                  <a:schemeClr val="accent1">
                    <a:lumMod val="50000"/>
                  </a:schemeClr>
                </a:solidFill>
              </a:rPr>
              <a:t>print(y) </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Now, the same implementation using functions </a:t>
            </a:r>
          </a:p>
          <a:p>
            <a:pPr marL="0" indent="0">
              <a:buNone/>
            </a:pPr>
            <a:r>
              <a:rPr lang="en-US" dirty="0">
                <a:solidFill>
                  <a:schemeClr val="accent1">
                    <a:lumMod val="50000"/>
                  </a:schemeClr>
                </a:solidFill>
              </a:rPr>
              <a:t>Def </a:t>
            </a:r>
            <a:r>
              <a:rPr lang="en-US" sz="1800" dirty="0">
                <a:solidFill>
                  <a:schemeClr val="accent1">
                    <a:lumMod val="50000"/>
                  </a:schemeClr>
                </a:solidFill>
              </a:rPr>
              <a:t>Square(num): </a:t>
            </a:r>
          </a:p>
          <a:p>
            <a:pPr marL="0" indent="0">
              <a:buNone/>
            </a:pPr>
            <a:r>
              <a:rPr lang="en-US" sz="1800" dirty="0">
                <a:solidFill>
                  <a:schemeClr val="accent1">
                    <a:lumMod val="50000"/>
                  </a:schemeClr>
                </a:solidFill>
              </a:rPr>
              <a:t>	y=num**2 </a:t>
            </a:r>
          </a:p>
          <a:p>
            <a:pPr marL="0" indent="0">
              <a:buNone/>
            </a:pPr>
            <a:r>
              <a:rPr lang="en-US" sz="1800" dirty="0">
                <a:solidFill>
                  <a:schemeClr val="accent1">
                    <a:lumMod val="50000"/>
                  </a:schemeClr>
                </a:solidFill>
              </a:rPr>
              <a:t>	print(y) 	</a:t>
            </a:r>
          </a:p>
          <a:p>
            <a:pPr marL="0" indent="0">
              <a:buNone/>
            </a:pPr>
            <a:r>
              <a:rPr lang="en-US" sz="1800" dirty="0">
                <a:solidFill>
                  <a:schemeClr val="accent1">
                    <a:lumMod val="50000"/>
                  </a:schemeClr>
                </a:solidFill>
              </a:rPr>
              <a:t>printSquare(15) </a:t>
            </a:r>
          </a:p>
          <a:p>
            <a:pPr marL="0" indent="0">
              <a:buNone/>
            </a:pPr>
            <a:endParaRPr lang="en-US" sz="1800" dirty="0">
              <a:solidFill>
                <a:schemeClr val="accent1">
                  <a:lumMod val="50000"/>
                </a:schemeClr>
              </a:solidFill>
            </a:endParaRPr>
          </a:p>
          <a:p>
            <a:pPr marL="0" indent="0">
              <a:buNone/>
            </a:pPr>
            <a:r>
              <a:rPr lang="en-US" sz="1800" dirty="0">
                <a:solidFill>
                  <a:schemeClr val="accent1">
                    <a:lumMod val="50000"/>
                  </a:schemeClr>
                </a:solidFill>
              </a:rPr>
              <a:t>So far, both print the same output, no difference in code so far and even the one without function is shorter. However, pay attention to what happens now.</a:t>
            </a:r>
          </a:p>
          <a:p>
            <a:pPr marL="0" indent="0">
              <a:buNone/>
            </a:pPr>
            <a:endParaRPr lang="en-US" dirty="0">
              <a:solidFill>
                <a:schemeClr val="accent1">
                  <a:lumMod val="50000"/>
                </a:schemeClr>
              </a:solidFill>
            </a:endParaRPr>
          </a:p>
          <a:p>
            <a:pPr marL="0" indent="0">
              <a:buNone/>
            </a:pPr>
            <a:endParaRPr lang="en-US" sz="1800" dirty="0">
              <a:solidFill>
                <a:schemeClr val="accent1">
                  <a:lumMod val="50000"/>
                </a:schemeClr>
              </a:solidFill>
            </a:endParaRPr>
          </a:p>
          <a:p>
            <a:pPr marL="0" indent="0">
              <a:buNone/>
            </a:pPr>
            <a:endParaRPr lang="en-US" dirty="0">
              <a:solidFill>
                <a:schemeClr val="accent1">
                  <a:lumMod val="50000"/>
                </a:schemeClr>
              </a:solidFill>
            </a:endParaRPr>
          </a:p>
          <a:p>
            <a:pPr marL="0" indent="0">
              <a:buNone/>
            </a:pPr>
            <a:endParaRPr lang="en-US" sz="1800" dirty="0">
              <a:solidFill>
                <a:schemeClr val="accent1">
                  <a:lumMod val="50000"/>
                </a:schemeClr>
              </a:solidFill>
            </a:endParaRPr>
          </a:p>
        </p:txBody>
      </p:sp>
      <p:sp>
        <p:nvSpPr>
          <p:cNvPr id="6" name="Rectangle 5">
            <a:extLst>
              <a:ext uri="{FF2B5EF4-FFF2-40B4-BE49-F238E27FC236}">
                <a16:creationId xmlns:a16="http://schemas.microsoft.com/office/drawing/2014/main" id="{3A8FA7C2-062D-1D0C-F89B-CD3203D11916}"/>
              </a:ext>
            </a:extLst>
          </p:cNvPr>
          <p:cNvSpPr/>
          <p:nvPr/>
        </p:nvSpPr>
        <p:spPr>
          <a:xfrm>
            <a:off x="5990253" y="951722"/>
            <a:ext cx="6201747" cy="589694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2000" dirty="0">
                <a:solidFill>
                  <a:schemeClr val="accent1">
                    <a:lumMod val="50000"/>
                  </a:schemeClr>
                </a:solidFill>
              </a:rPr>
              <a:t>Suppose the requirement is changed. And you are asked to print the square of numbers 16,17 and 78 too. Lets see how the first code would do it.</a:t>
            </a:r>
          </a:p>
          <a:p>
            <a:pPr>
              <a:lnSpc>
                <a:spcPct val="90000"/>
              </a:lnSpc>
              <a:spcBef>
                <a:spcPts val="1000"/>
              </a:spcBef>
            </a:pPr>
            <a:r>
              <a:rPr lang="en-US" sz="2000" dirty="0">
                <a:solidFill>
                  <a:schemeClr val="accent1">
                    <a:lumMod val="50000"/>
                  </a:schemeClr>
                </a:solidFill>
              </a:rPr>
              <a:t>x=15 </a:t>
            </a:r>
          </a:p>
          <a:p>
            <a:pPr>
              <a:lnSpc>
                <a:spcPct val="90000"/>
              </a:lnSpc>
              <a:spcBef>
                <a:spcPts val="1000"/>
              </a:spcBef>
            </a:pPr>
            <a:r>
              <a:rPr lang="en-US" sz="2000" dirty="0">
                <a:solidFill>
                  <a:schemeClr val="accent1">
                    <a:lumMod val="50000"/>
                  </a:schemeClr>
                </a:solidFill>
              </a:rPr>
              <a:t>y=x**2 </a:t>
            </a:r>
          </a:p>
          <a:p>
            <a:pPr>
              <a:lnSpc>
                <a:spcPct val="90000"/>
              </a:lnSpc>
              <a:spcBef>
                <a:spcPts val="1000"/>
              </a:spcBef>
            </a:pPr>
            <a:r>
              <a:rPr lang="en-US" sz="2000" dirty="0">
                <a:solidFill>
                  <a:schemeClr val="accent1">
                    <a:lumMod val="50000"/>
                  </a:schemeClr>
                </a:solidFill>
              </a:rPr>
              <a:t>print(y) </a:t>
            </a:r>
          </a:p>
          <a:p>
            <a:pPr>
              <a:lnSpc>
                <a:spcPct val="90000"/>
              </a:lnSpc>
              <a:spcBef>
                <a:spcPts val="1000"/>
              </a:spcBef>
            </a:pPr>
            <a:r>
              <a:rPr lang="en-US" sz="2000" dirty="0">
                <a:solidFill>
                  <a:schemeClr val="accent1">
                    <a:lumMod val="50000"/>
                  </a:schemeClr>
                </a:solidFill>
              </a:rPr>
              <a:t>x=16 </a:t>
            </a:r>
          </a:p>
          <a:p>
            <a:pPr>
              <a:lnSpc>
                <a:spcPct val="90000"/>
              </a:lnSpc>
              <a:spcBef>
                <a:spcPts val="1000"/>
              </a:spcBef>
            </a:pPr>
            <a:r>
              <a:rPr lang="en-US" sz="2000" dirty="0">
                <a:solidFill>
                  <a:schemeClr val="accent1">
                    <a:lumMod val="50000"/>
                  </a:schemeClr>
                </a:solidFill>
              </a:rPr>
              <a:t>y=x**2 </a:t>
            </a:r>
          </a:p>
          <a:p>
            <a:pPr>
              <a:lnSpc>
                <a:spcPct val="90000"/>
              </a:lnSpc>
              <a:spcBef>
                <a:spcPts val="1000"/>
              </a:spcBef>
            </a:pPr>
            <a:r>
              <a:rPr lang="en-US" sz="2000" dirty="0">
                <a:solidFill>
                  <a:schemeClr val="accent1">
                    <a:lumMod val="50000"/>
                  </a:schemeClr>
                </a:solidFill>
              </a:rPr>
              <a:t>print(y) </a:t>
            </a:r>
          </a:p>
          <a:p>
            <a:pPr>
              <a:lnSpc>
                <a:spcPct val="90000"/>
              </a:lnSpc>
              <a:spcBef>
                <a:spcPts val="1000"/>
              </a:spcBef>
            </a:pPr>
            <a:r>
              <a:rPr lang="en-US" sz="2000" dirty="0">
                <a:solidFill>
                  <a:schemeClr val="accent1">
                    <a:lumMod val="50000"/>
                  </a:schemeClr>
                </a:solidFill>
              </a:rPr>
              <a:t>x=17 </a:t>
            </a:r>
          </a:p>
          <a:p>
            <a:pPr>
              <a:lnSpc>
                <a:spcPct val="90000"/>
              </a:lnSpc>
              <a:spcBef>
                <a:spcPts val="1000"/>
              </a:spcBef>
            </a:pPr>
            <a:r>
              <a:rPr lang="en-US" sz="2000" dirty="0">
                <a:solidFill>
                  <a:schemeClr val="accent1">
                    <a:lumMod val="50000"/>
                  </a:schemeClr>
                </a:solidFill>
              </a:rPr>
              <a:t>y=x**2 </a:t>
            </a:r>
          </a:p>
          <a:p>
            <a:pPr>
              <a:lnSpc>
                <a:spcPct val="90000"/>
              </a:lnSpc>
              <a:spcBef>
                <a:spcPts val="1000"/>
              </a:spcBef>
            </a:pPr>
            <a:r>
              <a:rPr lang="en-US" sz="2000" dirty="0">
                <a:solidFill>
                  <a:schemeClr val="accent1">
                    <a:lumMod val="50000"/>
                  </a:schemeClr>
                </a:solidFill>
              </a:rPr>
              <a:t>print(y) </a:t>
            </a:r>
          </a:p>
          <a:p>
            <a:pPr>
              <a:lnSpc>
                <a:spcPct val="90000"/>
              </a:lnSpc>
              <a:spcBef>
                <a:spcPts val="1000"/>
              </a:spcBef>
            </a:pPr>
            <a:r>
              <a:rPr lang="en-US" sz="2000" dirty="0">
                <a:solidFill>
                  <a:schemeClr val="accent1">
                    <a:lumMod val="50000"/>
                  </a:schemeClr>
                </a:solidFill>
              </a:rPr>
              <a:t>x=78 </a:t>
            </a:r>
          </a:p>
          <a:p>
            <a:pPr>
              <a:lnSpc>
                <a:spcPct val="90000"/>
              </a:lnSpc>
              <a:spcBef>
                <a:spcPts val="1000"/>
              </a:spcBef>
            </a:pPr>
            <a:r>
              <a:rPr lang="en-US" sz="2000" dirty="0">
                <a:solidFill>
                  <a:schemeClr val="accent1">
                    <a:lumMod val="50000"/>
                  </a:schemeClr>
                </a:solidFill>
              </a:rPr>
              <a:t>y=x**2 </a:t>
            </a:r>
          </a:p>
          <a:p>
            <a:pPr>
              <a:lnSpc>
                <a:spcPct val="90000"/>
              </a:lnSpc>
              <a:spcBef>
                <a:spcPts val="1000"/>
              </a:spcBef>
            </a:pPr>
            <a:r>
              <a:rPr lang="en-US" sz="2000" dirty="0">
                <a:solidFill>
                  <a:schemeClr val="accent1">
                    <a:lumMod val="50000"/>
                  </a:schemeClr>
                </a:solidFill>
              </a:rPr>
              <a:t>print(y) </a:t>
            </a:r>
          </a:p>
        </p:txBody>
      </p:sp>
      <p:sp>
        <p:nvSpPr>
          <p:cNvPr id="2" name="Rectangle 1">
            <a:extLst>
              <a:ext uri="{FF2B5EF4-FFF2-40B4-BE49-F238E27FC236}">
                <a16:creationId xmlns:a16="http://schemas.microsoft.com/office/drawing/2014/main" id="{C4C8DD40-66F3-33A2-7123-C08910C47D8D}"/>
              </a:ext>
            </a:extLst>
          </p:cNvPr>
          <p:cNvSpPr/>
          <p:nvPr/>
        </p:nvSpPr>
        <p:spPr>
          <a:xfrm>
            <a:off x="8173615" y="4678013"/>
            <a:ext cx="4018384" cy="21553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CCCCCC"/>
                </a:solidFill>
                <a:highlight>
                  <a:srgbClr val="2D2D2D"/>
                </a:highlight>
                <a:latin typeface="Courier New" panose="02070309020205020404" pitchFamily="49" charset="0"/>
              </a:rPr>
              <a:t>def </a:t>
            </a:r>
            <a:r>
              <a:rPr lang="en-US" dirty="0" err="1">
                <a:solidFill>
                  <a:srgbClr val="CCCCCC"/>
                </a:solidFill>
                <a:highlight>
                  <a:srgbClr val="2D2D2D"/>
                </a:highlight>
                <a:latin typeface="Courier New" panose="02070309020205020404" pitchFamily="49" charset="0"/>
              </a:rPr>
              <a:t>find_square</a:t>
            </a:r>
            <a:r>
              <a:rPr lang="en-US" dirty="0">
                <a:solidFill>
                  <a:srgbClr val="CCCCCC"/>
                </a:solidFill>
                <a:highlight>
                  <a:srgbClr val="2D2D2D"/>
                </a:highlight>
                <a:latin typeface="Courier New" panose="02070309020205020404" pitchFamily="49" charset="0"/>
              </a:rPr>
              <a:t>(num):</a:t>
            </a:r>
          </a:p>
          <a:p>
            <a:r>
              <a:rPr lang="en-US" dirty="0">
                <a:solidFill>
                  <a:srgbClr val="CCCCCC"/>
                </a:solidFill>
                <a:highlight>
                  <a:srgbClr val="2D2D2D"/>
                </a:highlight>
                <a:latin typeface="Courier New" panose="02070309020205020404" pitchFamily="49" charset="0"/>
              </a:rPr>
              <a:t>    result = num * num</a:t>
            </a:r>
          </a:p>
          <a:p>
            <a:r>
              <a:rPr lang="en-US" dirty="0">
                <a:solidFill>
                  <a:srgbClr val="CCCCCC"/>
                </a:solidFill>
                <a:highlight>
                  <a:srgbClr val="2D2D2D"/>
                </a:highlight>
                <a:latin typeface="Courier New" panose="02070309020205020404" pitchFamily="49" charset="0"/>
              </a:rPr>
              <a:t>    return result</a:t>
            </a:r>
          </a:p>
          <a:p>
            <a:endParaRPr lang="en-US" dirty="0">
              <a:solidFill>
                <a:srgbClr val="CCCCCC"/>
              </a:solidFill>
              <a:highlight>
                <a:srgbClr val="2D2D2D"/>
              </a:highlight>
              <a:latin typeface="Courier New" panose="02070309020205020404" pitchFamily="49" charset="0"/>
            </a:endParaRPr>
          </a:p>
          <a:p>
            <a:r>
              <a:rPr lang="en-US" dirty="0">
                <a:solidFill>
                  <a:srgbClr val="CCCCCC"/>
                </a:solidFill>
                <a:highlight>
                  <a:srgbClr val="2D2D2D"/>
                </a:highlight>
                <a:latin typeface="Courier New" panose="02070309020205020404" pitchFamily="49" charset="0"/>
              </a:rPr>
              <a:t>square = </a:t>
            </a:r>
            <a:r>
              <a:rPr lang="en-US" dirty="0" err="1">
                <a:solidFill>
                  <a:srgbClr val="CCCCCC"/>
                </a:solidFill>
                <a:highlight>
                  <a:srgbClr val="2D2D2D"/>
                </a:highlight>
                <a:latin typeface="Courier New" panose="02070309020205020404" pitchFamily="49" charset="0"/>
              </a:rPr>
              <a:t>find_square</a:t>
            </a:r>
            <a:r>
              <a:rPr lang="en-US" dirty="0">
                <a:solidFill>
                  <a:srgbClr val="CCCCCC"/>
                </a:solidFill>
                <a:highlight>
                  <a:srgbClr val="2D2D2D"/>
                </a:highlight>
                <a:latin typeface="Courier New" panose="02070309020205020404" pitchFamily="49" charset="0"/>
              </a:rPr>
              <a:t>(3)</a:t>
            </a:r>
          </a:p>
          <a:p>
            <a:endParaRPr lang="en-US" dirty="0">
              <a:solidFill>
                <a:srgbClr val="CCCCCC"/>
              </a:solidFill>
              <a:highlight>
                <a:srgbClr val="2D2D2D"/>
              </a:highlight>
              <a:latin typeface="Courier New" panose="02070309020205020404" pitchFamily="49" charset="0"/>
            </a:endParaRPr>
          </a:p>
          <a:p>
            <a:r>
              <a:rPr lang="en-US" dirty="0">
                <a:solidFill>
                  <a:srgbClr val="CCCCCC"/>
                </a:solidFill>
                <a:highlight>
                  <a:srgbClr val="2D2D2D"/>
                </a:highlight>
                <a:latin typeface="Courier New" panose="02070309020205020404" pitchFamily="49" charset="0"/>
              </a:rPr>
              <a:t>print('Square:', square)</a:t>
            </a:r>
          </a:p>
        </p:txBody>
      </p:sp>
      <p:sp>
        <p:nvSpPr>
          <p:cNvPr id="7" name="Rectangle 6">
            <a:extLst>
              <a:ext uri="{FF2B5EF4-FFF2-40B4-BE49-F238E27FC236}">
                <a16:creationId xmlns:a16="http://schemas.microsoft.com/office/drawing/2014/main" id="{E2E78508-1944-DC33-D12B-F463F4EDB0E0}"/>
              </a:ext>
            </a:extLst>
          </p:cNvPr>
          <p:cNvSpPr/>
          <p:nvPr/>
        </p:nvSpPr>
        <p:spPr>
          <a:xfrm>
            <a:off x="8173616" y="1996751"/>
            <a:ext cx="4018383" cy="2696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0" i="0" dirty="0">
                <a:solidFill>
                  <a:srgbClr val="C678DD"/>
                </a:solidFill>
                <a:effectLst/>
                <a:latin typeface="Consolas" panose="020B0609020204030204" pitchFamily="49" charset="0"/>
              </a:rPr>
              <a:t>Return Multiple Values</a:t>
            </a:r>
          </a:p>
          <a:p>
            <a:r>
              <a:rPr lang="en-IN" sz="1200" b="0" i="0" dirty="0">
                <a:solidFill>
                  <a:srgbClr val="C678DD"/>
                </a:solidFill>
                <a:effectLst/>
                <a:latin typeface="Consolas" panose="020B0609020204030204" pitchFamily="49" charset="0"/>
              </a:rPr>
              <a:t>def</a:t>
            </a:r>
            <a:r>
              <a:rPr lang="en-IN" sz="1200" b="0" i="0" dirty="0">
                <a:solidFill>
                  <a:srgbClr val="ABB2BF"/>
                </a:solidFill>
                <a:effectLst/>
                <a:latin typeface="Consolas" panose="020B0609020204030204" pitchFamily="49" charset="0"/>
              </a:rPr>
              <a:t> </a:t>
            </a:r>
            <a:r>
              <a:rPr lang="en-IN" sz="1200" b="0" i="0" dirty="0">
                <a:solidFill>
                  <a:srgbClr val="61AEEE"/>
                </a:solidFill>
                <a:effectLst/>
                <a:latin typeface="Consolas" panose="020B0609020204030204" pitchFamily="49" charset="0"/>
              </a:rPr>
              <a:t>arithmetic</a:t>
            </a:r>
            <a:r>
              <a:rPr lang="en-IN" sz="1200" b="0" i="0" dirty="0">
                <a:solidFill>
                  <a:srgbClr val="ABB2BF"/>
                </a:solidFill>
                <a:effectLst/>
                <a:latin typeface="Consolas" panose="020B0609020204030204" pitchFamily="49" charset="0"/>
              </a:rPr>
              <a:t>(num1, num2):</a:t>
            </a:r>
            <a:r>
              <a:rPr lang="en-IN" sz="1200" b="0" i="0" dirty="0">
                <a:solidFill>
                  <a:srgbClr val="ABB2BF"/>
                </a:solidFill>
                <a:effectLst/>
                <a:highlight>
                  <a:srgbClr val="282C34"/>
                </a:highlight>
                <a:latin typeface="Consolas" panose="020B0609020204030204" pitchFamily="49" charset="0"/>
              </a:rPr>
              <a:t> add = num1 + num2 sub = num1 - num2 multiply = num1 * num2 division = num1 / num2 </a:t>
            </a:r>
            <a:r>
              <a:rPr lang="en-IN" sz="1200" b="0" i="1" dirty="0">
                <a:solidFill>
                  <a:srgbClr val="5C6370"/>
                </a:solidFill>
                <a:effectLst/>
                <a:latin typeface="Consolas" panose="020B0609020204030204" pitchFamily="49" charset="0"/>
              </a:rPr>
              <a:t># return four values</a:t>
            </a:r>
            <a:r>
              <a:rPr lang="en-IN" sz="1200" b="0" i="0" dirty="0">
                <a:solidFill>
                  <a:srgbClr val="ABB2BF"/>
                </a:solidFill>
                <a:effectLst/>
                <a:highlight>
                  <a:srgbClr val="282C34"/>
                </a:highlight>
                <a:latin typeface="Consolas" panose="020B0609020204030204" pitchFamily="49" charset="0"/>
              </a:rPr>
              <a:t> </a:t>
            </a:r>
            <a:r>
              <a:rPr lang="en-IN" sz="1200" b="0" i="0" dirty="0">
                <a:solidFill>
                  <a:srgbClr val="C678DD"/>
                </a:solidFill>
                <a:effectLst/>
                <a:latin typeface="Consolas" panose="020B0609020204030204" pitchFamily="49" charset="0"/>
              </a:rPr>
              <a:t>return</a:t>
            </a:r>
            <a:r>
              <a:rPr lang="en-IN" sz="1200" b="0" i="0" dirty="0">
                <a:solidFill>
                  <a:srgbClr val="ABB2BF"/>
                </a:solidFill>
                <a:effectLst/>
                <a:highlight>
                  <a:srgbClr val="282C34"/>
                </a:highlight>
                <a:latin typeface="Consolas" panose="020B0609020204030204" pitchFamily="49" charset="0"/>
              </a:rPr>
              <a:t> add, sub, multiply, division </a:t>
            </a:r>
            <a:r>
              <a:rPr lang="en-IN" sz="1200" b="0" i="1" dirty="0">
                <a:solidFill>
                  <a:srgbClr val="5C6370"/>
                </a:solidFill>
                <a:effectLst/>
                <a:latin typeface="Consolas" panose="020B0609020204030204" pitchFamily="49" charset="0"/>
              </a:rPr>
              <a:t># read four return values in four variables</a:t>
            </a:r>
            <a:r>
              <a:rPr lang="en-IN" sz="1200" b="0" i="0" dirty="0">
                <a:solidFill>
                  <a:srgbClr val="ABB2BF"/>
                </a:solidFill>
                <a:effectLst/>
                <a:highlight>
                  <a:srgbClr val="282C34"/>
                </a:highlight>
                <a:latin typeface="Consolas" panose="020B0609020204030204" pitchFamily="49" charset="0"/>
              </a:rPr>
              <a:t> a, b, c, d = arithmetic(</a:t>
            </a:r>
            <a:r>
              <a:rPr lang="en-IN" sz="1200" b="0" i="0" dirty="0">
                <a:solidFill>
                  <a:srgbClr val="D19A66"/>
                </a:solidFill>
                <a:effectLst/>
                <a:latin typeface="Consolas" panose="020B0609020204030204" pitchFamily="49" charset="0"/>
              </a:rPr>
              <a:t>10</a:t>
            </a:r>
            <a:r>
              <a:rPr lang="en-IN" sz="1200" b="0" i="0" dirty="0">
                <a:solidFill>
                  <a:srgbClr val="ABB2BF"/>
                </a:solidFill>
                <a:effectLst/>
                <a:highlight>
                  <a:srgbClr val="282C34"/>
                </a:highlight>
                <a:latin typeface="Consolas" panose="020B0609020204030204" pitchFamily="49" charset="0"/>
              </a:rPr>
              <a:t>, </a:t>
            </a:r>
            <a:r>
              <a:rPr lang="en-IN" sz="1200" b="0" i="0" dirty="0">
                <a:solidFill>
                  <a:srgbClr val="D19A66"/>
                </a:solidFill>
                <a:effectLst/>
                <a:latin typeface="Consolas" panose="020B0609020204030204" pitchFamily="49" charset="0"/>
              </a:rPr>
              <a:t>2</a:t>
            </a:r>
            <a:r>
              <a:rPr lang="en-IN" sz="1200" b="0" i="0" dirty="0">
                <a:solidFill>
                  <a:srgbClr val="ABB2BF"/>
                </a:solidFill>
                <a:effectLst/>
                <a:highlight>
                  <a:srgbClr val="282C34"/>
                </a:highlight>
                <a:latin typeface="Consolas" panose="020B0609020204030204" pitchFamily="49" charset="0"/>
              </a:rPr>
              <a:t>) print(</a:t>
            </a:r>
            <a:r>
              <a:rPr lang="en-IN" sz="1200" b="0" i="0" dirty="0">
                <a:solidFill>
                  <a:srgbClr val="98C379"/>
                </a:solidFill>
                <a:effectLst/>
                <a:latin typeface="Consolas" panose="020B0609020204030204" pitchFamily="49" charset="0"/>
              </a:rPr>
              <a:t>"Addition: "</a:t>
            </a:r>
            <a:r>
              <a:rPr lang="en-IN" sz="1200" b="0" i="0" dirty="0">
                <a:solidFill>
                  <a:srgbClr val="ABB2BF"/>
                </a:solidFill>
                <a:effectLst/>
                <a:highlight>
                  <a:srgbClr val="282C34"/>
                </a:highlight>
                <a:latin typeface="Consolas" panose="020B0609020204030204" pitchFamily="49" charset="0"/>
              </a:rPr>
              <a:t>, a) print(</a:t>
            </a:r>
            <a:r>
              <a:rPr lang="en-IN" sz="1200" b="0" i="0" dirty="0">
                <a:solidFill>
                  <a:srgbClr val="98C379"/>
                </a:solidFill>
                <a:effectLst/>
                <a:latin typeface="Consolas" panose="020B0609020204030204" pitchFamily="49" charset="0"/>
              </a:rPr>
              <a:t>"Subtraction: "</a:t>
            </a:r>
            <a:r>
              <a:rPr lang="en-IN" sz="1200" b="0" i="0" dirty="0">
                <a:solidFill>
                  <a:srgbClr val="ABB2BF"/>
                </a:solidFill>
                <a:effectLst/>
                <a:highlight>
                  <a:srgbClr val="282C34"/>
                </a:highlight>
                <a:latin typeface="Consolas" panose="020B0609020204030204" pitchFamily="49" charset="0"/>
              </a:rPr>
              <a:t>, b) print(</a:t>
            </a:r>
            <a:r>
              <a:rPr lang="en-IN" sz="1200" b="0" i="0" dirty="0">
                <a:solidFill>
                  <a:srgbClr val="98C379"/>
                </a:solidFill>
                <a:effectLst/>
                <a:latin typeface="Consolas" panose="020B0609020204030204" pitchFamily="49" charset="0"/>
              </a:rPr>
              <a:t>"Multiplication: "</a:t>
            </a:r>
            <a:r>
              <a:rPr lang="en-IN" sz="1200" b="0" i="0" dirty="0">
                <a:solidFill>
                  <a:srgbClr val="ABB2BF"/>
                </a:solidFill>
                <a:effectLst/>
                <a:highlight>
                  <a:srgbClr val="282C34"/>
                </a:highlight>
                <a:latin typeface="Consolas" panose="020B0609020204030204" pitchFamily="49" charset="0"/>
              </a:rPr>
              <a:t>, c) print(</a:t>
            </a:r>
            <a:r>
              <a:rPr lang="en-IN" sz="1200" b="0" i="0" dirty="0">
                <a:solidFill>
                  <a:srgbClr val="98C379"/>
                </a:solidFill>
                <a:effectLst/>
                <a:latin typeface="Consolas" panose="020B0609020204030204" pitchFamily="49" charset="0"/>
              </a:rPr>
              <a:t>"Division: "</a:t>
            </a:r>
            <a:r>
              <a:rPr lang="en-IN" sz="1200" b="0" i="0" dirty="0">
                <a:solidFill>
                  <a:srgbClr val="ABB2BF"/>
                </a:solidFill>
                <a:effectLst/>
                <a:highlight>
                  <a:srgbClr val="282C34"/>
                </a:highlight>
                <a:latin typeface="Consolas" panose="020B0609020204030204" pitchFamily="49" charset="0"/>
              </a:rPr>
              <a:t>, d)</a:t>
            </a:r>
            <a:endParaRPr lang="en-IN" sz="1200" dirty="0"/>
          </a:p>
        </p:txBody>
      </p:sp>
    </p:spTree>
    <p:extLst>
      <p:ext uri="{BB962C8B-B14F-4D97-AF65-F5344CB8AC3E}">
        <p14:creationId xmlns:p14="http://schemas.microsoft.com/office/powerpoint/2010/main" val="3353950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a:solidFill>
            <a:schemeClr val="bg2"/>
          </a:solidFill>
        </p:spPr>
        <p:txBody>
          <a:bodyPr>
            <a:normAutofit/>
          </a:bodyPr>
          <a:lstStyle/>
          <a:p>
            <a:pPr marL="0" indent="0" algn="ctr">
              <a:buNone/>
            </a:pPr>
            <a:r>
              <a:rPr lang="en-IN" sz="3200" b="1" u="sng" dirty="0">
                <a:solidFill>
                  <a:schemeClr val="accent2">
                    <a:lumMod val="75000"/>
                  </a:schemeClr>
                </a:solidFill>
              </a:rPr>
              <a:t>Functions</a:t>
            </a:r>
            <a:endParaRPr lang="en-IN" sz="4200" b="1" u="sng" dirty="0">
              <a:solidFill>
                <a:schemeClr val="accent2">
                  <a:lumMod val="75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a:p>
            <a:pPr marL="0" indent="0" algn="l" rtl="0">
              <a:buNone/>
            </a:pPr>
            <a:endParaRPr lang="en-US" sz="2200" dirty="0">
              <a:solidFill>
                <a:schemeClr val="accent1">
                  <a:lumMod val="50000"/>
                </a:schemeClr>
              </a:solidFill>
            </a:endParaRPr>
          </a:p>
        </p:txBody>
      </p:sp>
      <p:sp>
        <p:nvSpPr>
          <p:cNvPr id="5" name="Rectangle 4">
            <a:extLst>
              <a:ext uri="{FF2B5EF4-FFF2-40B4-BE49-F238E27FC236}">
                <a16:creationId xmlns:a16="http://schemas.microsoft.com/office/drawing/2014/main" id="{F38C761A-4B03-46B1-2B9C-B0B11CF2C128}"/>
              </a:ext>
            </a:extLst>
          </p:cNvPr>
          <p:cNvSpPr/>
          <p:nvPr/>
        </p:nvSpPr>
        <p:spPr>
          <a:xfrm>
            <a:off x="2" y="774439"/>
            <a:ext cx="5940486" cy="607422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2000" dirty="0">
                <a:solidFill>
                  <a:schemeClr val="accent1">
                    <a:lumMod val="50000"/>
                  </a:schemeClr>
                </a:solidFill>
              </a:rPr>
              <a:t>Now, look how the function implementation does it,</a:t>
            </a:r>
          </a:p>
          <a:p>
            <a:pPr>
              <a:lnSpc>
                <a:spcPct val="90000"/>
              </a:lnSpc>
              <a:spcBef>
                <a:spcPts val="1000"/>
              </a:spcBef>
            </a:pPr>
            <a:r>
              <a:rPr lang="en-US" sz="2000" dirty="0">
                <a:solidFill>
                  <a:schemeClr val="accent1">
                    <a:lumMod val="50000"/>
                  </a:schemeClr>
                </a:solidFill>
              </a:rPr>
              <a:t>function printSquare(num):</a:t>
            </a:r>
          </a:p>
          <a:p>
            <a:pPr>
              <a:lnSpc>
                <a:spcPct val="90000"/>
              </a:lnSpc>
              <a:spcBef>
                <a:spcPts val="1000"/>
              </a:spcBef>
            </a:pPr>
            <a:r>
              <a:rPr lang="en-US" sz="2000" dirty="0">
                <a:solidFill>
                  <a:schemeClr val="accent1">
                    <a:lumMod val="50000"/>
                  </a:schemeClr>
                </a:solidFill>
              </a:rPr>
              <a:t>y=num**2 </a:t>
            </a:r>
          </a:p>
          <a:p>
            <a:pPr>
              <a:lnSpc>
                <a:spcPct val="90000"/>
              </a:lnSpc>
              <a:spcBef>
                <a:spcPts val="1000"/>
              </a:spcBef>
            </a:pPr>
            <a:r>
              <a:rPr lang="en-US" sz="2000" dirty="0">
                <a:solidFill>
                  <a:schemeClr val="accent1">
                    <a:lumMod val="50000"/>
                  </a:schemeClr>
                </a:solidFill>
              </a:rPr>
              <a:t>print(y) </a:t>
            </a:r>
          </a:p>
          <a:p>
            <a:pPr>
              <a:lnSpc>
                <a:spcPct val="90000"/>
              </a:lnSpc>
              <a:spcBef>
                <a:spcPts val="1000"/>
              </a:spcBef>
            </a:pPr>
            <a:r>
              <a:rPr lang="en-US" sz="2000" dirty="0">
                <a:solidFill>
                  <a:schemeClr val="accent1">
                    <a:lumMod val="50000"/>
                  </a:schemeClr>
                </a:solidFill>
              </a:rPr>
              <a:t>printSquare(15)</a:t>
            </a:r>
          </a:p>
          <a:p>
            <a:pPr>
              <a:lnSpc>
                <a:spcPct val="90000"/>
              </a:lnSpc>
              <a:spcBef>
                <a:spcPts val="1000"/>
              </a:spcBef>
            </a:pPr>
            <a:r>
              <a:rPr lang="en-US" sz="2000" dirty="0">
                <a:solidFill>
                  <a:schemeClr val="accent1">
                    <a:lumMod val="50000"/>
                  </a:schemeClr>
                </a:solidFill>
              </a:rPr>
              <a:t>printSquare(16)</a:t>
            </a:r>
          </a:p>
          <a:p>
            <a:pPr>
              <a:lnSpc>
                <a:spcPct val="90000"/>
              </a:lnSpc>
              <a:spcBef>
                <a:spcPts val="1000"/>
              </a:spcBef>
            </a:pPr>
            <a:r>
              <a:rPr lang="en-US" sz="2000" dirty="0">
                <a:solidFill>
                  <a:schemeClr val="accent1">
                    <a:lumMod val="50000"/>
                  </a:schemeClr>
                </a:solidFill>
              </a:rPr>
              <a:t>printSquare(17)</a:t>
            </a:r>
          </a:p>
          <a:p>
            <a:pPr>
              <a:lnSpc>
                <a:spcPct val="90000"/>
              </a:lnSpc>
              <a:spcBef>
                <a:spcPts val="1000"/>
              </a:spcBef>
            </a:pPr>
            <a:r>
              <a:rPr lang="en-US" sz="2000" dirty="0">
                <a:solidFill>
                  <a:schemeClr val="accent1">
                    <a:lumMod val="50000"/>
                  </a:schemeClr>
                </a:solidFill>
              </a:rPr>
              <a:t>printSquare(78)</a:t>
            </a:r>
          </a:p>
          <a:p>
            <a:pPr>
              <a:lnSpc>
                <a:spcPct val="90000"/>
              </a:lnSpc>
              <a:spcBef>
                <a:spcPts val="1000"/>
              </a:spcBef>
            </a:pPr>
            <a:r>
              <a:rPr lang="en-US" sz="2000" dirty="0">
                <a:solidFill>
                  <a:schemeClr val="accent1">
                    <a:lumMod val="50000"/>
                  </a:schemeClr>
                </a:solidFill>
              </a:rPr>
              <a:t>The code without function has redundancy, is hard to change and is not easily understandable. However, the function code is easy to grasp, easy to change, fast to grow and easy to understand. And this was just for a simple square function, you can imagine how much python functions help in coding complex logics.</a:t>
            </a: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p:txBody>
      </p:sp>
      <p:sp>
        <p:nvSpPr>
          <p:cNvPr id="13" name="Rectangle 12">
            <a:extLst>
              <a:ext uri="{FF2B5EF4-FFF2-40B4-BE49-F238E27FC236}">
                <a16:creationId xmlns:a16="http://schemas.microsoft.com/office/drawing/2014/main" id="{F83C271A-768E-F241-FBBA-C69643F1BD44}"/>
              </a:ext>
            </a:extLst>
          </p:cNvPr>
          <p:cNvSpPr/>
          <p:nvPr/>
        </p:nvSpPr>
        <p:spPr>
          <a:xfrm>
            <a:off x="5940488" y="774439"/>
            <a:ext cx="6251511" cy="60648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2000" dirty="0">
                <a:solidFill>
                  <a:schemeClr val="accent1">
                    <a:lumMod val="50000"/>
                  </a:schemeClr>
                </a:solidFill>
              </a:rPr>
              <a:t>Using the input with function:</a:t>
            </a:r>
          </a:p>
          <a:p>
            <a:pPr>
              <a:lnSpc>
                <a:spcPct val="90000"/>
              </a:lnSpc>
              <a:spcBef>
                <a:spcPts val="1000"/>
              </a:spcBef>
            </a:pPr>
            <a:r>
              <a:rPr lang="en-US" sz="2000" dirty="0">
                <a:solidFill>
                  <a:schemeClr val="accent1">
                    <a:lumMod val="50000"/>
                  </a:schemeClr>
                </a:solidFill>
              </a:rPr>
              <a:t>num=int(input("enter your number: "))</a:t>
            </a:r>
          </a:p>
          <a:p>
            <a:pPr>
              <a:lnSpc>
                <a:spcPct val="90000"/>
              </a:lnSpc>
              <a:spcBef>
                <a:spcPts val="1000"/>
              </a:spcBef>
            </a:pPr>
            <a:r>
              <a:rPr lang="en-US" sz="2000" dirty="0">
                <a:solidFill>
                  <a:schemeClr val="accent1">
                    <a:lumMod val="50000"/>
                  </a:schemeClr>
                </a:solidFill>
              </a:rPr>
              <a:t>num1=int(input("enter your number: "))</a:t>
            </a:r>
          </a:p>
          <a:p>
            <a:pPr>
              <a:lnSpc>
                <a:spcPct val="90000"/>
              </a:lnSpc>
              <a:spcBef>
                <a:spcPts val="1000"/>
              </a:spcBef>
            </a:pPr>
            <a:r>
              <a:rPr lang="en-US" sz="2000" dirty="0">
                <a:solidFill>
                  <a:schemeClr val="accent1">
                    <a:lumMod val="50000"/>
                  </a:schemeClr>
                </a:solidFill>
              </a:rPr>
              <a:t>num2=int(input("enter your number: "))</a:t>
            </a:r>
          </a:p>
          <a:p>
            <a:pPr>
              <a:lnSpc>
                <a:spcPct val="90000"/>
              </a:lnSpc>
              <a:spcBef>
                <a:spcPts val="1000"/>
              </a:spcBef>
            </a:pPr>
            <a:r>
              <a:rPr lang="en-US" sz="2000" dirty="0">
                <a:solidFill>
                  <a:schemeClr val="accent1">
                    <a:lumMod val="50000"/>
                  </a:schemeClr>
                </a:solidFill>
              </a:rPr>
              <a:t>num3=int(input("enter your number: "))</a:t>
            </a:r>
          </a:p>
          <a:p>
            <a:pPr>
              <a:lnSpc>
                <a:spcPct val="90000"/>
              </a:lnSpc>
              <a:spcBef>
                <a:spcPts val="1000"/>
              </a:spcBef>
            </a:pPr>
            <a:r>
              <a:rPr lang="en-US" sz="2000" dirty="0">
                <a:solidFill>
                  <a:schemeClr val="accent1">
                    <a:lumMod val="50000"/>
                  </a:schemeClr>
                </a:solidFill>
              </a:rPr>
              <a:t>printSquare(num)</a:t>
            </a:r>
          </a:p>
          <a:p>
            <a:pPr>
              <a:lnSpc>
                <a:spcPct val="90000"/>
              </a:lnSpc>
              <a:spcBef>
                <a:spcPts val="1000"/>
              </a:spcBef>
            </a:pPr>
            <a:r>
              <a:rPr lang="en-US" sz="2000" dirty="0">
                <a:solidFill>
                  <a:schemeClr val="accent1">
                    <a:lumMod val="50000"/>
                  </a:schemeClr>
                </a:solidFill>
              </a:rPr>
              <a:t>printSquare(num1)</a:t>
            </a:r>
          </a:p>
          <a:p>
            <a:pPr>
              <a:lnSpc>
                <a:spcPct val="90000"/>
              </a:lnSpc>
              <a:spcBef>
                <a:spcPts val="1000"/>
              </a:spcBef>
            </a:pPr>
            <a:r>
              <a:rPr lang="en-US" sz="2000" dirty="0">
                <a:solidFill>
                  <a:schemeClr val="accent1">
                    <a:lumMod val="50000"/>
                  </a:schemeClr>
                </a:solidFill>
              </a:rPr>
              <a:t>printSquare(num2)</a:t>
            </a:r>
          </a:p>
          <a:p>
            <a:pPr>
              <a:lnSpc>
                <a:spcPct val="90000"/>
              </a:lnSpc>
              <a:spcBef>
                <a:spcPts val="1000"/>
              </a:spcBef>
            </a:pPr>
            <a:r>
              <a:rPr lang="en-US" sz="2000" dirty="0">
                <a:solidFill>
                  <a:schemeClr val="accent1">
                    <a:lumMod val="50000"/>
                  </a:schemeClr>
                </a:solidFill>
              </a:rPr>
              <a:t>printSquare(num3)</a:t>
            </a: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a:p>
            <a:pPr>
              <a:lnSpc>
                <a:spcPct val="90000"/>
              </a:lnSpc>
              <a:spcBef>
                <a:spcPts val="1000"/>
              </a:spcBef>
            </a:pPr>
            <a:endParaRPr lang="en-US" sz="2000" dirty="0">
              <a:solidFill>
                <a:schemeClr val="accent1">
                  <a:lumMod val="50000"/>
                </a:schemeClr>
              </a:solidFill>
            </a:endParaRPr>
          </a:p>
        </p:txBody>
      </p:sp>
      <p:sp>
        <p:nvSpPr>
          <p:cNvPr id="16" name="Rectangle 15">
            <a:extLst>
              <a:ext uri="{FF2B5EF4-FFF2-40B4-BE49-F238E27FC236}">
                <a16:creationId xmlns:a16="http://schemas.microsoft.com/office/drawing/2014/main" id="{D505FDA4-4F82-D0BB-21CA-408717334129}"/>
              </a:ext>
            </a:extLst>
          </p:cNvPr>
          <p:cNvSpPr/>
          <p:nvPr/>
        </p:nvSpPr>
        <p:spPr>
          <a:xfrm>
            <a:off x="8658808" y="3429000"/>
            <a:ext cx="3533190" cy="341033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accent1">
                    <a:lumMod val="50000"/>
                  </a:schemeClr>
                </a:solidFill>
              </a:rPr>
              <a:t>Python range() function returns a sequence of numbers, in a given range. The most common use of it is to iterate sequences on a sequence of numbers using loops.</a:t>
            </a:r>
          </a:p>
          <a:p>
            <a:pPr algn="ctr"/>
            <a:endParaRPr lang="en-IN" sz="2000" dirty="0">
              <a:solidFill>
                <a:schemeClr val="accent1">
                  <a:lumMod val="50000"/>
                </a:schemeClr>
              </a:solidFill>
            </a:endParaRPr>
          </a:p>
          <a:p>
            <a:pPr algn="ctr"/>
            <a:r>
              <a:rPr lang="en-IN" sz="2000" dirty="0">
                <a:solidFill>
                  <a:schemeClr val="accent1">
                    <a:lumMod val="50000"/>
                  </a:schemeClr>
                </a:solidFill>
              </a:rPr>
              <a:t>for i in range(8):</a:t>
            </a:r>
          </a:p>
          <a:p>
            <a:pPr algn="ctr"/>
            <a:r>
              <a:rPr lang="en-IN" sz="2000" dirty="0">
                <a:solidFill>
                  <a:schemeClr val="accent1">
                    <a:lumMod val="50000"/>
                  </a:schemeClr>
                </a:solidFill>
              </a:rPr>
              <a:t>	print(i, end=" ")</a:t>
            </a:r>
          </a:p>
          <a:p>
            <a:pPr algn="ctr"/>
            <a:r>
              <a:rPr lang="en-IN" sz="2000" dirty="0">
                <a:solidFill>
                  <a:schemeClr val="accent1">
                    <a:lumMod val="50000"/>
                  </a:schemeClr>
                </a:solidFill>
              </a:rPr>
              <a:t>print()</a:t>
            </a:r>
          </a:p>
          <a:p>
            <a:pPr algn="ctr"/>
            <a:endParaRPr lang="en-IN" sz="2000" dirty="0">
              <a:solidFill>
                <a:schemeClr val="accent1">
                  <a:lumMod val="50000"/>
                </a:schemeClr>
              </a:solidFill>
            </a:endParaRPr>
          </a:p>
        </p:txBody>
      </p:sp>
    </p:spTree>
    <p:extLst>
      <p:ext uri="{BB962C8B-B14F-4D97-AF65-F5344CB8AC3E}">
        <p14:creationId xmlns:p14="http://schemas.microsoft.com/office/powerpoint/2010/main" val="1979806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a:solidFill>
            <a:schemeClr val="bg2"/>
          </a:solidFill>
        </p:spPr>
        <p:txBody>
          <a:bodyPr>
            <a:normAutofit/>
          </a:bodyPr>
          <a:lstStyle/>
          <a:p>
            <a:pPr marL="0" indent="0" algn="ctr">
              <a:buNone/>
            </a:pPr>
            <a:r>
              <a:rPr lang="en-IN" b="1" u="sng" dirty="0">
                <a:solidFill>
                  <a:schemeClr val="accent2">
                    <a:lumMod val="75000"/>
                  </a:schemeClr>
                </a:solidFill>
              </a:rPr>
              <a:t>Functions</a:t>
            </a:r>
            <a:endParaRPr lang="en-IN" sz="4200" b="1" u="sng" dirty="0">
              <a:solidFill>
                <a:schemeClr val="accent2">
                  <a:lumMod val="75000"/>
                </a:schemeClr>
              </a:solidFill>
            </a:endParaRPr>
          </a:p>
          <a:p>
            <a:pPr marL="0" indent="0">
              <a:buNone/>
            </a:pPr>
            <a:r>
              <a:rPr lang="en-US" sz="2000" b="1" u="sng" dirty="0">
                <a:solidFill>
                  <a:schemeClr val="accent2">
                    <a:lumMod val="75000"/>
                  </a:schemeClr>
                </a:solidFill>
              </a:rPr>
              <a:t>Type &amp; Description</a:t>
            </a:r>
          </a:p>
          <a:p>
            <a:pPr>
              <a:buFont typeface="Wingdings" panose="05000000000000000000" pitchFamily="2" charset="2"/>
              <a:buChar char="Ø"/>
            </a:pPr>
            <a:r>
              <a:rPr lang="en-US" sz="2000" b="1" dirty="0">
                <a:solidFill>
                  <a:schemeClr val="accent1">
                    <a:lumMod val="50000"/>
                  </a:schemeClr>
                </a:solidFill>
              </a:rPr>
              <a:t>Built-in functions: </a:t>
            </a:r>
            <a:r>
              <a:rPr lang="en-US" sz="2000" dirty="0">
                <a:solidFill>
                  <a:schemeClr val="accent1">
                    <a:lumMod val="50000"/>
                  </a:schemeClr>
                </a:solidFill>
              </a:rPr>
              <a:t>Python's standard library includes number of built-in functions. Some of Python's built-in functions are print(), int(), </a:t>
            </a:r>
            <a:r>
              <a:rPr lang="en-US" sz="2000" dirty="0" err="1">
                <a:solidFill>
                  <a:schemeClr val="accent1">
                    <a:lumMod val="50000"/>
                  </a:schemeClr>
                </a:solidFill>
              </a:rPr>
              <a:t>len</a:t>
            </a:r>
            <a:r>
              <a:rPr lang="en-US" sz="2000" dirty="0">
                <a:solidFill>
                  <a:schemeClr val="accent1">
                    <a:lumMod val="50000"/>
                  </a:schemeClr>
                </a:solidFill>
              </a:rPr>
              <a:t>(), sum(), etc. These functions are always available, as they are loaded into computer's memory as soon as you start Python interpreter. </a:t>
            </a:r>
            <a:r>
              <a:rPr lang="en-US" sz="2000" dirty="0">
                <a:solidFill>
                  <a:schemeClr val="accent1">
                    <a:lumMod val="50000"/>
                  </a:schemeClr>
                </a:solidFill>
                <a:hlinkClick r:id="rId2"/>
              </a:rPr>
              <a:t>https://www.w3schools.com/python/python_ref_functions.asp</a:t>
            </a:r>
            <a:endParaRPr lang="en-US" sz="2000" dirty="0">
              <a:solidFill>
                <a:schemeClr val="accent1">
                  <a:lumMod val="50000"/>
                </a:schemeClr>
              </a:solidFill>
            </a:endParaRPr>
          </a:p>
          <a:p>
            <a:pPr>
              <a:buFont typeface="Wingdings" panose="05000000000000000000" pitchFamily="2" charset="2"/>
              <a:buChar char="Ø"/>
            </a:pPr>
            <a:r>
              <a:rPr lang="en-IN" sz="2000" b="1" dirty="0">
                <a:solidFill>
                  <a:schemeClr val="accent1">
                    <a:lumMod val="50000"/>
                  </a:schemeClr>
                </a:solidFill>
              </a:rPr>
              <a:t>User-defined functions: </a:t>
            </a:r>
            <a:r>
              <a:rPr lang="en-US" sz="2000" dirty="0">
                <a:solidFill>
                  <a:schemeClr val="accent1">
                    <a:lumMod val="50000"/>
                  </a:schemeClr>
                </a:solidFill>
              </a:rPr>
              <a:t>In addition to the built-in functions and functions in the built-in modules, you can also create your own functions. These functions are called user-defined functions.</a:t>
            </a:r>
          </a:p>
          <a:p>
            <a:pPr marL="0" indent="0">
              <a:buNone/>
            </a:pPr>
            <a:endParaRPr lang="en-US" sz="2000" b="1" u="sng" dirty="0">
              <a:solidFill>
                <a:schemeClr val="accent2">
                  <a:lumMod val="75000"/>
                </a:schemeClr>
              </a:solidFill>
            </a:endParaRPr>
          </a:p>
          <a:p>
            <a:pPr marL="0" indent="0">
              <a:buNone/>
            </a:pPr>
            <a:r>
              <a:rPr lang="en-US" sz="2000" b="1" u="sng" dirty="0">
                <a:solidFill>
                  <a:schemeClr val="accent2">
                    <a:lumMod val="75000"/>
                  </a:schemeClr>
                </a:solidFill>
              </a:rPr>
              <a:t>Types of arguments: </a:t>
            </a:r>
            <a:r>
              <a:rPr lang="en-US" sz="2000" dirty="0">
                <a:solidFill>
                  <a:schemeClr val="accent1">
                    <a:lumMod val="50000"/>
                  </a:schemeClr>
                </a:solidFill>
              </a:rPr>
              <a:t>Function arguments are the values or variables passed into a function when it is called. These parameters act as placeholders for the data that will be passed to the function when it is called. When the function is called, value to each of the formal arguments must be provided. Those are called actual arguments.</a:t>
            </a:r>
            <a:endParaRPr lang="en-US" sz="2000" b="1" u="sng" dirty="0">
              <a:solidFill>
                <a:schemeClr val="accent2">
                  <a:lumMod val="75000"/>
                </a:schemeClr>
              </a:solidFill>
            </a:endParaRPr>
          </a:p>
          <a:p>
            <a:pPr>
              <a:buFont typeface="Wingdings" panose="05000000000000000000" pitchFamily="2" charset="2"/>
              <a:buChar char="Ø"/>
            </a:pPr>
            <a:r>
              <a:rPr lang="en-US" sz="2000" b="1" dirty="0">
                <a:solidFill>
                  <a:schemeClr val="accent1">
                    <a:lumMod val="50000"/>
                  </a:schemeClr>
                </a:solidFill>
              </a:rPr>
              <a:t>Positional arguments: </a:t>
            </a:r>
            <a:r>
              <a:rPr lang="en-US" sz="2000" dirty="0">
                <a:solidFill>
                  <a:schemeClr val="accent1">
                    <a:lumMod val="50000"/>
                  </a:schemeClr>
                </a:solidFill>
              </a:rPr>
              <a:t>These are passed to functions in the same order as the parameters are defined.</a:t>
            </a:r>
          </a:p>
          <a:p>
            <a:pPr>
              <a:buFont typeface="Wingdings" panose="05000000000000000000" pitchFamily="2" charset="2"/>
              <a:buChar char="Ø"/>
            </a:pPr>
            <a:r>
              <a:rPr lang="en-US" sz="2000" b="1" dirty="0">
                <a:solidFill>
                  <a:schemeClr val="accent1">
                    <a:lumMod val="50000"/>
                  </a:schemeClr>
                </a:solidFill>
              </a:rPr>
              <a:t>Keyword arguments: </a:t>
            </a:r>
            <a:r>
              <a:rPr lang="en-US" sz="2000" dirty="0">
                <a:solidFill>
                  <a:schemeClr val="accent1">
                    <a:lumMod val="50000"/>
                  </a:schemeClr>
                </a:solidFill>
              </a:rPr>
              <a:t>These are passed with the parameter name, allowing them to be in any order.</a:t>
            </a:r>
          </a:p>
          <a:p>
            <a:pPr>
              <a:buFont typeface="Wingdings" panose="05000000000000000000" pitchFamily="2" charset="2"/>
              <a:buChar char="Ø"/>
            </a:pPr>
            <a:r>
              <a:rPr lang="en-US" sz="2000" b="1" dirty="0">
                <a:solidFill>
                  <a:schemeClr val="accent1">
                    <a:lumMod val="50000"/>
                  </a:schemeClr>
                </a:solidFill>
              </a:rPr>
              <a:t>Default arguments: </a:t>
            </a:r>
            <a:r>
              <a:rPr lang="en-US" sz="2000" dirty="0">
                <a:solidFill>
                  <a:schemeClr val="accent1">
                    <a:lumMod val="50000"/>
                  </a:schemeClr>
                </a:solidFill>
              </a:rPr>
              <a:t>These have a default value if no argument is provided.</a:t>
            </a:r>
          </a:p>
          <a:p>
            <a:pPr>
              <a:buFont typeface="Wingdings" panose="05000000000000000000" pitchFamily="2" charset="2"/>
              <a:buChar char="Ø"/>
            </a:pPr>
            <a:r>
              <a:rPr lang="en-US" sz="2000" b="1" dirty="0">
                <a:solidFill>
                  <a:schemeClr val="accent1">
                    <a:lumMod val="50000"/>
                  </a:schemeClr>
                </a:solidFill>
              </a:rPr>
              <a:t>Variable-length arguments: </a:t>
            </a:r>
            <a:r>
              <a:rPr lang="en-US" sz="2000" dirty="0">
                <a:solidFill>
                  <a:schemeClr val="accent1">
                    <a:lumMod val="50000"/>
                  </a:schemeClr>
                </a:solidFill>
              </a:rPr>
              <a:t>These allow passing an arbitrary number of arguments, using *args for positional and **kwargs for keyword arguments.</a:t>
            </a:r>
          </a:p>
        </p:txBody>
      </p:sp>
    </p:spTree>
    <p:extLst>
      <p:ext uri="{BB962C8B-B14F-4D97-AF65-F5344CB8AC3E}">
        <p14:creationId xmlns:p14="http://schemas.microsoft.com/office/powerpoint/2010/main" val="2327613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fontScale="92500" lnSpcReduction="10000"/>
          </a:bodyPr>
          <a:lstStyle/>
          <a:p>
            <a:pPr marL="0" indent="0" algn="ctr">
              <a:buNone/>
            </a:pPr>
            <a:r>
              <a:rPr lang="en-IN" sz="3200" b="1" u="sng" dirty="0">
                <a:solidFill>
                  <a:schemeClr val="accent2">
                    <a:lumMod val="75000"/>
                  </a:schemeClr>
                </a:solidFill>
              </a:rPr>
              <a:t>Functions</a:t>
            </a:r>
            <a:endParaRPr lang="en-IN" sz="4200" b="1" u="sng" dirty="0">
              <a:solidFill>
                <a:schemeClr val="accent2">
                  <a:lumMod val="75000"/>
                </a:schemeClr>
              </a:solidFill>
            </a:endParaRPr>
          </a:p>
          <a:p>
            <a:pPr marL="0" indent="0">
              <a:buNone/>
            </a:pPr>
            <a:r>
              <a:rPr lang="en-US" sz="2400" b="1" u="sng" dirty="0">
                <a:solidFill>
                  <a:schemeClr val="accent2">
                    <a:lumMod val="75000"/>
                  </a:schemeClr>
                </a:solidFill>
              </a:rPr>
              <a:t>Advantage of Functions</a:t>
            </a:r>
          </a:p>
          <a:p>
            <a:pPr algn="l" rtl="0">
              <a:buFont typeface="+mj-lt"/>
              <a:buAutoNum type="arabicPeriod"/>
            </a:pPr>
            <a:r>
              <a:rPr lang="en-US" sz="2000" b="1" u="sng" dirty="0">
                <a:solidFill>
                  <a:schemeClr val="accent2">
                    <a:lumMod val="75000"/>
                  </a:schemeClr>
                </a:solidFill>
              </a:rPr>
              <a:t>Code Reuse</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Functions allow you to encapsulate a set of related statements into a reusable block of code. This promotes code reuse, as you can call the same function multiple times throughout your program, rather than repeating the same logic in multiple places. </a:t>
            </a:r>
          </a:p>
          <a:p>
            <a:pPr algn="l" rtl="0">
              <a:buFont typeface="+mj-lt"/>
              <a:buAutoNum type="arabicPeriod"/>
            </a:pPr>
            <a:r>
              <a:rPr lang="en-US" sz="2000" b="1" u="sng" dirty="0">
                <a:solidFill>
                  <a:schemeClr val="accent2">
                    <a:lumMod val="75000"/>
                  </a:schemeClr>
                </a:solidFill>
              </a:rPr>
              <a:t>Modularity</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By breaking your code into smaller, well-defined functions, you can improve the modularity and organization of your programs. This makes your code easier to understand, debug, and maintain.</a:t>
            </a:r>
          </a:p>
          <a:p>
            <a:pPr algn="l" rtl="0">
              <a:buFont typeface="+mj-lt"/>
              <a:buAutoNum type="arabicPeriod"/>
            </a:pPr>
            <a:r>
              <a:rPr lang="en-US" sz="2000" b="1" u="sng" dirty="0">
                <a:solidFill>
                  <a:schemeClr val="accent2">
                    <a:lumMod val="75000"/>
                  </a:schemeClr>
                </a:solidFill>
              </a:rPr>
              <a:t>Abstraction</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Functions provide a layer of abstraction, hiding the implementation details from the caller. This allows you to change the internal workings of a function without affecting the code that calls it, as long as the function's interface remains the same.</a:t>
            </a:r>
          </a:p>
          <a:p>
            <a:pPr algn="l" rtl="0">
              <a:buFont typeface="+mj-lt"/>
              <a:buAutoNum type="arabicPeriod"/>
            </a:pPr>
            <a:r>
              <a:rPr lang="en-US" sz="2000" b="1" u="sng" dirty="0">
                <a:solidFill>
                  <a:schemeClr val="accent2">
                    <a:lumMod val="75000"/>
                  </a:schemeClr>
                </a:solidFill>
              </a:rPr>
              <a:t>Parameterization</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Functions can accept arguments (parameters) that allow you to make them more generic and versatile. This enables you to write functions that can operate on a wide range of input data, rather than being limited to a specific set of values.</a:t>
            </a:r>
          </a:p>
          <a:p>
            <a:pPr algn="l" rtl="0">
              <a:buFont typeface="+mj-lt"/>
              <a:buAutoNum type="arabicPeriod"/>
            </a:pPr>
            <a:r>
              <a:rPr lang="en-US" sz="2000" b="1" u="sng" dirty="0">
                <a:solidFill>
                  <a:schemeClr val="accent2">
                    <a:lumMod val="75000"/>
                  </a:schemeClr>
                </a:solidFill>
              </a:rPr>
              <a:t>Readability and Testability</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Well-named and well-documented functions can significantly improve the readability and understandability of your code. Additionally, the ability to isolate and test individual functions makes it easier to ensure the correctness of your program.</a:t>
            </a:r>
          </a:p>
          <a:p>
            <a:pPr algn="l" rtl="0">
              <a:buFont typeface="+mj-lt"/>
              <a:buAutoNum type="arabicPeriod"/>
            </a:pPr>
            <a:r>
              <a:rPr lang="en-US" sz="2000" b="1" u="sng" dirty="0">
                <a:solidFill>
                  <a:schemeClr val="accent2">
                    <a:lumMod val="75000"/>
                  </a:schemeClr>
                </a:solidFill>
              </a:rPr>
              <a:t>Decomposition</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Complex problems can be broken down into smaller, more manageable sub-problems, each of which can be implemented as a separate function. This divide-and-conquer approach simplifies the overall design and implementation of your program. (Login page, Landing page, Payment gateway, Logout page)</a:t>
            </a:r>
          </a:p>
          <a:p>
            <a:pPr algn="l" rtl="0">
              <a:buFont typeface="+mj-lt"/>
              <a:buAutoNum type="arabicPeriod"/>
            </a:pPr>
            <a:r>
              <a:rPr lang="en-US" sz="2000" b="1" u="sng" dirty="0">
                <a:solidFill>
                  <a:schemeClr val="accent2">
                    <a:lumMod val="75000"/>
                  </a:schemeClr>
                </a:solidFill>
              </a:rPr>
              <a:t>Scoping and Namespaces</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Functions create their own local namespaces, which help manage variable names and avoid naming conflicts between different parts of your program.</a:t>
            </a:r>
          </a:p>
          <a:p>
            <a:pPr algn="l" rtl="0">
              <a:buFont typeface="+mj-lt"/>
              <a:buAutoNum type="arabicPeriod"/>
            </a:pPr>
            <a:r>
              <a:rPr lang="en-US" sz="2000" b="1" u="sng" dirty="0">
                <a:solidFill>
                  <a:schemeClr val="accent2">
                    <a:lumMod val="75000"/>
                  </a:schemeClr>
                </a:solidFill>
              </a:rPr>
              <a:t>Efficiency</a:t>
            </a:r>
            <a:r>
              <a:rPr lang="en-US" sz="2000" b="0" i="0" dirty="0">
                <a:solidFill>
                  <a:srgbClr val="282829"/>
                </a:solidFill>
                <a:effectLst/>
                <a:highlight>
                  <a:srgbClr val="FFFFFF"/>
                </a:highlight>
                <a:latin typeface="-apple-system"/>
              </a:rPr>
              <a:t>: </a:t>
            </a:r>
            <a:r>
              <a:rPr lang="en-US" sz="2000" dirty="0">
                <a:solidFill>
                  <a:schemeClr val="accent1">
                    <a:lumMod val="50000"/>
                  </a:schemeClr>
                </a:solidFill>
              </a:rPr>
              <a:t>Functions can be optimized and refined independently, without affecting the rest of the program. This can lead to performance improvements in your code.</a:t>
            </a:r>
            <a:endParaRPr lang="en-US" sz="2400" b="1" u="sng" dirty="0">
              <a:solidFill>
                <a:schemeClr val="accent2">
                  <a:lumMod val="75000"/>
                </a:schemeClr>
              </a:solidFill>
            </a:endParaRPr>
          </a:p>
          <a:p>
            <a:pPr>
              <a:buFont typeface="Wingdings" panose="05000000000000000000" pitchFamily="2" charset="2"/>
              <a:buChar char="Ø"/>
            </a:pPr>
            <a:endParaRPr lang="en-US" sz="2000" dirty="0">
              <a:solidFill>
                <a:schemeClr val="accent1">
                  <a:lumMod val="50000"/>
                </a:schemeClr>
              </a:solidFill>
            </a:endParaRPr>
          </a:p>
        </p:txBody>
      </p:sp>
    </p:spTree>
    <p:extLst>
      <p:ext uri="{BB962C8B-B14F-4D97-AF65-F5344CB8AC3E}">
        <p14:creationId xmlns:p14="http://schemas.microsoft.com/office/powerpoint/2010/main" val="1994845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lnSpcReduction="10000"/>
          </a:bodyPr>
          <a:lstStyle/>
          <a:p>
            <a:pPr marL="0" indent="0" algn="ctr">
              <a:buNone/>
            </a:pPr>
            <a:r>
              <a:rPr lang="en-IN" sz="3000" b="1" u="sng" dirty="0">
                <a:solidFill>
                  <a:schemeClr val="accent2">
                    <a:lumMod val="75000"/>
                  </a:schemeClr>
                </a:solidFill>
              </a:rPr>
              <a:t>Functions</a:t>
            </a:r>
          </a:p>
          <a:p>
            <a:pPr marL="0" indent="0" algn="l" rtl="0">
              <a:buNone/>
            </a:pPr>
            <a:r>
              <a:rPr lang="en-IN" sz="2000" b="1" u="sng" dirty="0">
                <a:solidFill>
                  <a:schemeClr val="accent2">
                    <a:lumMod val="75000"/>
                  </a:schemeClr>
                </a:solidFill>
              </a:rPr>
              <a:t>Number of Arguments</a:t>
            </a:r>
          </a:p>
          <a:p>
            <a:pPr>
              <a:buFont typeface="Wingdings" panose="05000000000000000000" pitchFamily="2" charset="2"/>
              <a:buChar char="Ø"/>
            </a:pPr>
            <a:r>
              <a:rPr lang="en-US" sz="2000" dirty="0">
                <a:solidFill>
                  <a:schemeClr val="accent1">
                    <a:lumMod val="50000"/>
                  </a:schemeClr>
                </a:solidFill>
              </a:rPr>
              <a:t>Function must be called with the correct number of arguments. if function expects 2 arguments, you have to call the function with 2 arguments, not more, and not less. If you try to call the function with 3 or 4 arguments, you will get an error.</a:t>
            </a:r>
            <a:endParaRPr lang="en-US" sz="1400" dirty="0"/>
          </a:p>
          <a:p>
            <a:pPr marL="0" indent="0">
              <a:buNone/>
            </a:pPr>
            <a:r>
              <a:rPr lang="en-US" sz="2000" b="1" u="sng" dirty="0">
                <a:solidFill>
                  <a:schemeClr val="accent2">
                    <a:lumMod val="75000"/>
                  </a:schemeClr>
                </a:solidFill>
              </a:rPr>
              <a:t>Ex:</a:t>
            </a:r>
          </a:p>
          <a:p>
            <a:pPr marL="0" indent="0">
              <a:buNone/>
            </a:pPr>
            <a:r>
              <a:rPr lang="en-US" sz="2000" dirty="0">
                <a:solidFill>
                  <a:schemeClr val="accent1">
                    <a:lumMod val="50000"/>
                  </a:schemeClr>
                </a:solidFill>
              </a:rPr>
              <a:t>def my_function (wish , city):</a:t>
            </a:r>
          </a:p>
          <a:p>
            <a:pPr marL="0" indent="0">
              <a:buNone/>
            </a:pPr>
            <a:r>
              <a:rPr lang="en-US" sz="2000" dirty="0">
                <a:solidFill>
                  <a:schemeClr val="accent1">
                    <a:lumMod val="50000"/>
                  </a:schemeClr>
                </a:solidFill>
              </a:rPr>
              <a:t>print(wish + " " + city)</a:t>
            </a:r>
          </a:p>
          <a:p>
            <a:pPr marL="0" indent="0">
              <a:buNone/>
            </a:pPr>
            <a:r>
              <a:rPr lang="en-US" sz="2000" dirty="0">
                <a:solidFill>
                  <a:schemeClr val="accent1">
                    <a:lumMod val="50000"/>
                  </a:schemeClr>
                </a:solidFill>
              </a:rPr>
              <a:t>my_function(“Hello", “Bangalore")</a:t>
            </a:r>
          </a:p>
          <a:p>
            <a:pPr marL="0" indent="0">
              <a:buNone/>
            </a:pPr>
            <a:r>
              <a:rPr lang="en-US" sz="2000" dirty="0">
                <a:solidFill>
                  <a:schemeClr val="accent1">
                    <a:lumMod val="50000"/>
                  </a:schemeClr>
                </a:solidFill>
              </a:rPr>
              <a:t>my_function(“Hey", “Hyderabad")</a:t>
            </a:r>
          </a:p>
          <a:p>
            <a:pPr marL="0" indent="0">
              <a:buNone/>
            </a:pPr>
            <a:r>
              <a:rPr lang="en-US" sz="2000" dirty="0">
                <a:solidFill>
                  <a:schemeClr val="accent1">
                    <a:lumMod val="50000"/>
                  </a:schemeClr>
                </a:solidFill>
              </a:rPr>
              <a:t>my_function(“How you doing", “Pune”)</a:t>
            </a:r>
          </a:p>
          <a:p>
            <a:pPr marL="0" indent="0">
              <a:buNone/>
            </a:pPr>
            <a:endParaRPr lang="en-US" sz="2000" dirty="0">
              <a:solidFill>
                <a:schemeClr val="accent1">
                  <a:lumMod val="50000"/>
                </a:schemeClr>
              </a:solidFill>
            </a:endParaRPr>
          </a:p>
          <a:p>
            <a:pPr marL="0" indent="0">
              <a:buNone/>
            </a:pPr>
            <a:r>
              <a:rPr lang="en-US" sz="2000" b="1" u="sng" dirty="0">
                <a:solidFill>
                  <a:schemeClr val="accent2">
                    <a:lumMod val="75000"/>
                  </a:schemeClr>
                </a:solidFill>
              </a:rPr>
              <a:t>Keyword Arguments</a:t>
            </a:r>
          </a:p>
          <a:p>
            <a:pPr marL="0" indent="0">
              <a:buNone/>
            </a:pPr>
            <a:r>
              <a:rPr lang="en-US" sz="2000" dirty="0">
                <a:solidFill>
                  <a:schemeClr val="accent1">
                    <a:lumMod val="50000"/>
                  </a:schemeClr>
                </a:solidFill>
              </a:rPr>
              <a:t>Arguments with the key = value. This way the order of the arguments does not matter.</a:t>
            </a:r>
          </a:p>
          <a:p>
            <a:pPr marL="0" indent="0">
              <a:buNone/>
            </a:pPr>
            <a:r>
              <a:rPr lang="en-US" sz="2100" b="1" u="sng" dirty="0">
                <a:solidFill>
                  <a:schemeClr val="accent2">
                    <a:lumMod val="75000"/>
                  </a:schemeClr>
                </a:solidFill>
              </a:rPr>
              <a:t>Ex:</a:t>
            </a:r>
          </a:p>
          <a:p>
            <a:pPr marL="0" indent="0">
              <a:buNone/>
            </a:pPr>
            <a:r>
              <a:rPr lang="en-US" sz="2000" dirty="0">
                <a:solidFill>
                  <a:schemeClr val="accent1">
                    <a:lumMod val="50000"/>
                  </a:schemeClr>
                </a:solidFill>
              </a:rPr>
              <a:t>def my_function(player3, player2, player1):</a:t>
            </a:r>
          </a:p>
          <a:p>
            <a:pPr marL="0" indent="0">
              <a:buNone/>
            </a:pPr>
            <a:r>
              <a:rPr lang="en-US" sz="2000" dirty="0">
                <a:solidFill>
                  <a:schemeClr val="accent1">
                    <a:lumMod val="50000"/>
                  </a:schemeClr>
                </a:solidFill>
              </a:rPr>
              <a:t>print(“All rounder of the team is" + player3)</a:t>
            </a:r>
          </a:p>
          <a:p>
            <a:pPr marL="0" indent="0">
              <a:buNone/>
            </a:pPr>
            <a:r>
              <a:rPr lang="en-US" sz="2000" dirty="0">
                <a:solidFill>
                  <a:schemeClr val="accent1">
                    <a:lumMod val="50000"/>
                  </a:schemeClr>
                </a:solidFill>
              </a:rPr>
              <a:t>my_function(player1 = “Sachin", player2 = “Kapil", player3 = “Dhoni")</a:t>
            </a: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C06C836A-D5AA-F168-62AF-9DFF148B93D1}"/>
              </a:ext>
            </a:extLst>
          </p:cNvPr>
          <p:cNvSpPr/>
          <p:nvPr/>
        </p:nvSpPr>
        <p:spPr>
          <a:xfrm>
            <a:off x="6680717" y="1436914"/>
            <a:ext cx="5511283" cy="3247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a:p>
            <a:pPr algn="ctr"/>
            <a:r>
              <a:rPr lang="en-US" dirty="0"/>
              <a:t>def </a:t>
            </a:r>
            <a:r>
              <a:rPr lang="en-US" dirty="0" err="1"/>
              <a:t>compound_interest</a:t>
            </a:r>
            <a:r>
              <a:rPr lang="en-US" dirty="0"/>
              <a:t>(principal, rate, time, n):</a:t>
            </a:r>
          </a:p>
          <a:p>
            <a:pPr algn="ctr"/>
            <a:r>
              <a:rPr lang="en-US" dirty="0"/>
              <a:t>    amount = principal * (1 + rate/n)**(n*time)</a:t>
            </a:r>
          </a:p>
          <a:p>
            <a:pPr algn="ctr"/>
            <a:r>
              <a:rPr lang="en-US" dirty="0"/>
              <a:t>    return amount</a:t>
            </a:r>
          </a:p>
          <a:p>
            <a:pPr algn="ctr"/>
            <a:endParaRPr lang="en-US" dirty="0"/>
          </a:p>
          <a:p>
            <a:pPr algn="ctr"/>
            <a:r>
              <a:rPr lang="en-US" dirty="0"/>
              <a:t>principal = 1000</a:t>
            </a:r>
          </a:p>
          <a:p>
            <a:pPr algn="ctr"/>
            <a:r>
              <a:rPr lang="en-US" dirty="0"/>
              <a:t>rate = 0.05</a:t>
            </a:r>
          </a:p>
          <a:p>
            <a:pPr algn="ctr"/>
            <a:r>
              <a:rPr lang="en-US" dirty="0"/>
              <a:t>time = 10</a:t>
            </a:r>
          </a:p>
          <a:p>
            <a:pPr algn="ctr"/>
            <a:r>
              <a:rPr lang="en-US" dirty="0"/>
              <a:t>n = 12</a:t>
            </a:r>
          </a:p>
          <a:p>
            <a:pPr algn="ctr"/>
            <a:r>
              <a:rPr lang="en-US" dirty="0"/>
              <a:t>amount = </a:t>
            </a:r>
            <a:r>
              <a:rPr lang="en-US" dirty="0" err="1"/>
              <a:t>compound_interest</a:t>
            </a:r>
            <a:r>
              <a:rPr lang="en-US" dirty="0"/>
              <a:t>(principal, rate, time, n)</a:t>
            </a:r>
          </a:p>
          <a:p>
            <a:pPr algn="ctr"/>
            <a:r>
              <a:rPr lang="en-US" dirty="0"/>
              <a:t>print(</a:t>
            </a:r>
            <a:r>
              <a:rPr lang="en-US" dirty="0" err="1"/>
              <a:t>f"Compound</a:t>
            </a:r>
            <a:r>
              <a:rPr lang="en-US" dirty="0"/>
              <a:t> Interest: {amount}")</a:t>
            </a:r>
            <a:endParaRPr lang="en-IN" dirty="0"/>
          </a:p>
        </p:txBody>
      </p:sp>
    </p:spTree>
    <p:extLst>
      <p:ext uri="{BB962C8B-B14F-4D97-AF65-F5344CB8AC3E}">
        <p14:creationId xmlns:p14="http://schemas.microsoft.com/office/powerpoint/2010/main" val="1629201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lnSpcReduction="10000"/>
          </a:bodyPr>
          <a:lstStyle/>
          <a:p>
            <a:pPr marL="0" indent="0" algn="ctr">
              <a:buNone/>
            </a:pPr>
            <a:r>
              <a:rPr lang="en-IN" sz="3000" b="1" u="sng" dirty="0">
                <a:solidFill>
                  <a:schemeClr val="accent2">
                    <a:lumMod val="75000"/>
                  </a:schemeClr>
                </a:solidFill>
              </a:rPr>
              <a:t>Functions</a:t>
            </a:r>
          </a:p>
          <a:p>
            <a:pPr marL="0" indent="0" algn="l" rtl="0">
              <a:buNone/>
            </a:pPr>
            <a:r>
              <a:rPr lang="en-IN" sz="2000" b="1" u="sng" dirty="0">
                <a:solidFill>
                  <a:schemeClr val="accent2">
                    <a:lumMod val="75000"/>
                  </a:schemeClr>
                </a:solidFill>
              </a:rPr>
              <a:t>Default Arguments</a:t>
            </a:r>
          </a:p>
          <a:p>
            <a:pPr>
              <a:buFont typeface="Wingdings" panose="05000000000000000000" pitchFamily="2" charset="2"/>
              <a:buChar char="Ø"/>
            </a:pPr>
            <a:r>
              <a:rPr lang="en-US" sz="2000" dirty="0">
                <a:solidFill>
                  <a:schemeClr val="accent1">
                    <a:lumMod val="50000"/>
                  </a:schemeClr>
                </a:solidFill>
              </a:rPr>
              <a:t>Default argument is an argument that assumes a default value if a value is not provided in the function</a:t>
            </a:r>
          </a:p>
          <a:p>
            <a:pPr marL="0" indent="0">
              <a:buNone/>
            </a:pPr>
            <a:r>
              <a:rPr lang="en-US" sz="2100" b="1" u="sng" dirty="0">
                <a:solidFill>
                  <a:schemeClr val="accent2">
                    <a:lumMod val="75000"/>
                  </a:schemeClr>
                </a:solidFill>
              </a:rPr>
              <a:t>Ex:</a:t>
            </a:r>
          </a:p>
          <a:p>
            <a:pPr marL="0" indent="0">
              <a:buNone/>
            </a:pPr>
            <a:r>
              <a:rPr lang="en-US" sz="2000" dirty="0">
                <a:solidFill>
                  <a:schemeClr val="accent1">
                    <a:lumMod val="50000"/>
                  </a:schemeClr>
                </a:solidFill>
              </a:rPr>
              <a:t>def </a:t>
            </a:r>
            <a:r>
              <a:rPr lang="en-US" sz="2000" dirty="0" err="1">
                <a:solidFill>
                  <a:schemeClr val="accent1">
                    <a:lumMod val="50000"/>
                  </a:schemeClr>
                </a:solidFill>
              </a:rPr>
              <a:t>age_info</a:t>
            </a:r>
            <a:r>
              <a:rPr lang="en-US" sz="2000" dirty="0">
                <a:solidFill>
                  <a:schemeClr val="accent1">
                    <a:lumMod val="50000"/>
                  </a:schemeClr>
                </a:solidFill>
              </a:rPr>
              <a:t>( name, age = 35 ):</a:t>
            </a:r>
          </a:p>
          <a:p>
            <a:pPr marL="0" indent="0">
              <a:buNone/>
            </a:pPr>
            <a:r>
              <a:rPr lang="en-US" sz="2000" dirty="0">
                <a:solidFill>
                  <a:schemeClr val="accent1">
                    <a:lumMod val="50000"/>
                  </a:schemeClr>
                </a:solidFill>
              </a:rPr>
              <a:t>print ("Name: ", name)</a:t>
            </a:r>
          </a:p>
          <a:p>
            <a:pPr marL="0" indent="0">
              <a:buNone/>
            </a:pPr>
            <a:r>
              <a:rPr lang="en-US" sz="2000" dirty="0">
                <a:solidFill>
                  <a:schemeClr val="accent1">
                    <a:lumMod val="50000"/>
                  </a:schemeClr>
                </a:solidFill>
              </a:rPr>
              <a:t>print ("Age ", age)</a:t>
            </a:r>
          </a:p>
          <a:p>
            <a:pPr marL="0" indent="0">
              <a:buNone/>
            </a:pPr>
            <a:r>
              <a:rPr lang="en-US" sz="2000" dirty="0">
                <a:solidFill>
                  <a:schemeClr val="accent1">
                    <a:lumMod val="50000"/>
                  </a:schemeClr>
                </a:solidFill>
              </a:rPr>
              <a:t>return;</a:t>
            </a:r>
          </a:p>
          <a:p>
            <a:pPr marL="0" indent="0">
              <a:buNone/>
            </a:pPr>
            <a:r>
              <a:rPr lang="en-US" sz="2000" dirty="0" err="1">
                <a:solidFill>
                  <a:schemeClr val="accent1">
                    <a:lumMod val="50000"/>
                  </a:schemeClr>
                </a:solidFill>
              </a:rPr>
              <a:t>age_info</a:t>
            </a:r>
            <a:r>
              <a:rPr lang="en-US" sz="2000" dirty="0">
                <a:solidFill>
                  <a:schemeClr val="accent1">
                    <a:lumMod val="50000"/>
                  </a:schemeClr>
                </a:solidFill>
              </a:rPr>
              <a:t>( age=50, name=“Sachin" )</a:t>
            </a:r>
          </a:p>
          <a:p>
            <a:pPr marL="0" indent="0">
              <a:buNone/>
            </a:pPr>
            <a:r>
              <a:rPr lang="en-US" sz="2000" dirty="0" err="1">
                <a:solidFill>
                  <a:schemeClr val="accent1">
                    <a:lumMod val="50000"/>
                  </a:schemeClr>
                </a:solidFill>
              </a:rPr>
              <a:t>age_info</a:t>
            </a:r>
            <a:r>
              <a:rPr lang="en-US" sz="2000" dirty="0">
                <a:solidFill>
                  <a:schemeClr val="accent1">
                    <a:lumMod val="50000"/>
                  </a:schemeClr>
                </a:solidFill>
              </a:rPr>
              <a:t>( name=“Dhoni" )</a:t>
            </a:r>
          </a:p>
          <a:p>
            <a:pPr marL="0" indent="0">
              <a:buNone/>
            </a:pPr>
            <a:r>
              <a:rPr lang="en-US" sz="2000" b="1" u="sng" dirty="0">
                <a:solidFill>
                  <a:schemeClr val="accent2">
                    <a:lumMod val="75000"/>
                  </a:schemeClr>
                </a:solidFill>
              </a:rPr>
              <a:t>Ex:</a:t>
            </a:r>
          </a:p>
          <a:p>
            <a:pPr marL="0" indent="0">
              <a:buNone/>
            </a:pPr>
            <a:r>
              <a:rPr lang="en-US" sz="2000" dirty="0">
                <a:solidFill>
                  <a:schemeClr val="accent1">
                    <a:lumMod val="50000"/>
                  </a:schemeClr>
                </a:solidFill>
              </a:rPr>
              <a:t>def showinfo( name, city = "Hyderabad" ):</a:t>
            </a:r>
          </a:p>
          <a:p>
            <a:pPr marL="0" indent="0">
              <a:buNone/>
            </a:pPr>
            <a:r>
              <a:rPr lang="en-US" sz="2000" dirty="0">
                <a:solidFill>
                  <a:schemeClr val="accent1">
                    <a:lumMod val="50000"/>
                  </a:schemeClr>
                </a:solidFill>
              </a:rPr>
              <a:t>   print ("Name:", name)</a:t>
            </a:r>
          </a:p>
          <a:p>
            <a:pPr marL="0" indent="0">
              <a:buNone/>
            </a:pPr>
            <a:r>
              <a:rPr lang="en-US" sz="2000" dirty="0">
                <a:solidFill>
                  <a:schemeClr val="accent1">
                    <a:lumMod val="50000"/>
                  </a:schemeClr>
                </a:solidFill>
              </a:rPr>
              <a:t>   print ("City:", city)</a:t>
            </a:r>
          </a:p>
          <a:p>
            <a:pPr marL="0" indent="0">
              <a:buNone/>
            </a:pPr>
            <a:r>
              <a:rPr lang="en-US" sz="2000" dirty="0">
                <a:solidFill>
                  <a:schemeClr val="accent1">
                    <a:lumMod val="50000"/>
                  </a:schemeClr>
                </a:solidFill>
              </a:rPr>
              <a:t>   return</a:t>
            </a:r>
          </a:p>
          <a:p>
            <a:pPr marL="0" indent="0">
              <a:buNone/>
            </a:pPr>
            <a:r>
              <a:rPr lang="en-US" sz="2000" dirty="0">
                <a:solidFill>
                  <a:schemeClr val="accent1">
                    <a:lumMod val="50000"/>
                  </a:schemeClr>
                </a:solidFill>
              </a:rPr>
              <a:t>showinfo(name = “Kohli", city = "Delhi")</a:t>
            </a:r>
          </a:p>
          <a:p>
            <a:pPr marL="0" indent="0">
              <a:buNone/>
            </a:pPr>
            <a:r>
              <a:rPr lang="en-US" sz="2000" dirty="0">
                <a:solidFill>
                  <a:schemeClr val="accent1">
                    <a:lumMod val="50000"/>
                  </a:schemeClr>
                </a:solidFill>
              </a:rPr>
              <a:t>showinfo(name = "</a:t>
            </a:r>
            <a:r>
              <a:rPr lang="en-US" sz="2000" dirty="0" err="1">
                <a:solidFill>
                  <a:schemeClr val="accent1">
                    <a:lumMod val="50000"/>
                  </a:schemeClr>
                </a:solidFill>
              </a:rPr>
              <a:t>Shrey</a:t>
            </a:r>
            <a:r>
              <a:rPr lang="en-US" sz="2000" dirty="0">
                <a:solidFill>
                  <a:schemeClr val="accent1">
                    <a:lumMod val="50000"/>
                  </a:schemeClr>
                </a:solidFill>
              </a:rPr>
              <a:t>")</a:t>
            </a:r>
          </a:p>
          <a:p>
            <a:pPr marL="0" indent="0">
              <a:buNone/>
            </a:pPr>
            <a:r>
              <a:rPr lang="en-US" sz="2000" dirty="0">
                <a:solidFill>
                  <a:schemeClr val="accent1">
                    <a:lumMod val="50000"/>
                  </a:schemeClr>
                </a:solidFill>
                <a:hlinkClick r:id="rId2"/>
              </a:rPr>
              <a:t>https://www.w3resource.com/python-exercises/python-functions-exercises.php</a:t>
            </a: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FFFDDF43-4074-B475-E5F3-D3D754362D63}"/>
              </a:ext>
            </a:extLst>
          </p:cNvPr>
          <p:cNvSpPr/>
          <p:nvPr/>
        </p:nvSpPr>
        <p:spPr>
          <a:xfrm>
            <a:off x="6997959" y="1362270"/>
            <a:ext cx="5194041" cy="48612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accent1">
                    <a:lumMod val="50000"/>
                  </a:schemeClr>
                </a:solidFill>
              </a:rPr>
              <a:t>Calling Function Without Keyword Arguments:</a:t>
            </a:r>
          </a:p>
          <a:p>
            <a:pPr algn="l"/>
            <a:r>
              <a:rPr lang="en-US" sz="2000" dirty="0">
                <a:solidFill>
                  <a:schemeClr val="accent1">
                    <a:lumMod val="50000"/>
                  </a:schemeClr>
                </a:solidFill>
              </a:rPr>
              <a:t>def percent(</a:t>
            </a:r>
            <a:r>
              <a:rPr lang="en-US" sz="2000" dirty="0" err="1">
                <a:solidFill>
                  <a:schemeClr val="accent1">
                    <a:lumMod val="50000"/>
                  </a:schemeClr>
                </a:solidFill>
              </a:rPr>
              <a:t>phy</a:t>
            </a:r>
            <a:r>
              <a:rPr lang="en-US" sz="2000" dirty="0">
                <a:solidFill>
                  <a:schemeClr val="accent1">
                    <a:lumMod val="50000"/>
                  </a:schemeClr>
                </a:solidFill>
              </a:rPr>
              <a:t>, </a:t>
            </a:r>
            <a:r>
              <a:rPr lang="en-US" sz="2000" dirty="0" err="1">
                <a:solidFill>
                  <a:schemeClr val="accent1">
                    <a:lumMod val="50000"/>
                  </a:schemeClr>
                </a:solidFill>
              </a:rPr>
              <a:t>maths</a:t>
            </a:r>
            <a:r>
              <a:rPr lang="en-US" sz="2000" dirty="0">
                <a:solidFill>
                  <a:schemeClr val="accent1">
                    <a:lumMod val="50000"/>
                  </a:schemeClr>
                </a:solidFill>
              </a:rPr>
              <a:t>, </a:t>
            </a:r>
            <a:r>
              <a:rPr lang="en-US" sz="2000" dirty="0" err="1">
                <a:solidFill>
                  <a:schemeClr val="accent1">
                    <a:lumMod val="50000"/>
                  </a:schemeClr>
                </a:solidFill>
              </a:rPr>
              <a:t>maxmarks</a:t>
            </a:r>
            <a:r>
              <a:rPr lang="en-US" sz="2000" dirty="0">
                <a:solidFill>
                  <a:schemeClr val="accent1">
                    <a:lumMod val="50000"/>
                  </a:schemeClr>
                </a:solidFill>
              </a:rPr>
              <a:t>=200):</a:t>
            </a:r>
          </a:p>
          <a:p>
            <a:pPr algn="l"/>
            <a:r>
              <a:rPr lang="en-US" sz="2000" dirty="0" err="1">
                <a:solidFill>
                  <a:schemeClr val="accent1">
                    <a:lumMod val="50000"/>
                  </a:schemeClr>
                </a:solidFill>
              </a:rPr>
              <a:t>val</a:t>
            </a:r>
            <a:r>
              <a:rPr lang="en-US" sz="2000" dirty="0">
                <a:solidFill>
                  <a:schemeClr val="accent1">
                    <a:lumMod val="50000"/>
                  </a:schemeClr>
                </a:solidFill>
              </a:rPr>
              <a:t> = (</a:t>
            </a:r>
            <a:r>
              <a:rPr lang="en-US" sz="2000" dirty="0" err="1">
                <a:solidFill>
                  <a:schemeClr val="accent1">
                    <a:lumMod val="50000"/>
                  </a:schemeClr>
                </a:solidFill>
              </a:rPr>
              <a:t>phy</a:t>
            </a:r>
            <a:r>
              <a:rPr lang="en-US" sz="2000" dirty="0">
                <a:solidFill>
                  <a:schemeClr val="accent1">
                    <a:lumMod val="50000"/>
                  </a:schemeClr>
                </a:solidFill>
              </a:rPr>
              <a:t> + </a:t>
            </a:r>
            <a:r>
              <a:rPr lang="en-US" sz="2000" dirty="0" err="1">
                <a:solidFill>
                  <a:schemeClr val="accent1">
                    <a:lumMod val="50000"/>
                  </a:schemeClr>
                </a:solidFill>
              </a:rPr>
              <a:t>maths</a:t>
            </a:r>
            <a:r>
              <a:rPr lang="en-US" sz="2000" dirty="0">
                <a:solidFill>
                  <a:schemeClr val="accent1">
                    <a:lumMod val="50000"/>
                  </a:schemeClr>
                </a:solidFill>
              </a:rPr>
              <a:t>) * 100/</a:t>
            </a:r>
            <a:r>
              <a:rPr lang="en-US" sz="2000" dirty="0" err="1">
                <a:solidFill>
                  <a:schemeClr val="accent1">
                    <a:lumMod val="50000"/>
                  </a:schemeClr>
                </a:solidFill>
              </a:rPr>
              <a:t>maxmarks</a:t>
            </a:r>
            <a:endParaRPr lang="en-US" sz="2000" dirty="0">
              <a:solidFill>
                <a:schemeClr val="accent1">
                  <a:lumMod val="50000"/>
                </a:schemeClr>
              </a:solidFill>
            </a:endParaRPr>
          </a:p>
          <a:p>
            <a:pPr algn="l"/>
            <a:r>
              <a:rPr lang="en-US" sz="2000" dirty="0">
                <a:solidFill>
                  <a:schemeClr val="accent1">
                    <a:lumMod val="50000"/>
                  </a:schemeClr>
                </a:solidFill>
              </a:rPr>
              <a:t>return </a:t>
            </a:r>
            <a:r>
              <a:rPr lang="en-US" sz="2000" dirty="0" err="1">
                <a:solidFill>
                  <a:schemeClr val="accent1">
                    <a:lumMod val="50000"/>
                  </a:schemeClr>
                </a:solidFill>
              </a:rPr>
              <a:t>val</a:t>
            </a:r>
            <a:endParaRPr lang="en-US" sz="2000" dirty="0">
              <a:solidFill>
                <a:schemeClr val="accent1">
                  <a:lumMod val="50000"/>
                </a:schemeClr>
              </a:solidFill>
            </a:endParaRPr>
          </a:p>
          <a:p>
            <a:pPr algn="l"/>
            <a:endParaRPr lang="en-US" sz="2000" dirty="0">
              <a:solidFill>
                <a:schemeClr val="accent1">
                  <a:lumMod val="50000"/>
                </a:schemeClr>
              </a:solidFill>
            </a:endParaRPr>
          </a:p>
          <a:p>
            <a:pPr algn="l"/>
            <a:r>
              <a:rPr lang="en-US" sz="2000" dirty="0" err="1">
                <a:solidFill>
                  <a:schemeClr val="accent1">
                    <a:lumMod val="50000"/>
                  </a:schemeClr>
                </a:solidFill>
              </a:rPr>
              <a:t>phy</a:t>
            </a:r>
            <a:r>
              <a:rPr lang="en-US" sz="2000" dirty="0">
                <a:solidFill>
                  <a:schemeClr val="accent1">
                    <a:lumMod val="50000"/>
                  </a:schemeClr>
                </a:solidFill>
              </a:rPr>
              <a:t> = 60</a:t>
            </a:r>
          </a:p>
          <a:p>
            <a:pPr algn="l"/>
            <a:r>
              <a:rPr lang="en-US" sz="2000" dirty="0" err="1">
                <a:solidFill>
                  <a:schemeClr val="accent1">
                    <a:lumMod val="50000"/>
                  </a:schemeClr>
                </a:solidFill>
              </a:rPr>
              <a:t>maths</a:t>
            </a:r>
            <a:r>
              <a:rPr lang="en-US" sz="2000" dirty="0">
                <a:solidFill>
                  <a:schemeClr val="accent1">
                    <a:lumMod val="50000"/>
                  </a:schemeClr>
                </a:solidFill>
              </a:rPr>
              <a:t> = 70</a:t>
            </a:r>
          </a:p>
          <a:p>
            <a:pPr algn="l"/>
            <a:r>
              <a:rPr lang="en-US" sz="2000" dirty="0">
                <a:solidFill>
                  <a:schemeClr val="accent1">
                    <a:lumMod val="50000"/>
                  </a:schemeClr>
                </a:solidFill>
              </a:rPr>
              <a:t>result = percent(</a:t>
            </a:r>
            <a:r>
              <a:rPr lang="en-US" sz="2000" dirty="0" err="1">
                <a:solidFill>
                  <a:schemeClr val="accent1">
                    <a:lumMod val="50000"/>
                  </a:schemeClr>
                </a:solidFill>
              </a:rPr>
              <a:t>phy</a:t>
            </a:r>
            <a:r>
              <a:rPr lang="en-US" sz="2000" dirty="0">
                <a:solidFill>
                  <a:schemeClr val="accent1">
                    <a:lumMod val="50000"/>
                  </a:schemeClr>
                </a:solidFill>
              </a:rPr>
              <a:t>, </a:t>
            </a:r>
            <a:r>
              <a:rPr lang="en-US" sz="2000" dirty="0" err="1">
                <a:solidFill>
                  <a:schemeClr val="accent1">
                    <a:lumMod val="50000"/>
                  </a:schemeClr>
                </a:solidFill>
              </a:rPr>
              <a:t>maths</a:t>
            </a:r>
            <a:r>
              <a:rPr lang="en-US" sz="2000" dirty="0">
                <a:solidFill>
                  <a:schemeClr val="accent1">
                    <a:lumMod val="50000"/>
                  </a:schemeClr>
                </a:solidFill>
              </a:rPr>
              <a:t>)</a:t>
            </a:r>
          </a:p>
          <a:p>
            <a:pPr algn="l"/>
            <a:r>
              <a:rPr lang="en-US" sz="2000" dirty="0">
                <a:solidFill>
                  <a:schemeClr val="accent1">
                    <a:lumMod val="50000"/>
                  </a:schemeClr>
                </a:solidFill>
              </a:rPr>
              <a:t>print ("percentage:", result)</a:t>
            </a:r>
          </a:p>
          <a:p>
            <a:pPr algn="l"/>
            <a:endParaRPr lang="en-US" sz="2000" dirty="0">
              <a:solidFill>
                <a:schemeClr val="accent1">
                  <a:lumMod val="50000"/>
                </a:schemeClr>
              </a:solidFill>
            </a:endParaRPr>
          </a:p>
          <a:p>
            <a:pPr algn="l"/>
            <a:r>
              <a:rPr lang="en-US" sz="2000" dirty="0" err="1">
                <a:solidFill>
                  <a:schemeClr val="accent1">
                    <a:lumMod val="50000"/>
                  </a:schemeClr>
                </a:solidFill>
              </a:rPr>
              <a:t>phy</a:t>
            </a:r>
            <a:r>
              <a:rPr lang="en-US" sz="2000" dirty="0">
                <a:solidFill>
                  <a:schemeClr val="accent1">
                    <a:lumMod val="50000"/>
                  </a:schemeClr>
                </a:solidFill>
              </a:rPr>
              <a:t> = 40</a:t>
            </a:r>
          </a:p>
          <a:p>
            <a:pPr algn="l"/>
            <a:r>
              <a:rPr lang="en-US" sz="2000" dirty="0" err="1">
                <a:solidFill>
                  <a:schemeClr val="accent1">
                    <a:lumMod val="50000"/>
                  </a:schemeClr>
                </a:solidFill>
              </a:rPr>
              <a:t>maths</a:t>
            </a:r>
            <a:r>
              <a:rPr lang="en-US" sz="2000" dirty="0">
                <a:solidFill>
                  <a:schemeClr val="accent1">
                    <a:lumMod val="50000"/>
                  </a:schemeClr>
                </a:solidFill>
              </a:rPr>
              <a:t> = 46</a:t>
            </a:r>
          </a:p>
          <a:p>
            <a:pPr algn="l"/>
            <a:r>
              <a:rPr lang="en-US" sz="2000" dirty="0">
                <a:solidFill>
                  <a:schemeClr val="accent1">
                    <a:lumMod val="50000"/>
                  </a:schemeClr>
                </a:solidFill>
              </a:rPr>
              <a:t>result = percent(</a:t>
            </a:r>
            <a:r>
              <a:rPr lang="en-US" sz="2000" dirty="0" err="1">
                <a:solidFill>
                  <a:schemeClr val="accent1">
                    <a:lumMod val="50000"/>
                  </a:schemeClr>
                </a:solidFill>
              </a:rPr>
              <a:t>phy</a:t>
            </a:r>
            <a:r>
              <a:rPr lang="en-US" sz="2000" dirty="0">
                <a:solidFill>
                  <a:schemeClr val="accent1">
                    <a:lumMod val="50000"/>
                  </a:schemeClr>
                </a:solidFill>
              </a:rPr>
              <a:t>, </a:t>
            </a:r>
            <a:r>
              <a:rPr lang="en-US" sz="2000" dirty="0" err="1">
                <a:solidFill>
                  <a:schemeClr val="accent1">
                    <a:lumMod val="50000"/>
                  </a:schemeClr>
                </a:solidFill>
              </a:rPr>
              <a:t>maths</a:t>
            </a:r>
            <a:r>
              <a:rPr lang="en-US" sz="2000" dirty="0">
                <a:solidFill>
                  <a:schemeClr val="accent1">
                    <a:lumMod val="50000"/>
                  </a:schemeClr>
                </a:solidFill>
              </a:rPr>
              <a:t>, 100)</a:t>
            </a:r>
          </a:p>
          <a:p>
            <a:pPr algn="l"/>
            <a:r>
              <a:rPr lang="en-US" sz="2000" dirty="0">
                <a:solidFill>
                  <a:schemeClr val="accent1">
                    <a:lumMod val="50000"/>
                  </a:schemeClr>
                </a:solidFill>
              </a:rPr>
              <a:t>print ("percentage:", result)</a:t>
            </a:r>
          </a:p>
        </p:txBody>
      </p:sp>
    </p:spTree>
    <p:extLst>
      <p:ext uri="{BB962C8B-B14F-4D97-AF65-F5344CB8AC3E}">
        <p14:creationId xmlns:p14="http://schemas.microsoft.com/office/powerpoint/2010/main" val="2028649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a:bodyPr>
          <a:lstStyle/>
          <a:p>
            <a:pPr marL="0" indent="0" algn="ctr">
              <a:buNone/>
            </a:pPr>
            <a:r>
              <a:rPr lang="en-IN" sz="3000" b="1" u="sng" dirty="0">
                <a:solidFill>
                  <a:schemeClr val="accent2">
                    <a:lumMod val="75000"/>
                  </a:schemeClr>
                </a:solidFill>
              </a:rPr>
              <a:t>Functions</a:t>
            </a:r>
          </a:p>
          <a:p>
            <a:pPr marL="0" indent="0" algn="l" rtl="0">
              <a:buNone/>
            </a:pPr>
            <a:r>
              <a:rPr lang="en-US" sz="2000" b="1" u="sng" dirty="0">
                <a:solidFill>
                  <a:schemeClr val="accent2">
                    <a:lumMod val="75000"/>
                  </a:schemeClr>
                </a:solidFill>
              </a:rPr>
              <a:t>Keyword VS Positional Argument</a:t>
            </a:r>
            <a:endParaRPr lang="en-IN" sz="2000" b="1" u="sng" dirty="0">
              <a:solidFill>
                <a:schemeClr val="accent2">
                  <a:lumMod val="75000"/>
                </a:schemeClr>
              </a:solidFill>
            </a:endParaRPr>
          </a:p>
          <a:p>
            <a:pPr>
              <a:buFont typeface="Wingdings" panose="05000000000000000000" pitchFamily="2" charset="2"/>
              <a:buChar char="Ø"/>
            </a:pPr>
            <a:r>
              <a:rPr lang="en-US" sz="2000" dirty="0">
                <a:solidFill>
                  <a:schemeClr val="accent1">
                    <a:lumMod val="50000"/>
                  </a:schemeClr>
                </a:solidFill>
              </a:rPr>
              <a:t>Keyword-only arguments whenever we pass the arguments(or value) by their parameter names at the time of calling the function. in which if you change the position of arguments then there will be no change in the output.</a:t>
            </a:r>
          </a:p>
          <a:p>
            <a:pPr>
              <a:buFont typeface="Wingdings" panose="05000000000000000000" pitchFamily="2" charset="2"/>
              <a:buChar char="Ø"/>
            </a:pPr>
            <a:r>
              <a:rPr lang="en-US" sz="2000" dirty="0">
                <a:solidFill>
                  <a:schemeClr val="accent1">
                    <a:lumMod val="50000"/>
                  </a:schemeClr>
                </a:solidFill>
              </a:rPr>
              <a:t>Using keyword arguments, you will get the correct output because the order of argument doesn’t matter provided the logic of your code is correct.</a:t>
            </a:r>
          </a:p>
          <a:p>
            <a:pPr>
              <a:buFont typeface="Wingdings" panose="05000000000000000000" pitchFamily="2" charset="2"/>
              <a:buChar char="Ø"/>
            </a:pP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
        <p:nvSpPr>
          <p:cNvPr id="4" name="Rectangle 3">
            <a:extLst>
              <a:ext uri="{FF2B5EF4-FFF2-40B4-BE49-F238E27FC236}">
                <a16:creationId xmlns:a16="http://schemas.microsoft.com/office/drawing/2014/main" id="{FFFDDF43-4074-B475-E5F3-D3D754362D63}"/>
              </a:ext>
            </a:extLst>
          </p:cNvPr>
          <p:cNvSpPr/>
          <p:nvPr/>
        </p:nvSpPr>
        <p:spPr>
          <a:xfrm>
            <a:off x="6095999" y="1987420"/>
            <a:ext cx="6096001" cy="48612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000" dirty="0">
              <a:solidFill>
                <a:schemeClr val="accent1">
                  <a:lumMod val="50000"/>
                </a:schemeClr>
              </a:solidFill>
            </a:endParaRPr>
          </a:p>
          <a:p>
            <a:pPr algn="l"/>
            <a:r>
              <a:rPr lang="en-US" sz="2000" dirty="0">
                <a:solidFill>
                  <a:srgbClr val="FF0000"/>
                </a:solidFill>
              </a:rPr>
              <a:t>Ex: </a:t>
            </a:r>
            <a:r>
              <a:rPr lang="en-US" sz="2000" dirty="0">
                <a:solidFill>
                  <a:schemeClr val="accent1">
                    <a:lumMod val="50000"/>
                  </a:schemeClr>
                </a:solidFill>
              </a:rPr>
              <a:t>def nameAge(name, age):</a:t>
            </a:r>
          </a:p>
          <a:p>
            <a:pPr algn="l"/>
            <a:r>
              <a:rPr lang="en-US" sz="2000" dirty="0">
                <a:solidFill>
                  <a:schemeClr val="accent1">
                    <a:lumMod val="50000"/>
                  </a:schemeClr>
                </a:solidFill>
              </a:rPr>
              <a:t>    print("Hi, I am", name)</a:t>
            </a:r>
          </a:p>
          <a:p>
            <a:pPr algn="l"/>
            <a:r>
              <a:rPr lang="en-US" sz="2000" dirty="0">
                <a:solidFill>
                  <a:schemeClr val="accent1">
                    <a:lumMod val="50000"/>
                  </a:schemeClr>
                </a:solidFill>
              </a:rPr>
              <a:t>    print("My age is ", age)</a:t>
            </a:r>
          </a:p>
          <a:p>
            <a:pPr algn="l"/>
            <a:r>
              <a:rPr lang="en-US" sz="2000" dirty="0">
                <a:solidFill>
                  <a:schemeClr val="accent1">
                    <a:lumMod val="50000"/>
                  </a:schemeClr>
                </a:solidFill>
              </a:rPr>
              <a:t> nameAge(name="Prince", age=20)</a:t>
            </a:r>
          </a:p>
          <a:p>
            <a:pPr algn="l"/>
            <a:r>
              <a:rPr lang="en-US" sz="2000" dirty="0">
                <a:solidFill>
                  <a:schemeClr val="accent1">
                    <a:lumMod val="50000"/>
                  </a:schemeClr>
                </a:solidFill>
              </a:rPr>
              <a:t> nameAge(age=20, name="Prince")</a:t>
            </a:r>
          </a:p>
          <a:p>
            <a:pPr algn="l"/>
            <a:endParaRPr lang="en-US" sz="2000" dirty="0">
              <a:solidFill>
                <a:schemeClr val="accent1">
                  <a:lumMod val="50000"/>
                </a:schemeClr>
              </a:solidFill>
            </a:endParaRPr>
          </a:p>
          <a:p>
            <a:pPr algn="l"/>
            <a:r>
              <a:rPr lang="en-US" sz="2000" dirty="0">
                <a:solidFill>
                  <a:srgbClr val="FF0000"/>
                </a:solidFill>
              </a:rPr>
              <a:t>Ex: </a:t>
            </a:r>
            <a:r>
              <a:rPr lang="en-US" sz="2000" dirty="0">
                <a:solidFill>
                  <a:schemeClr val="accent1">
                    <a:lumMod val="50000"/>
                  </a:schemeClr>
                </a:solidFill>
              </a:rPr>
              <a:t>def minus(a, b):</a:t>
            </a:r>
          </a:p>
          <a:p>
            <a:pPr algn="l"/>
            <a:r>
              <a:rPr lang="en-US" sz="2000" dirty="0">
                <a:solidFill>
                  <a:schemeClr val="accent1">
                    <a:lumMod val="50000"/>
                  </a:schemeClr>
                </a:solidFill>
              </a:rPr>
              <a:t>    return a - b</a:t>
            </a:r>
          </a:p>
          <a:p>
            <a:pPr algn="l"/>
            <a:r>
              <a:rPr lang="en-US" sz="2000" dirty="0">
                <a:solidFill>
                  <a:schemeClr val="accent1">
                    <a:lumMod val="50000"/>
                  </a:schemeClr>
                </a:solidFill>
              </a:rPr>
              <a:t> a, b = 20, 10</a:t>
            </a:r>
          </a:p>
          <a:p>
            <a:pPr algn="l"/>
            <a:r>
              <a:rPr lang="en-US" sz="2000" dirty="0">
                <a:solidFill>
                  <a:schemeClr val="accent1">
                    <a:lumMod val="50000"/>
                  </a:schemeClr>
                </a:solidFill>
              </a:rPr>
              <a:t>result1 = minus(a, b)</a:t>
            </a:r>
          </a:p>
          <a:p>
            <a:pPr algn="l"/>
            <a:r>
              <a:rPr lang="en-US" sz="2000" dirty="0">
                <a:solidFill>
                  <a:schemeClr val="accent1">
                    <a:lumMod val="50000"/>
                  </a:schemeClr>
                </a:solidFill>
              </a:rPr>
              <a:t>print("Used Positional arguments:", result1)</a:t>
            </a:r>
          </a:p>
          <a:p>
            <a:pPr algn="l"/>
            <a:r>
              <a:rPr lang="en-US" sz="2000" dirty="0">
                <a:solidFill>
                  <a:schemeClr val="accent1">
                    <a:lumMod val="50000"/>
                  </a:schemeClr>
                </a:solidFill>
              </a:rPr>
              <a:t># expected was (a-b) but you will be getting (b-a)</a:t>
            </a:r>
          </a:p>
          <a:p>
            <a:pPr algn="l"/>
            <a:r>
              <a:rPr lang="en-US" sz="2000" dirty="0">
                <a:solidFill>
                  <a:schemeClr val="accent1">
                    <a:lumMod val="50000"/>
                  </a:schemeClr>
                </a:solidFill>
              </a:rPr>
              <a:t># because of swapped position of value a and b</a:t>
            </a:r>
          </a:p>
          <a:p>
            <a:pPr algn="l"/>
            <a:r>
              <a:rPr lang="en-US" sz="2000" dirty="0">
                <a:solidFill>
                  <a:schemeClr val="accent1">
                    <a:lumMod val="50000"/>
                  </a:schemeClr>
                </a:solidFill>
              </a:rPr>
              <a:t> result2 = minus(b, a)</a:t>
            </a:r>
          </a:p>
          <a:p>
            <a:pPr algn="l"/>
            <a:r>
              <a:rPr lang="en-US" sz="2000" dirty="0">
                <a:solidFill>
                  <a:schemeClr val="accent1">
                    <a:lumMod val="50000"/>
                  </a:schemeClr>
                </a:solidFill>
              </a:rPr>
              <a:t>print("Used Positional arguments:", result2)</a:t>
            </a:r>
          </a:p>
          <a:p>
            <a:pPr algn="l"/>
            <a:endParaRPr lang="en-US" sz="2000" dirty="0">
              <a:solidFill>
                <a:schemeClr val="accent1">
                  <a:lumMod val="50000"/>
                </a:schemeClr>
              </a:solidFill>
            </a:endParaRPr>
          </a:p>
        </p:txBody>
      </p:sp>
    </p:spTree>
    <p:extLst>
      <p:ext uri="{BB962C8B-B14F-4D97-AF65-F5344CB8AC3E}">
        <p14:creationId xmlns:p14="http://schemas.microsoft.com/office/powerpoint/2010/main" val="3386121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F10DF-5C2B-89E4-A1CD-98019CD8BA1F}"/>
              </a:ext>
            </a:extLst>
          </p:cNvPr>
          <p:cNvSpPr>
            <a:spLocks noGrp="1"/>
          </p:cNvSpPr>
          <p:nvPr>
            <p:ph idx="1"/>
          </p:nvPr>
        </p:nvSpPr>
        <p:spPr>
          <a:xfrm>
            <a:off x="0" y="9332"/>
            <a:ext cx="12192000" cy="6848668"/>
          </a:xfrm>
        </p:spPr>
        <p:txBody>
          <a:bodyPr>
            <a:normAutofit fontScale="85000" lnSpcReduction="20000"/>
          </a:bodyPr>
          <a:lstStyle/>
          <a:p>
            <a:pPr marL="0" indent="0" algn="ctr">
              <a:buNone/>
            </a:pPr>
            <a:r>
              <a:rPr lang="en-IN" sz="3200" b="1" u="sng" dirty="0">
                <a:solidFill>
                  <a:schemeClr val="accent2">
                    <a:lumMod val="75000"/>
                  </a:schemeClr>
                </a:solidFill>
              </a:rPr>
              <a:t>Functions</a:t>
            </a:r>
            <a:endParaRPr lang="en-IN" sz="4200" b="1" u="sng" dirty="0">
              <a:solidFill>
                <a:schemeClr val="accent2">
                  <a:lumMod val="75000"/>
                </a:schemeClr>
              </a:solidFill>
            </a:endParaRPr>
          </a:p>
          <a:p>
            <a:pPr marL="0" indent="0">
              <a:buNone/>
            </a:pPr>
            <a:r>
              <a:rPr lang="en-US" sz="2000" b="1" u="sng" dirty="0">
                <a:solidFill>
                  <a:schemeClr val="accent2">
                    <a:lumMod val="75000"/>
                  </a:schemeClr>
                </a:solidFill>
              </a:rPr>
              <a:t>*args (Arbitrary Arguments) </a:t>
            </a:r>
            <a:r>
              <a:rPr lang="en-US" sz="2000" dirty="0">
                <a:solidFill>
                  <a:schemeClr val="accent1">
                    <a:lumMod val="50000"/>
                  </a:schemeClr>
                </a:solidFill>
              </a:rPr>
              <a:t>If not known the no of arguments that will be passed in function, add * before the parameter name in the function. This way the function will receive a no of arguments.</a:t>
            </a:r>
          </a:p>
          <a:p>
            <a:pPr>
              <a:buFont typeface="Wingdings" panose="05000000000000000000" pitchFamily="2" charset="2"/>
              <a:buChar char="Ø"/>
            </a:pPr>
            <a:r>
              <a:rPr lang="en-US" sz="2000" dirty="0">
                <a:solidFill>
                  <a:schemeClr val="accent1">
                    <a:lumMod val="50000"/>
                  </a:schemeClr>
                </a:solidFill>
              </a:rPr>
              <a:t>non-keyworded, variable-length argument list</a:t>
            </a:r>
          </a:p>
          <a:p>
            <a:pPr>
              <a:buFont typeface="Wingdings" panose="05000000000000000000" pitchFamily="2" charset="2"/>
              <a:buChar char="Ø"/>
            </a:pPr>
            <a:r>
              <a:rPr lang="en-US" sz="2000" dirty="0">
                <a:solidFill>
                  <a:schemeClr val="accent1">
                    <a:lumMod val="50000"/>
                  </a:schemeClr>
                </a:solidFill>
              </a:rPr>
              <a:t>variable that we associate with the * becomes iterable</a:t>
            </a:r>
          </a:p>
          <a:p>
            <a:pPr marL="0" indent="0">
              <a:buNone/>
            </a:pPr>
            <a:endParaRPr lang="en-US" sz="2000" b="1" u="sng" dirty="0">
              <a:solidFill>
                <a:schemeClr val="accent2">
                  <a:lumMod val="75000"/>
                </a:schemeClr>
              </a:solidFill>
            </a:endParaRPr>
          </a:p>
          <a:p>
            <a:pPr marL="0" indent="0">
              <a:buNone/>
            </a:pPr>
            <a:r>
              <a:rPr lang="en-US" sz="2000" b="1" u="sng" dirty="0">
                <a:solidFill>
                  <a:schemeClr val="accent2">
                    <a:lumMod val="75000"/>
                  </a:schemeClr>
                </a:solidFill>
              </a:rPr>
              <a:t>Ex: </a:t>
            </a:r>
            <a:r>
              <a:rPr lang="en-US" sz="2000" dirty="0">
                <a:solidFill>
                  <a:schemeClr val="accent1">
                    <a:lumMod val="50000"/>
                  </a:schemeClr>
                </a:solidFill>
              </a:rPr>
              <a:t>def </a:t>
            </a:r>
            <a:r>
              <a:rPr lang="en-US" sz="2000" dirty="0" err="1">
                <a:solidFill>
                  <a:schemeClr val="accent1">
                    <a:lumMod val="50000"/>
                  </a:schemeClr>
                </a:solidFill>
              </a:rPr>
              <a:t>my_function</a:t>
            </a:r>
            <a:r>
              <a:rPr lang="en-US" sz="2000" dirty="0">
                <a:solidFill>
                  <a:schemeClr val="accent1">
                    <a:lumMod val="50000"/>
                  </a:schemeClr>
                </a:solidFill>
              </a:rPr>
              <a:t>(*cities):</a:t>
            </a:r>
          </a:p>
          <a:p>
            <a:pPr marL="0" indent="0">
              <a:buNone/>
            </a:pPr>
            <a:r>
              <a:rPr lang="en-US" sz="2000" dirty="0">
                <a:solidFill>
                  <a:schemeClr val="accent1">
                    <a:lumMod val="50000"/>
                  </a:schemeClr>
                </a:solidFill>
              </a:rPr>
              <a:t>    for </a:t>
            </a:r>
            <a:r>
              <a:rPr lang="en-US" sz="2000" dirty="0" err="1">
                <a:solidFill>
                  <a:schemeClr val="accent1">
                    <a:lumMod val="50000"/>
                  </a:schemeClr>
                </a:solidFill>
              </a:rPr>
              <a:t>i</a:t>
            </a:r>
            <a:r>
              <a:rPr lang="en-US" sz="2000" dirty="0">
                <a:solidFill>
                  <a:schemeClr val="accent1">
                    <a:lumMod val="50000"/>
                  </a:schemeClr>
                </a:solidFill>
              </a:rPr>
              <a:t> in cities:</a:t>
            </a:r>
          </a:p>
          <a:p>
            <a:pPr marL="0" indent="0">
              <a:buNone/>
            </a:pPr>
            <a:r>
              <a:rPr lang="en-US" sz="2000" dirty="0">
                <a:solidFill>
                  <a:schemeClr val="accent1">
                    <a:lumMod val="50000"/>
                  </a:schemeClr>
                </a:solidFill>
              </a:rPr>
              <a:t>        print("The Major cities in India is " + </a:t>
            </a:r>
            <a:r>
              <a:rPr lang="en-US" sz="2000" dirty="0" err="1">
                <a:solidFill>
                  <a:schemeClr val="accent1">
                    <a:lumMod val="50000"/>
                  </a:schemeClr>
                </a:solidFill>
              </a:rPr>
              <a:t>i</a:t>
            </a:r>
            <a:r>
              <a:rPr lang="en-US" sz="2000" dirty="0">
                <a:solidFill>
                  <a:schemeClr val="accent1">
                    <a:lumMod val="50000"/>
                  </a:schemeClr>
                </a:solidFill>
              </a:rPr>
              <a:t>)</a:t>
            </a:r>
          </a:p>
          <a:p>
            <a:pPr marL="0" indent="0">
              <a:buNone/>
            </a:pPr>
            <a:r>
              <a:rPr lang="en-US" sz="2000" dirty="0" err="1">
                <a:solidFill>
                  <a:schemeClr val="accent1">
                    <a:lumMod val="50000"/>
                  </a:schemeClr>
                </a:solidFill>
              </a:rPr>
              <a:t>my_function</a:t>
            </a:r>
            <a:r>
              <a:rPr lang="en-US" sz="2000" dirty="0">
                <a:solidFill>
                  <a:schemeClr val="accent1">
                    <a:lumMod val="50000"/>
                  </a:schemeClr>
                </a:solidFill>
              </a:rPr>
              <a:t>("Delhi", "Mumbai", "Kolkata", "Chennai", "Bangalore")</a:t>
            </a:r>
          </a:p>
          <a:p>
            <a:pPr marL="0" indent="0">
              <a:buNone/>
            </a:pPr>
            <a:endParaRPr lang="en-US" sz="2000" dirty="0">
              <a:solidFill>
                <a:schemeClr val="accent1">
                  <a:lumMod val="50000"/>
                </a:schemeClr>
              </a:solidFill>
            </a:endParaRPr>
          </a:p>
          <a:p>
            <a:pPr marL="0" indent="0">
              <a:buNone/>
            </a:pPr>
            <a:r>
              <a:rPr lang="en-US" sz="2000" b="1" u="sng" dirty="0">
                <a:solidFill>
                  <a:schemeClr val="accent2">
                    <a:lumMod val="75000"/>
                  </a:schemeClr>
                </a:solidFill>
              </a:rPr>
              <a:t>Program to illustrate *args with a first extra argument</a:t>
            </a:r>
          </a:p>
          <a:p>
            <a:pPr marL="0" indent="0">
              <a:buNone/>
            </a:pPr>
            <a:r>
              <a:rPr lang="en-US" sz="2000" dirty="0">
                <a:solidFill>
                  <a:schemeClr val="accent1">
                    <a:lumMod val="50000"/>
                  </a:schemeClr>
                </a:solidFill>
              </a:rPr>
              <a:t>Python program to illustrate *args with a first extra argument</a:t>
            </a:r>
          </a:p>
          <a:p>
            <a:pPr marL="0" indent="0">
              <a:buNone/>
            </a:pPr>
            <a:endParaRPr lang="en-US" sz="2000" b="1" u="sng" dirty="0">
              <a:solidFill>
                <a:schemeClr val="accent2">
                  <a:lumMod val="75000"/>
                </a:schemeClr>
              </a:solidFill>
            </a:endParaRPr>
          </a:p>
          <a:p>
            <a:pPr marL="0" indent="0">
              <a:buNone/>
            </a:pPr>
            <a:r>
              <a:rPr lang="en-US" sz="2000" b="1" u="sng" dirty="0">
                <a:solidFill>
                  <a:schemeClr val="accent2">
                    <a:lumMod val="75000"/>
                  </a:schemeClr>
                </a:solidFill>
              </a:rPr>
              <a:t>Ex: </a:t>
            </a:r>
            <a:r>
              <a:rPr lang="en-US" sz="2000" dirty="0">
                <a:solidFill>
                  <a:schemeClr val="accent1">
                    <a:lumMod val="50000"/>
                  </a:schemeClr>
                </a:solidFill>
              </a:rPr>
              <a:t>def myTeam(arg1, *argv):</a:t>
            </a:r>
          </a:p>
          <a:p>
            <a:pPr marL="0" indent="0">
              <a:buNone/>
            </a:pPr>
            <a:r>
              <a:rPr lang="en-US" sz="2000" dirty="0">
                <a:solidFill>
                  <a:schemeClr val="accent1">
                    <a:lumMod val="50000"/>
                  </a:schemeClr>
                </a:solidFill>
              </a:rPr>
              <a:t>    print("Captain is:", arg1)</a:t>
            </a:r>
          </a:p>
          <a:p>
            <a:pPr marL="0" indent="0">
              <a:buNone/>
            </a:pPr>
            <a:r>
              <a:rPr lang="en-US" sz="2000" dirty="0">
                <a:solidFill>
                  <a:schemeClr val="accent1">
                    <a:lumMod val="50000"/>
                  </a:schemeClr>
                </a:solidFill>
              </a:rPr>
              <a:t>    for i in argv:</a:t>
            </a:r>
          </a:p>
          <a:p>
            <a:pPr marL="0" indent="0">
              <a:buNone/>
            </a:pPr>
            <a:r>
              <a:rPr lang="en-US" sz="2000" dirty="0">
                <a:solidFill>
                  <a:schemeClr val="accent1">
                    <a:lumMod val="50000"/>
                  </a:schemeClr>
                </a:solidFill>
              </a:rPr>
              <a:t>        print("Other team members:",i)</a:t>
            </a:r>
          </a:p>
          <a:p>
            <a:pPr marL="0" indent="0">
              <a:buNone/>
            </a:pPr>
            <a:r>
              <a:rPr lang="en-US" sz="2000" dirty="0">
                <a:solidFill>
                  <a:schemeClr val="accent1">
                    <a:lumMod val="50000"/>
                  </a:schemeClr>
                </a:solidFill>
              </a:rPr>
              <a:t>myTeam("sachin", "dhoni", "ganguly", “Kohli", "Rohit")</a:t>
            </a:r>
          </a:p>
          <a:p>
            <a:pPr marL="0" indent="0">
              <a:buNone/>
            </a:pPr>
            <a:endParaRPr lang="en-US" sz="2000" dirty="0">
              <a:solidFill>
                <a:schemeClr val="accent1">
                  <a:lumMod val="50000"/>
                </a:schemeClr>
              </a:solidFill>
            </a:endParaRPr>
          </a:p>
          <a:p>
            <a:pPr marL="0" indent="0">
              <a:buNone/>
            </a:pPr>
            <a:r>
              <a:rPr lang="en-US" sz="2000" dirty="0">
                <a:solidFill>
                  <a:schemeClr val="accent1">
                    <a:lumMod val="50000"/>
                  </a:schemeClr>
                </a:solidFill>
                <a:hlinkClick r:id="rId2"/>
              </a:rPr>
              <a:t>https://www.tutorialspoint.com/python/python_default_arguments.htm</a:t>
            </a:r>
            <a:endParaRPr lang="en-US" sz="2000" dirty="0">
              <a:solidFill>
                <a:schemeClr val="accent1">
                  <a:lumMod val="50000"/>
                </a:schemeClr>
              </a:solidFill>
            </a:endParaRPr>
          </a:p>
          <a:p>
            <a:pPr marL="0" indent="0">
              <a:buNone/>
            </a:pPr>
            <a:endParaRPr lang="en-US" sz="2000" dirty="0">
              <a:solidFill>
                <a:schemeClr val="accent1">
                  <a:lumMod val="50000"/>
                </a:schemeClr>
              </a:solidFill>
            </a:endParaRPr>
          </a:p>
        </p:txBody>
      </p:sp>
    </p:spTree>
    <p:extLst>
      <p:ext uri="{BB962C8B-B14F-4D97-AF65-F5344CB8AC3E}">
        <p14:creationId xmlns:p14="http://schemas.microsoft.com/office/powerpoint/2010/main" val="1413117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50790</TotalTime>
  <Words>38453</Words>
  <Application>Microsoft Office PowerPoint</Application>
  <PresentationFormat>Widescreen</PresentationFormat>
  <Paragraphs>4727</Paragraphs>
  <Slides>189</Slides>
  <Notes>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189</vt:i4>
      </vt:variant>
    </vt:vector>
  </HeadingPairs>
  <TitlesOfParts>
    <vt:vector size="209" baseType="lpstr">
      <vt:lpstr>-apple-system</vt:lpstr>
      <vt:lpstr>Arial</vt:lpstr>
      <vt:lpstr>Baskerville Old Face</vt:lpstr>
      <vt:lpstr>Calibri</vt:lpstr>
      <vt:lpstr>Calibri Light</vt:lpstr>
      <vt:lpstr>Consolas</vt:lpstr>
      <vt:lpstr>Courier New</vt:lpstr>
      <vt:lpstr>freight-sans-pro</vt:lpstr>
      <vt:lpstr>inherit</vt:lpstr>
      <vt:lpstr>Inter</vt:lpstr>
      <vt:lpstr>Inter-Regular</vt:lpstr>
      <vt:lpstr>Inter-Regular</vt:lpstr>
      <vt:lpstr>montserrat</vt:lpstr>
      <vt:lpstr>Nunito</vt:lpstr>
      <vt:lpstr>open sans</vt:lpstr>
      <vt:lpstr>Roboto</vt:lpstr>
      <vt:lpstr>var(--ff-lato)</vt:lpstr>
      <vt:lpstr>Verdana</vt:lpstr>
      <vt:lpstr>Wingdings</vt:lpstr>
      <vt:lpstr>Office Theme</vt:lpstr>
      <vt:lpstr>Python Training</vt:lpstr>
      <vt:lpstr>PowerPoint Presentation</vt:lpstr>
      <vt:lpstr>PowerPoint Presentation</vt:lpstr>
      <vt:lpstr>PowerPoint Presentation</vt:lpstr>
      <vt:lpstr>Life Cycle of Software Program</vt:lpstr>
      <vt:lpstr>Supporting Departments</vt:lpstr>
      <vt:lpstr>Stake Holders in Software Program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&amp; Data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Training</dc:title>
  <dc:creator>Imran Khan</dc:creator>
  <cp:lastModifiedBy>Rijisha thangachan</cp:lastModifiedBy>
  <cp:revision>3127</cp:revision>
  <dcterms:created xsi:type="dcterms:W3CDTF">2024-04-01T05:46:02Z</dcterms:created>
  <dcterms:modified xsi:type="dcterms:W3CDTF">2025-10-13T09:09:30Z</dcterms:modified>
</cp:coreProperties>
</file>